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47.jpg" ContentType="image/jpe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4.xml" ContentType="application/vnd.openxmlformats-officedocument.drawingml.diagramData+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media/image79.jpg" ContentType="image/jpeg"/>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0"/>
  </p:notesMasterIdLst>
  <p:sldIdLst>
    <p:sldId id="256" r:id="rId2"/>
    <p:sldId id="443" r:id="rId3"/>
    <p:sldId id="546" r:id="rId4"/>
    <p:sldId id="600" r:id="rId5"/>
    <p:sldId id="575" r:id="rId6"/>
    <p:sldId id="605" r:id="rId7"/>
    <p:sldId id="576" r:id="rId8"/>
    <p:sldId id="571" r:id="rId9"/>
    <p:sldId id="589" r:id="rId10"/>
    <p:sldId id="601" r:id="rId11"/>
    <p:sldId id="578" r:id="rId12"/>
    <p:sldId id="588" r:id="rId13"/>
    <p:sldId id="587" r:id="rId14"/>
    <p:sldId id="602" r:id="rId15"/>
    <p:sldId id="574" r:id="rId16"/>
    <p:sldId id="507" r:id="rId17"/>
    <p:sldId id="592" r:id="rId18"/>
    <p:sldId id="509" r:id="rId19"/>
    <p:sldId id="595" r:id="rId20"/>
    <p:sldId id="560" r:id="rId21"/>
    <p:sldId id="561" r:id="rId22"/>
    <p:sldId id="562" r:id="rId23"/>
    <p:sldId id="593" r:id="rId24"/>
    <p:sldId id="563" r:id="rId25"/>
    <p:sldId id="564" r:id="rId26"/>
    <p:sldId id="513" r:id="rId27"/>
    <p:sldId id="515" r:id="rId28"/>
    <p:sldId id="516" r:id="rId29"/>
    <p:sldId id="603" r:id="rId30"/>
    <p:sldId id="520" r:id="rId31"/>
    <p:sldId id="517" r:id="rId32"/>
    <p:sldId id="598" r:id="rId33"/>
    <p:sldId id="523" r:id="rId34"/>
    <p:sldId id="566" r:id="rId35"/>
    <p:sldId id="599" r:id="rId36"/>
    <p:sldId id="544" r:id="rId37"/>
    <p:sldId id="604" r:id="rId38"/>
    <p:sldId id="606"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4FF"/>
    <a:srgbClr val="007B00"/>
    <a:srgbClr val="C00000"/>
    <a:srgbClr val="DA2A2A"/>
    <a:srgbClr val="0033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98B279-96F7-4C9E-B2DA-50A4F82FB6EC}">
  <a:tblStyle styleId="{3898B279-96F7-4C9E-B2DA-50A4F82FB6E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331AEB69-9175-4D81-926D-1E2CEF8D142F}"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FF3E9"/>
          </a:solidFill>
        </a:fill>
      </a:tcStyle>
    </a:wholeTbl>
    <a:band1H>
      <a:tcStyle>
        <a:tcBdr/>
        <a:fill>
          <a:solidFill>
            <a:srgbClr val="DEE7D0"/>
          </a:solidFill>
        </a:fill>
      </a:tcStyle>
    </a:band1H>
    <a:band1V>
      <a:tcStyle>
        <a:tcBdr/>
        <a:fill>
          <a:solidFill>
            <a:srgbClr val="DEE7D0"/>
          </a:solidFill>
        </a:fill>
      </a:tcStyle>
    </a:band1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3"/>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8" autoAdjust="0"/>
    <p:restoredTop sz="71696" autoAdjust="0"/>
  </p:normalViewPr>
  <p:slideViewPr>
    <p:cSldViewPr snapToGrid="0">
      <p:cViewPr>
        <p:scale>
          <a:sx n="60" d="100"/>
          <a:sy n="60" d="100"/>
        </p:scale>
        <p:origin x="118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550.png"/></Relationships>
</file>

<file path=ppt/diagrams/_rels/data4.xml.rels><?xml version="1.0" encoding="UTF-8" standalone="yes"?>
<Relationships xmlns="http://schemas.openxmlformats.org/package/2006/relationships"><Relationship Id="rId1" Type="http://schemas.openxmlformats.org/officeDocument/2006/relationships/image" Target="../media/image6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E2A6B-3EDD-47B4-9E6F-5FF1FC113A4A}" type="doc">
      <dgm:prSet loTypeId="urn:microsoft.com/office/officeart/2005/8/layout/process1" loCatId="process" qsTypeId="urn:microsoft.com/office/officeart/2005/8/quickstyle/simple1" qsCatId="simple" csTypeId="urn:microsoft.com/office/officeart/2005/8/colors/colorful4" csCatId="colorful" phldr="1"/>
      <dgm:spPr/>
    </dgm:pt>
    <mc:AlternateContent xmlns:mc="http://schemas.openxmlformats.org/markup-compatibility/2006" xmlns:a14="http://schemas.microsoft.com/office/drawing/2010/main">
      <mc:Choice Requires="a14">
        <dgm:pt modelId="{ACF23D58-B550-4BC6-A7AE-4EBCC4B30CEB}">
          <dgm:prSet phldrT="[Text]" custT="1"/>
          <dgm:spPr/>
          <dgm:t>
            <a:bodyPr/>
            <a:lstStyle/>
            <a:p>
              <a14:m>
                <m:oMath xmlns:m="http://schemas.openxmlformats.org/officeDocument/2006/math">
                  <m:r>
                    <a:rPr lang="en-AU" altLang="zh-CN" sz="2000" b="0" i="1" smtClean="0">
                      <a:latin typeface="Cambria Math" charset="0"/>
                      <a:ea typeface="Times" charset="0"/>
                      <a:cs typeface="Times" charset="0"/>
                    </a:rPr>
                    <m:t>𝑟</m:t>
                  </m:r>
                  <m:d>
                    <m:dPr>
                      <m:ctrlPr>
                        <a:rPr lang="en-AU" altLang="zh-CN" sz="2000" b="0" i="1" smtClean="0">
                          <a:latin typeface="Cambria Math" charset="0"/>
                          <a:ea typeface="Times" charset="0"/>
                          <a:cs typeface="Times" charset="0"/>
                        </a:rPr>
                      </m:ctrlPr>
                    </m:dPr>
                    <m:e>
                      <m:r>
                        <a:rPr lang="en-AU" altLang="zh-CN" sz="2000" b="0" i="1" smtClean="0">
                          <a:latin typeface="Cambria Math" charset="0"/>
                          <a:ea typeface="Times" charset="0"/>
                          <a:cs typeface="Times" charset="0"/>
                        </a:rPr>
                        <m:t>𝑠</m:t>
                      </m:r>
                      <m:r>
                        <a:rPr lang="en-AU" altLang="zh-CN" sz="2000" b="0" i="1" smtClean="0">
                          <a:latin typeface="Cambria Math" charset="0"/>
                          <a:ea typeface="Times" charset="0"/>
                          <a:cs typeface="Times" charset="0"/>
                        </a:rPr>
                        <m:t>,</m:t>
                      </m:r>
                      <m:r>
                        <a:rPr lang="en-AU" altLang="zh-CN" sz="2000" b="0" i="1" smtClean="0">
                          <a:latin typeface="Cambria Math" charset="0"/>
                          <a:ea typeface="Times" charset="0"/>
                          <a:cs typeface="Times" charset="0"/>
                        </a:rPr>
                        <m:t>𝑠</m:t>
                      </m:r>
                    </m:e>
                  </m:d>
                  <m:r>
                    <a:rPr lang="en-AU" altLang="zh-CN" sz="2000" b="0" i="1" smtClean="0">
                      <a:latin typeface="Cambria Math" charset="0"/>
                      <a:ea typeface="Times" charset="0"/>
                      <a:cs typeface="Times" charset="0"/>
                    </a:rPr>
                    <m:t>=1,</m:t>
                  </m:r>
                </m:oMath>
              </a14:m>
              <a:r>
                <a:rPr lang="en-US" sz="2000" dirty="0" smtClean="0">
                  <a:latin typeface="Times" charset="0"/>
                  <a:ea typeface="Times" charset="0"/>
                  <a:cs typeface="Times" charset="0"/>
                </a:rPr>
                <a:t>others all 0</a:t>
              </a:r>
              <a:endParaRPr lang="en-US" sz="2000" dirty="0">
                <a:latin typeface="Times" charset="0"/>
                <a:ea typeface="Times" charset="0"/>
                <a:cs typeface="Times" charset="0"/>
              </a:endParaRPr>
            </a:p>
          </dgm:t>
        </dgm:pt>
      </mc:Choice>
      <mc:Fallback xmlns="">
        <dgm:pt modelId="{ACF23D58-B550-4BC6-A7AE-4EBCC4B30CEB}">
          <dgm:prSet phldrT="[Text]" custT="1"/>
          <dgm:spPr/>
          <dgm:t>
            <a:bodyPr/>
            <a:lstStyle/>
            <a:p>
              <a:pPr/>
              <a:r>
                <a:rPr lang="en-AU" altLang="zh-CN" sz="2000" b="0" i="0" smtClean="0">
                  <a:latin typeface="Times" charset="0"/>
                  <a:ea typeface="Times" charset="0"/>
                  <a:cs typeface="Times" charset="0"/>
                </a:rPr>
                <a:t>𝑟(𝑠,𝑠)=1,</a:t>
              </a:r>
              <a:r>
                <a:rPr lang="en-US" sz="2000" dirty="0" smtClean="0">
                  <a:latin typeface="Times" charset="0"/>
                  <a:ea typeface="Times" charset="0"/>
                  <a:cs typeface="Times" charset="0"/>
                </a:rPr>
                <a:t>others all 0</a:t>
              </a:r>
              <a:endParaRPr lang="en-US" sz="2000" dirty="0">
                <a:latin typeface="Times" charset="0"/>
                <a:ea typeface="Times" charset="0"/>
                <a:cs typeface="Times" charset="0"/>
              </a:endParaRPr>
            </a:p>
          </dgm:t>
        </dgm:pt>
      </mc:Fallback>
    </mc:AlternateContent>
    <dgm:pt modelId="{72E88D79-0A3A-4340-890D-DBA1CC6ED8E3}" type="parTrans" cxnId="{F106C02B-1745-46DB-A93C-679C066652AD}">
      <dgm:prSet/>
      <dgm:spPr/>
      <dgm:t>
        <a:bodyPr/>
        <a:lstStyle/>
        <a:p>
          <a:endParaRPr lang="en-US"/>
        </a:p>
      </dgm:t>
    </dgm:pt>
    <dgm:pt modelId="{AE1BBCD4-1AEC-43FC-BDE3-FBD9F8ADD65A}" type="sibTrans" cxnId="{F106C02B-1745-46DB-A93C-679C066652AD}">
      <dgm:prSet/>
      <dgm:spPr/>
      <dgm:t>
        <a:bodyPr/>
        <a:lstStyle/>
        <a:p>
          <a:endParaRPr lang="en-US"/>
        </a:p>
      </dgm:t>
    </dgm:pt>
    <mc:AlternateContent xmlns:mc="http://schemas.openxmlformats.org/markup-compatibility/2006" xmlns:a14="http://schemas.microsoft.com/office/drawing/2010/main">
      <mc:Choice Requires="a14">
        <dgm:pt modelId="{3D766FF3-16BF-438F-BCEB-A3FED00E047E}">
          <dgm:prSet phldrT="[Text]"/>
          <dgm:spPr/>
          <dgm:t>
            <a:bodyPr/>
            <a:lstStyle/>
            <a:p>
              <a:pPr/>
              <a14:m>
                <m:oMathPara xmlns:m="http://schemas.openxmlformats.org/officeDocument/2006/math">
                  <m:oMathParaPr>
                    <m:jc m:val="centerGroup"/>
                  </m:oMathParaPr>
                  <m:oMath xmlns:m="http://schemas.openxmlformats.org/officeDocument/2006/math">
                    <m:r>
                      <a:rPr lang="en-AU" b="0" i="1" smtClean="0">
                        <a:latin typeface="Cambria Math" charset="0"/>
                        <a:cs typeface="Times New Roman" panose="02020603050405020304" pitchFamily="18" charset="0"/>
                      </a:rPr>
                      <m:t>∃</m:t>
                    </m:r>
                    <m:r>
                      <a:rPr lang="en-AU" b="0" i="1" smtClean="0">
                        <a:latin typeface="Cambria Math" charset="0"/>
                        <a:cs typeface="Times New Roman" panose="02020603050405020304" pitchFamily="18" charset="0"/>
                      </a:rPr>
                      <m:t>𝑣</m:t>
                    </m:r>
                    <m:r>
                      <a:rPr lang="en-AU" b="0" i="1" smtClean="0">
                        <a:latin typeface="Cambria Math" charset="0"/>
                        <a:cs typeface="Times New Roman" panose="02020603050405020304" pitchFamily="18" charset="0"/>
                      </a:rPr>
                      <m:t>∈</m:t>
                    </m:r>
                    <m:r>
                      <a:rPr lang="en-AU" b="0" i="1" smtClean="0">
                        <a:latin typeface="Cambria Math" charset="0"/>
                        <a:cs typeface="Times New Roman" panose="02020603050405020304" pitchFamily="18" charset="0"/>
                      </a:rPr>
                      <m:t>𝑉</m:t>
                    </m:r>
                    <m:r>
                      <a:rPr lang="en-AU" b="0" i="1" smtClean="0">
                        <a:latin typeface="Cambria Math" charset="0"/>
                        <a:cs typeface="Times New Roman" panose="02020603050405020304" pitchFamily="18" charset="0"/>
                      </a:rPr>
                      <m:t>,</m:t>
                    </m:r>
                    <m:f>
                      <m:fPr>
                        <m:ctrlPr>
                          <a:rPr lang="en-AU" b="0" i="1" smtClean="0">
                            <a:latin typeface="Cambria Math" charset="0"/>
                            <a:cs typeface="Times New Roman" panose="02020603050405020304" pitchFamily="18" charset="0"/>
                          </a:rPr>
                        </m:ctrlPr>
                      </m:fPr>
                      <m:num>
                        <m:r>
                          <a:rPr lang="en-AU" b="0" i="1" smtClean="0">
                            <a:latin typeface="Cambria Math" charset="0"/>
                            <a:cs typeface="Times New Roman" panose="02020603050405020304" pitchFamily="18" charset="0"/>
                          </a:rPr>
                          <m:t>𝑟</m:t>
                        </m:r>
                        <m:d>
                          <m:dPr>
                            <m:ctrlPr>
                              <a:rPr lang="en-AU" b="0" i="1" smtClean="0">
                                <a:latin typeface="Cambria Math" charset="0"/>
                                <a:cs typeface="Times New Roman" panose="02020603050405020304" pitchFamily="18" charset="0"/>
                              </a:rPr>
                            </m:ctrlPr>
                          </m:dPr>
                          <m:e>
                            <m:r>
                              <a:rPr lang="en-AU" b="0" i="1" smtClean="0">
                                <a:latin typeface="Cambria Math" charset="0"/>
                                <a:cs typeface="Times New Roman" panose="02020603050405020304" pitchFamily="18" charset="0"/>
                              </a:rPr>
                              <m:t>𝑠</m:t>
                            </m:r>
                            <m:r>
                              <a:rPr lang="en-AU" b="0" i="1" smtClean="0">
                                <a:latin typeface="Cambria Math" charset="0"/>
                                <a:cs typeface="Times New Roman" panose="02020603050405020304" pitchFamily="18" charset="0"/>
                              </a:rPr>
                              <m:t>,</m:t>
                            </m:r>
                            <m:r>
                              <a:rPr lang="en-AU" b="0" i="1" smtClean="0">
                                <a:latin typeface="Cambria Math" charset="0"/>
                                <a:cs typeface="Times New Roman" panose="02020603050405020304" pitchFamily="18" charset="0"/>
                              </a:rPr>
                              <m:t>𝑣</m:t>
                            </m:r>
                          </m:e>
                        </m:d>
                      </m:num>
                      <m:den>
                        <m:sSub>
                          <m:sSubPr>
                            <m:ctrlPr>
                              <a:rPr lang="en-AU" b="0" i="1" smtClean="0">
                                <a:latin typeface="Cambria Math" charset="0"/>
                                <a:cs typeface="Times New Roman" panose="02020603050405020304" pitchFamily="18" charset="0"/>
                              </a:rPr>
                            </m:ctrlPr>
                          </m:sSubPr>
                          <m:e>
                            <m:r>
                              <a:rPr lang="en-AU" b="0" i="1" smtClean="0">
                                <a:latin typeface="Cambria Math" charset="0"/>
                                <a:cs typeface="Times New Roman" panose="02020603050405020304" pitchFamily="18" charset="0"/>
                              </a:rPr>
                              <m:t>𝑑</m:t>
                            </m:r>
                          </m:e>
                          <m:sub>
                            <m:r>
                              <a:rPr lang="en-AU" b="0" i="1" smtClean="0">
                                <a:latin typeface="Cambria Math" charset="0"/>
                                <a:cs typeface="Times New Roman" panose="02020603050405020304" pitchFamily="18" charset="0"/>
                              </a:rPr>
                              <m:t>𝑜𝑢𝑡</m:t>
                            </m:r>
                          </m:sub>
                        </m:sSub>
                        <m:d>
                          <m:dPr>
                            <m:ctrlPr>
                              <a:rPr lang="en-AU" b="0" i="1" smtClean="0">
                                <a:latin typeface="Cambria Math" charset="0"/>
                                <a:cs typeface="Times New Roman" panose="02020603050405020304" pitchFamily="18" charset="0"/>
                              </a:rPr>
                            </m:ctrlPr>
                          </m:dPr>
                          <m:e>
                            <m:r>
                              <a:rPr lang="en-AU" b="0" i="1" smtClean="0">
                                <a:latin typeface="Cambria Math" charset="0"/>
                                <a:cs typeface="Times New Roman" panose="02020603050405020304" pitchFamily="18" charset="0"/>
                              </a:rPr>
                              <m:t>𝑣</m:t>
                            </m:r>
                          </m:e>
                        </m:d>
                      </m:den>
                    </m:f>
                    <m:r>
                      <a:rPr lang="en-AU" b="0" i="1" smtClean="0">
                        <a:latin typeface="Cambria Math" charset="0"/>
                        <a:cs typeface="Times New Roman" panose="02020603050405020304" pitchFamily="18" charset="0"/>
                      </a:rPr>
                      <m:t>&gt;</m:t>
                    </m:r>
                    <m:sSub>
                      <m:sSubPr>
                        <m:ctrlPr>
                          <a:rPr lang="en-AU" b="0" i="1" smtClean="0">
                            <a:latin typeface="Cambria Math" charset="0"/>
                            <a:cs typeface="Times New Roman" panose="02020603050405020304" pitchFamily="18" charset="0"/>
                          </a:rPr>
                        </m:ctrlPr>
                      </m:sSubPr>
                      <m:e>
                        <m:r>
                          <a:rPr lang="en-AU" b="0" i="1" smtClean="0">
                            <a:latin typeface="Cambria Math" charset="0"/>
                            <a:cs typeface="Times New Roman" panose="02020603050405020304" pitchFamily="18" charset="0"/>
                          </a:rPr>
                          <m:t>𝑟</m:t>
                        </m:r>
                      </m:e>
                      <m:sub>
                        <m:r>
                          <a:rPr lang="en-AU" b="0" i="1" smtClean="0">
                            <a:latin typeface="Cambria Math" charset="0"/>
                            <a:cs typeface="Times New Roman" panose="02020603050405020304" pitchFamily="18" charset="0"/>
                          </a:rPr>
                          <m:t>𝑚𝑎𝑥</m:t>
                        </m:r>
                      </m:sub>
                    </m:sSub>
                  </m:oMath>
                </m:oMathPara>
              </a14:m>
              <a:endParaRPr lang="en-US" dirty="0">
                <a:latin typeface="Times New Roman" panose="02020603050405020304" pitchFamily="18" charset="0"/>
                <a:cs typeface="Times New Roman" panose="02020603050405020304" pitchFamily="18" charset="0"/>
              </a:endParaRPr>
            </a:p>
          </dgm:t>
        </dgm:pt>
      </mc:Choice>
      <mc:Fallback xmlns="">
        <dgm:pt modelId="{3D766FF3-16BF-438F-BCEB-A3FED00E047E}">
          <dgm:prSet phldrT="[Text]"/>
          <dgm:spPr/>
          <dgm:t>
            <a:bodyPr/>
            <a:lstStyle/>
            <a:p>
              <a:r>
                <a:rPr lang="en-AU" b="0" i="0" smtClean="0">
                  <a:latin typeface="Cambria Math" charset="0"/>
                  <a:cs typeface="Times New Roman" panose="02020603050405020304" pitchFamily="18" charset="0"/>
                </a:rPr>
                <a:t>∃𝑣∈𝑉,</a:t>
              </a:r>
              <a:r>
                <a:rPr lang="en-AU" b="0" i="0" smtClean="0">
                  <a:latin typeface="Cambria Math" charset="0"/>
                  <a:cs typeface="Times New Roman" panose="02020603050405020304" pitchFamily="18" charset="0"/>
                </a:rPr>
                <a:t>𝑟(𝑠,𝑣)/(𝑑_𝑜𝑢𝑡 (𝑣) )&gt;𝑟_𝑚𝑎𝑥</a:t>
              </a:r>
              <a:endParaRPr lang="en-US" dirty="0">
                <a:latin typeface="Times New Roman" panose="02020603050405020304" pitchFamily="18" charset="0"/>
                <a:cs typeface="Times New Roman" panose="02020603050405020304" pitchFamily="18" charset="0"/>
              </a:endParaRPr>
            </a:p>
          </dgm:t>
        </dgm:pt>
      </mc:Fallback>
    </mc:AlternateContent>
    <dgm:pt modelId="{BAF3D98D-2E00-47B5-BAD5-725E1311A493}" type="parTrans" cxnId="{2151276F-B9D2-4BC3-BF0F-A03E1772A2B7}">
      <dgm:prSet/>
      <dgm:spPr/>
      <dgm:t>
        <a:bodyPr/>
        <a:lstStyle/>
        <a:p>
          <a:endParaRPr lang="en-US"/>
        </a:p>
      </dgm:t>
    </dgm:pt>
    <dgm:pt modelId="{80E123E7-0BEE-4331-8B02-F7A8DE115B56}" type="sibTrans" cxnId="{2151276F-B9D2-4BC3-BF0F-A03E1772A2B7}">
      <dgm:prSet custT="1"/>
      <dgm:spPr/>
      <dgm:t>
        <a:bodyPr/>
        <a:lstStyle/>
        <a:p>
          <a:r>
            <a:rPr lang="en-US" sz="2000" dirty="0" smtClean="0">
              <a:latin typeface="Times" charset="0"/>
              <a:ea typeface="Times" charset="0"/>
              <a:cs typeface="Times" charset="0"/>
            </a:rPr>
            <a:t>Yes</a:t>
          </a:r>
          <a:endParaRPr lang="en-US" sz="2000" dirty="0">
            <a:latin typeface="Times" charset="0"/>
            <a:ea typeface="Times" charset="0"/>
            <a:cs typeface="Times" charset="0"/>
          </a:endParaRPr>
        </a:p>
      </dgm:t>
    </dgm:pt>
    <dgm:pt modelId="{FF516F6C-A7D2-4040-8EA4-ADCC1EC8FF75}">
      <dgm:prSet phldrT="[Text]"/>
      <dgm:spPr/>
      <dgm:t>
        <a:bodyPr/>
        <a:lstStyle/>
        <a:p>
          <a:r>
            <a:rPr lang="en-US" dirty="0" smtClean="0">
              <a:latin typeface="Times New Roman" panose="02020603050405020304" pitchFamily="18" charset="0"/>
              <a:cs typeface="Times New Roman" panose="02020603050405020304" pitchFamily="18" charset="0"/>
            </a:rPr>
            <a:t>Do forward push from </a:t>
          </a:r>
          <a:r>
            <a:rPr lang="en-US" i="1" dirty="0" smtClean="0">
              <a:latin typeface="Times New Roman" panose="02020603050405020304" pitchFamily="18" charset="0"/>
              <a:cs typeface="Times New Roman" panose="02020603050405020304" pitchFamily="18" charset="0"/>
            </a:rPr>
            <a:t>v</a:t>
          </a:r>
          <a:endParaRPr lang="en-US" i="1" dirty="0">
            <a:latin typeface="Times New Roman" panose="02020603050405020304" pitchFamily="18" charset="0"/>
            <a:cs typeface="Times New Roman" panose="02020603050405020304" pitchFamily="18" charset="0"/>
          </a:endParaRPr>
        </a:p>
      </dgm:t>
    </dgm:pt>
    <dgm:pt modelId="{36C9C28C-10A3-41FC-9D38-532F56C38336}" type="parTrans" cxnId="{9C5D0580-A700-4C6C-865F-85A5561AF81D}">
      <dgm:prSet/>
      <dgm:spPr/>
      <dgm:t>
        <a:bodyPr/>
        <a:lstStyle/>
        <a:p>
          <a:endParaRPr lang="en-US"/>
        </a:p>
      </dgm:t>
    </dgm:pt>
    <dgm:pt modelId="{9E543790-F4B3-4393-A438-FF219B7292D2}" type="sibTrans" cxnId="{9C5D0580-A700-4C6C-865F-85A5561AF81D}">
      <dgm:prSet/>
      <dgm:spPr/>
      <dgm:t>
        <a:bodyPr/>
        <a:lstStyle/>
        <a:p>
          <a:endParaRPr lang="en-US"/>
        </a:p>
      </dgm:t>
    </dgm:pt>
    <dgm:pt modelId="{83997F88-1ED1-4A49-80EA-FB221BCB8ACC}" type="pres">
      <dgm:prSet presAssocID="{DE4E2A6B-3EDD-47B4-9E6F-5FF1FC113A4A}" presName="Name0" presStyleCnt="0">
        <dgm:presLayoutVars>
          <dgm:dir/>
          <dgm:resizeHandles val="exact"/>
        </dgm:presLayoutVars>
      </dgm:prSet>
      <dgm:spPr/>
    </dgm:pt>
    <dgm:pt modelId="{8A0F38D9-F8CA-4F47-AE1D-45EF49DC68DA}" type="pres">
      <dgm:prSet presAssocID="{ACF23D58-B550-4BC6-A7AE-4EBCC4B30CEB}" presName="node" presStyleLbl="node1" presStyleIdx="0" presStyleCnt="3">
        <dgm:presLayoutVars>
          <dgm:bulletEnabled val="1"/>
        </dgm:presLayoutVars>
      </dgm:prSet>
      <dgm:spPr/>
      <dgm:t>
        <a:bodyPr/>
        <a:lstStyle/>
        <a:p>
          <a:endParaRPr lang="en-US"/>
        </a:p>
      </dgm:t>
    </dgm:pt>
    <dgm:pt modelId="{2EDFAF9C-B6EA-4374-8F9A-E858EFD99EE9}" type="pres">
      <dgm:prSet presAssocID="{AE1BBCD4-1AEC-43FC-BDE3-FBD9F8ADD65A}" presName="sibTrans" presStyleLbl="sibTrans2D1" presStyleIdx="0" presStyleCnt="2" custScaleX="150666"/>
      <dgm:spPr/>
      <dgm:t>
        <a:bodyPr/>
        <a:lstStyle/>
        <a:p>
          <a:endParaRPr lang="en-US"/>
        </a:p>
      </dgm:t>
    </dgm:pt>
    <dgm:pt modelId="{82D3E176-1BDA-454A-B295-8A1C07F596B3}" type="pres">
      <dgm:prSet presAssocID="{AE1BBCD4-1AEC-43FC-BDE3-FBD9F8ADD65A}" presName="connectorText" presStyleLbl="sibTrans2D1" presStyleIdx="0" presStyleCnt="2"/>
      <dgm:spPr/>
      <dgm:t>
        <a:bodyPr/>
        <a:lstStyle/>
        <a:p>
          <a:endParaRPr lang="en-US"/>
        </a:p>
      </dgm:t>
    </dgm:pt>
    <dgm:pt modelId="{91AD0EBD-D4EF-4E41-9BD4-BE0F7A4414DA}" type="pres">
      <dgm:prSet presAssocID="{3D766FF3-16BF-438F-BCEB-A3FED00E047E}" presName="node" presStyleLbl="node1" presStyleIdx="1" presStyleCnt="3" custScaleX="172170" custLinFactNeighborX="-46604">
        <dgm:presLayoutVars>
          <dgm:bulletEnabled val="1"/>
        </dgm:presLayoutVars>
      </dgm:prSet>
      <dgm:spPr/>
      <dgm:t>
        <a:bodyPr/>
        <a:lstStyle/>
        <a:p>
          <a:endParaRPr lang="en-US"/>
        </a:p>
      </dgm:t>
    </dgm:pt>
    <dgm:pt modelId="{6822F2C5-7909-40E0-86DF-FD10C04D1E80}" type="pres">
      <dgm:prSet presAssocID="{80E123E7-0BEE-4331-8B02-F7A8DE115B56}" presName="sibTrans" presStyleLbl="sibTrans2D1" presStyleIdx="1" presStyleCnt="2" custScaleX="180796" custScaleY="129649" custLinFactNeighborX="9426" custLinFactNeighborY="14466"/>
      <dgm:spPr/>
      <dgm:t>
        <a:bodyPr/>
        <a:lstStyle/>
        <a:p>
          <a:endParaRPr lang="en-US"/>
        </a:p>
      </dgm:t>
    </dgm:pt>
    <dgm:pt modelId="{C48A542A-F8DD-46FE-9189-853BD61184F1}" type="pres">
      <dgm:prSet presAssocID="{80E123E7-0BEE-4331-8B02-F7A8DE115B56}" presName="connectorText" presStyleLbl="sibTrans2D1" presStyleIdx="1" presStyleCnt="2"/>
      <dgm:spPr/>
      <dgm:t>
        <a:bodyPr/>
        <a:lstStyle/>
        <a:p>
          <a:endParaRPr lang="en-US"/>
        </a:p>
      </dgm:t>
    </dgm:pt>
    <dgm:pt modelId="{13A5AAA7-347A-4ACE-B26F-216FB6737749}" type="pres">
      <dgm:prSet presAssocID="{FF516F6C-A7D2-4040-8EA4-ADCC1EC8FF75}" presName="node" presStyleLbl="node1" presStyleIdx="2" presStyleCnt="3" custScaleX="155503" custLinFactNeighborX="49336" custLinFactNeighborY="-1600">
        <dgm:presLayoutVars>
          <dgm:bulletEnabled val="1"/>
        </dgm:presLayoutVars>
      </dgm:prSet>
      <dgm:spPr/>
      <dgm:t>
        <a:bodyPr/>
        <a:lstStyle/>
        <a:p>
          <a:endParaRPr lang="en-US"/>
        </a:p>
      </dgm:t>
    </dgm:pt>
  </dgm:ptLst>
  <dgm:cxnLst>
    <dgm:cxn modelId="{9C5D0580-A700-4C6C-865F-85A5561AF81D}" srcId="{DE4E2A6B-3EDD-47B4-9E6F-5FF1FC113A4A}" destId="{FF516F6C-A7D2-4040-8EA4-ADCC1EC8FF75}" srcOrd="2" destOrd="0" parTransId="{36C9C28C-10A3-41FC-9D38-532F56C38336}" sibTransId="{9E543790-F4B3-4393-A438-FF219B7292D2}"/>
    <dgm:cxn modelId="{038AB2AE-7C87-774D-B14F-D11AFB01944B}" type="presOf" srcId="{3D766FF3-16BF-438F-BCEB-A3FED00E047E}" destId="{91AD0EBD-D4EF-4E41-9BD4-BE0F7A4414DA}" srcOrd="0" destOrd="0" presId="urn:microsoft.com/office/officeart/2005/8/layout/process1"/>
    <dgm:cxn modelId="{D07CE927-826A-A640-95D1-779B9E645DC5}" type="presOf" srcId="{DE4E2A6B-3EDD-47B4-9E6F-5FF1FC113A4A}" destId="{83997F88-1ED1-4A49-80EA-FB221BCB8ACC}" srcOrd="0" destOrd="0" presId="urn:microsoft.com/office/officeart/2005/8/layout/process1"/>
    <dgm:cxn modelId="{DB96B6FB-D9A6-3B48-A1AE-8B915CA73110}" type="presOf" srcId="{AE1BBCD4-1AEC-43FC-BDE3-FBD9F8ADD65A}" destId="{2EDFAF9C-B6EA-4374-8F9A-E858EFD99EE9}" srcOrd="0" destOrd="0" presId="urn:microsoft.com/office/officeart/2005/8/layout/process1"/>
    <dgm:cxn modelId="{E7E9DC9D-DF11-054F-9010-E8795C03BB19}" type="presOf" srcId="{80E123E7-0BEE-4331-8B02-F7A8DE115B56}" destId="{C48A542A-F8DD-46FE-9189-853BD61184F1}" srcOrd="1" destOrd="0" presId="urn:microsoft.com/office/officeart/2005/8/layout/process1"/>
    <dgm:cxn modelId="{2151276F-B9D2-4BC3-BF0F-A03E1772A2B7}" srcId="{DE4E2A6B-3EDD-47B4-9E6F-5FF1FC113A4A}" destId="{3D766FF3-16BF-438F-BCEB-A3FED00E047E}" srcOrd="1" destOrd="0" parTransId="{BAF3D98D-2E00-47B5-BAD5-725E1311A493}" sibTransId="{80E123E7-0BEE-4331-8B02-F7A8DE115B56}"/>
    <dgm:cxn modelId="{5BE61355-5DCD-284B-A97B-CE900225C80D}" type="presOf" srcId="{80E123E7-0BEE-4331-8B02-F7A8DE115B56}" destId="{6822F2C5-7909-40E0-86DF-FD10C04D1E80}" srcOrd="0" destOrd="0" presId="urn:microsoft.com/office/officeart/2005/8/layout/process1"/>
    <dgm:cxn modelId="{F106C02B-1745-46DB-A93C-679C066652AD}" srcId="{DE4E2A6B-3EDD-47B4-9E6F-5FF1FC113A4A}" destId="{ACF23D58-B550-4BC6-A7AE-4EBCC4B30CEB}" srcOrd="0" destOrd="0" parTransId="{72E88D79-0A3A-4340-890D-DBA1CC6ED8E3}" sibTransId="{AE1BBCD4-1AEC-43FC-BDE3-FBD9F8ADD65A}"/>
    <dgm:cxn modelId="{F51FB12E-59C2-9F47-8D54-EA4FADD1DC0A}" type="presOf" srcId="{AE1BBCD4-1AEC-43FC-BDE3-FBD9F8ADD65A}" destId="{82D3E176-1BDA-454A-B295-8A1C07F596B3}" srcOrd="1" destOrd="0" presId="urn:microsoft.com/office/officeart/2005/8/layout/process1"/>
    <dgm:cxn modelId="{876FB7A6-3145-B348-A36A-72F82184B897}" type="presOf" srcId="{FF516F6C-A7D2-4040-8EA4-ADCC1EC8FF75}" destId="{13A5AAA7-347A-4ACE-B26F-216FB6737749}" srcOrd="0" destOrd="0" presId="urn:microsoft.com/office/officeart/2005/8/layout/process1"/>
    <dgm:cxn modelId="{C7C07A7B-CA58-044E-92CD-85B91898DFFD}" type="presOf" srcId="{ACF23D58-B550-4BC6-A7AE-4EBCC4B30CEB}" destId="{8A0F38D9-F8CA-4F47-AE1D-45EF49DC68DA}" srcOrd="0" destOrd="0" presId="urn:microsoft.com/office/officeart/2005/8/layout/process1"/>
    <dgm:cxn modelId="{9737B215-CE53-1849-9BCC-E3951E0A414A}" type="presParOf" srcId="{83997F88-1ED1-4A49-80EA-FB221BCB8ACC}" destId="{8A0F38D9-F8CA-4F47-AE1D-45EF49DC68DA}" srcOrd="0" destOrd="0" presId="urn:microsoft.com/office/officeart/2005/8/layout/process1"/>
    <dgm:cxn modelId="{059434DF-934A-094B-80B1-59F77ACABB02}" type="presParOf" srcId="{83997F88-1ED1-4A49-80EA-FB221BCB8ACC}" destId="{2EDFAF9C-B6EA-4374-8F9A-E858EFD99EE9}" srcOrd="1" destOrd="0" presId="urn:microsoft.com/office/officeart/2005/8/layout/process1"/>
    <dgm:cxn modelId="{3F8162A4-9EB2-7D43-94DF-379C06040263}" type="presParOf" srcId="{2EDFAF9C-B6EA-4374-8F9A-E858EFD99EE9}" destId="{82D3E176-1BDA-454A-B295-8A1C07F596B3}" srcOrd="0" destOrd="0" presId="urn:microsoft.com/office/officeart/2005/8/layout/process1"/>
    <dgm:cxn modelId="{DF55D36C-2E6F-1847-AB4A-3F9ADF525B1C}" type="presParOf" srcId="{83997F88-1ED1-4A49-80EA-FB221BCB8ACC}" destId="{91AD0EBD-D4EF-4E41-9BD4-BE0F7A4414DA}" srcOrd="2" destOrd="0" presId="urn:microsoft.com/office/officeart/2005/8/layout/process1"/>
    <dgm:cxn modelId="{5CE43BAB-7C5D-3849-B398-D60AAC37F1F4}" type="presParOf" srcId="{83997F88-1ED1-4A49-80EA-FB221BCB8ACC}" destId="{6822F2C5-7909-40E0-86DF-FD10C04D1E80}" srcOrd="3" destOrd="0" presId="urn:microsoft.com/office/officeart/2005/8/layout/process1"/>
    <dgm:cxn modelId="{AC364E36-6D19-7F4B-9345-B11AE50C1E8F}" type="presParOf" srcId="{6822F2C5-7909-40E0-86DF-FD10C04D1E80}" destId="{C48A542A-F8DD-46FE-9189-853BD61184F1}" srcOrd="0" destOrd="0" presId="urn:microsoft.com/office/officeart/2005/8/layout/process1"/>
    <dgm:cxn modelId="{F3AE7E0B-0AAE-B047-AEFE-B1DB2687B0E3}" type="presParOf" srcId="{83997F88-1ED1-4A49-80EA-FB221BCB8ACC}" destId="{13A5AAA7-347A-4ACE-B26F-216FB673774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4E2A6B-3EDD-47B4-9E6F-5FF1FC113A4A}" type="doc">
      <dgm:prSet loTypeId="urn:microsoft.com/office/officeart/2005/8/layout/process1" loCatId="process" qsTypeId="urn:microsoft.com/office/officeart/2005/8/quickstyle/simple1" qsCatId="simple" csTypeId="urn:microsoft.com/office/officeart/2005/8/colors/colorful4" csCatId="colorful" phldr="1"/>
      <dgm:spPr/>
    </dgm:pt>
    <dgm:pt modelId="{ACF23D58-B550-4BC6-A7AE-4EBCC4B30CEB}">
      <dgm:prSet phldrT="[Text]" custT="1"/>
      <dgm:spPr>
        <a:blipFill rotWithShape="0">
          <a:blip xmlns:r="http://schemas.openxmlformats.org/officeDocument/2006/relationships" r:embed="rId1"/>
          <a:stretch>
            <a:fillRect/>
          </a:stretch>
        </a:blipFill>
      </dgm:spPr>
      <dgm:t>
        <a:bodyPr/>
        <a:lstStyle/>
        <a:p>
          <a:r>
            <a:rPr lang="en-US">
              <a:noFill/>
            </a:rPr>
            <a:t> </a:t>
          </a:r>
        </a:p>
      </dgm:t>
    </dgm:pt>
    <dgm:pt modelId="{72E88D79-0A3A-4340-890D-DBA1CC6ED8E3}" type="parTrans" cxnId="{F106C02B-1745-46DB-A93C-679C066652AD}">
      <dgm:prSet/>
      <dgm:spPr/>
      <dgm:t>
        <a:bodyPr/>
        <a:lstStyle/>
        <a:p>
          <a:endParaRPr lang="en-US"/>
        </a:p>
      </dgm:t>
    </dgm:pt>
    <dgm:pt modelId="{AE1BBCD4-1AEC-43FC-BDE3-FBD9F8ADD65A}" type="sibTrans" cxnId="{F106C02B-1745-46DB-A93C-679C066652AD}">
      <dgm:prSet/>
      <dgm:spPr/>
      <dgm:t>
        <a:bodyPr/>
        <a:lstStyle/>
        <a:p>
          <a:endParaRPr lang="en-US"/>
        </a:p>
      </dgm:t>
    </dgm:pt>
    <dgm:pt modelId="{3D766FF3-16BF-438F-BCEB-A3FED00E047E}">
      <dgm:prSet phldrT="[Text]"/>
      <dgm:spPr>
        <a:blipFill rotWithShape="0">
          <a:blip xmlns:r="http://schemas.openxmlformats.org/officeDocument/2006/relationships" r:embed="rId2"/>
          <a:stretch>
            <a:fillRect/>
          </a:stretch>
        </a:blipFill>
      </dgm:spPr>
      <dgm:t>
        <a:bodyPr/>
        <a:lstStyle/>
        <a:p>
          <a:r>
            <a:rPr lang="en-US">
              <a:noFill/>
            </a:rPr>
            <a:t> </a:t>
          </a:r>
        </a:p>
      </dgm:t>
    </dgm:pt>
    <dgm:pt modelId="{BAF3D98D-2E00-47B5-BAD5-725E1311A493}" type="parTrans" cxnId="{2151276F-B9D2-4BC3-BF0F-A03E1772A2B7}">
      <dgm:prSet/>
      <dgm:spPr/>
      <dgm:t>
        <a:bodyPr/>
        <a:lstStyle/>
        <a:p>
          <a:endParaRPr lang="en-US"/>
        </a:p>
      </dgm:t>
    </dgm:pt>
    <dgm:pt modelId="{80E123E7-0BEE-4331-8B02-F7A8DE115B56}" type="sibTrans" cxnId="{2151276F-B9D2-4BC3-BF0F-A03E1772A2B7}">
      <dgm:prSet custT="1"/>
      <dgm:spPr/>
      <dgm:t>
        <a:bodyPr/>
        <a:lstStyle/>
        <a:p>
          <a:r>
            <a:rPr lang="en-US" sz="2000" dirty="0" smtClean="0">
              <a:latin typeface="Times" charset="0"/>
              <a:ea typeface="Times" charset="0"/>
              <a:cs typeface="Times" charset="0"/>
            </a:rPr>
            <a:t>Yes</a:t>
          </a:r>
          <a:endParaRPr lang="en-US" sz="2000" dirty="0">
            <a:latin typeface="Times" charset="0"/>
            <a:ea typeface="Times" charset="0"/>
            <a:cs typeface="Times" charset="0"/>
          </a:endParaRPr>
        </a:p>
      </dgm:t>
    </dgm:pt>
    <dgm:pt modelId="{FF516F6C-A7D2-4040-8EA4-ADCC1EC8FF75}">
      <dgm:prSet phldrT="[Text]"/>
      <dgm:spPr/>
      <dgm:t>
        <a:bodyPr/>
        <a:lstStyle/>
        <a:p>
          <a:r>
            <a:rPr lang="en-US" dirty="0" smtClean="0">
              <a:latin typeface="Times New Roman" panose="02020603050405020304" pitchFamily="18" charset="0"/>
              <a:cs typeface="Times New Roman" panose="02020603050405020304" pitchFamily="18" charset="0"/>
            </a:rPr>
            <a:t>Do forward push from </a:t>
          </a:r>
          <a:r>
            <a:rPr lang="en-US" i="1" dirty="0" smtClean="0">
              <a:latin typeface="Times New Roman" panose="02020603050405020304" pitchFamily="18" charset="0"/>
              <a:cs typeface="Times New Roman" panose="02020603050405020304" pitchFamily="18" charset="0"/>
            </a:rPr>
            <a:t>v</a:t>
          </a:r>
          <a:endParaRPr lang="en-US" i="1" dirty="0">
            <a:latin typeface="Times New Roman" panose="02020603050405020304" pitchFamily="18" charset="0"/>
            <a:cs typeface="Times New Roman" panose="02020603050405020304" pitchFamily="18" charset="0"/>
          </a:endParaRPr>
        </a:p>
      </dgm:t>
    </dgm:pt>
    <dgm:pt modelId="{36C9C28C-10A3-41FC-9D38-532F56C38336}" type="parTrans" cxnId="{9C5D0580-A700-4C6C-865F-85A5561AF81D}">
      <dgm:prSet/>
      <dgm:spPr/>
      <dgm:t>
        <a:bodyPr/>
        <a:lstStyle/>
        <a:p>
          <a:endParaRPr lang="en-US"/>
        </a:p>
      </dgm:t>
    </dgm:pt>
    <dgm:pt modelId="{9E543790-F4B3-4393-A438-FF219B7292D2}" type="sibTrans" cxnId="{9C5D0580-A700-4C6C-865F-85A5561AF81D}">
      <dgm:prSet/>
      <dgm:spPr/>
      <dgm:t>
        <a:bodyPr/>
        <a:lstStyle/>
        <a:p>
          <a:endParaRPr lang="en-US"/>
        </a:p>
      </dgm:t>
    </dgm:pt>
    <dgm:pt modelId="{83997F88-1ED1-4A49-80EA-FB221BCB8ACC}" type="pres">
      <dgm:prSet presAssocID="{DE4E2A6B-3EDD-47B4-9E6F-5FF1FC113A4A}" presName="Name0" presStyleCnt="0">
        <dgm:presLayoutVars>
          <dgm:dir/>
          <dgm:resizeHandles val="exact"/>
        </dgm:presLayoutVars>
      </dgm:prSet>
      <dgm:spPr/>
    </dgm:pt>
    <dgm:pt modelId="{8A0F38D9-F8CA-4F47-AE1D-45EF49DC68DA}" type="pres">
      <dgm:prSet presAssocID="{ACF23D58-B550-4BC6-A7AE-4EBCC4B30CEB}" presName="node" presStyleLbl="node1" presStyleIdx="0" presStyleCnt="3">
        <dgm:presLayoutVars>
          <dgm:bulletEnabled val="1"/>
        </dgm:presLayoutVars>
      </dgm:prSet>
      <dgm:spPr/>
      <dgm:t>
        <a:bodyPr/>
        <a:lstStyle/>
        <a:p>
          <a:endParaRPr lang="en-US"/>
        </a:p>
      </dgm:t>
    </dgm:pt>
    <dgm:pt modelId="{2EDFAF9C-B6EA-4374-8F9A-E858EFD99EE9}" type="pres">
      <dgm:prSet presAssocID="{AE1BBCD4-1AEC-43FC-BDE3-FBD9F8ADD65A}" presName="sibTrans" presStyleLbl="sibTrans2D1" presStyleIdx="0" presStyleCnt="2" custScaleX="150666"/>
      <dgm:spPr/>
      <dgm:t>
        <a:bodyPr/>
        <a:lstStyle/>
        <a:p>
          <a:endParaRPr lang="en-US"/>
        </a:p>
      </dgm:t>
    </dgm:pt>
    <dgm:pt modelId="{82D3E176-1BDA-454A-B295-8A1C07F596B3}" type="pres">
      <dgm:prSet presAssocID="{AE1BBCD4-1AEC-43FC-BDE3-FBD9F8ADD65A}" presName="connectorText" presStyleLbl="sibTrans2D1" presStyleIdx="0" presStyleCnt="2"/>
      <dgm:spPr/>
      <dgm:t>
        <a:bodyPr/>
        <a:lstStyle/>
        <a:p>
          <a:endParaRPr lang="en-US"/>
        </a:p>
      </dgm:t>
    </dgm:pt>
    <dgm:pt modelId="{91AD0EBD-D4EF-4E41-9BD4-BE0F7A4414DA}" type="pres">
      <dgm:prSet presAssocID="{3D766FF3-16BF-438F-BCEB-A3FED00E047E}" presName="node" presStyleLbl="node1" presStyleIdx="1" presStyleCnt="3" custScaleX="172170" custLinFactNeighborX="-46604">
        <dgm:presLayoutVars>
          <dgm:bulletEnabled val="1"/>
        </dgm:presLayoutVars>
      </dgm:prSet>
      <dgm:spPr/>
      <dgm:t>
        <a:bodyPr/>
        <a:lstStyle/>
        <a:p>
          <a:endParaRPr lang="en-US"/>
        </a:p>
      </dgm:t>
    </dgm:pt>
    <dgm:pt modelId="{6822F2C5-7909-40E0-86DF-FD10C04D1E80}" type="pres">
      <dgm:prSet presAssocID="{80E123E7-0BEE-4331-8B02-F7A8DE115B56}" presName="sibTrans" presStyleLbl="sibTrans2D1" presStyleIdx="1" presStyleCnt="2" custScaleX="180796" custScaleY="129649" custLinFactNeighborX="9426" custLinFactNeighborY="14466"/>
      <dgm:spPr/>
      <dgm:t>
        <a:bodyPr/>
        <a:lstStyle/>
        <a:p>
          <a:endParaRPr lang="en-US"/>
        </a:p>
      </dgm:t>
    </dgm:pt>
    <dgm:pt modelId="{C48A542A-F8DD-46FE-9189-853BD61184F1}" type="pres">
      <dgm:prSet presAssocID="{80E123E7-0BEE-4331-8B02-F7A8DE115B56}" presName="connectorText" presStyleLbl="sibTrans2D1" presStyleIdx="1" presStyleCnt="2"/>
      <dgm:spPr/>
      <dgm:t>
        <a:bodyPr/>
        <a:lstStyle/>
        <a:p>
          <a:endParaRPr lang="en-US"/>
        </a:p>
      </dgm:t>
    </dgm:pt>
    <dgm:pt modelId="{13A5AAA7-347A-4ACE-B26F-216FB6737749}" type="pres">
      <dgm:prSet presAssocID="{FF516F6C-A7D2-4040-8EA4-ADCC1EC8FF75}" presName="node" presStyleLbl="node1" presStyleIdx="2" presStyleCnt="3" custScaleX="155503" custLinFactNeighborX="49336" custLinFactNeighborY="-1600">
        <dgm:presLayoutVars>
          <dgm:bulletEnabled val="1"/>
        </dgm:presLayoutVars>
      </dgm:prSet>
      <dgm:spPr/>
      <dgm:t>
        <a:bodyPr/>
        <a:lstStyle/>
        <a:p>
          <a:endParaRPr lang="en-US"/>
        </a:p>
      </dgm:t>
    </dgm:pt>
  </dgm:ptLst>
  <dgm:cxnLst>
    <dgm:cxn modelId="{5BE61355-5DCD-284B-A97B-CE900225C80D}" type="presOf" srcId="{80E123E7-0BEE-4331-8B02-F7A8DE115B56}" destId="{6822F2C5-7909-40E0-86DF-FD10C04D1E80}" srcOrd="0" destOrd="0" presId="urn:microsoft.com/office/officeart/2005/8/layout/process1"/>
    <dgm:cxn modelId="{C7C07A7B-CA58-044E-92CD-85B91898DFFD}" type="presOf" srcId="{ACF23D58-B550-4BC6-A7AE-4EBCC4B30CEB}" destId="{8A0F38D9-F8CA-4F47-AE1D-45EF49DC68DA}" srcOrd="0" destOrd="0" presId="urn:microsoft.com/office/officeart/2005/8/layout/process1"/>
    <dgm:cxn modelId="{876FB7A6-3145-B348-A36A-72F82184B897}" type="presOf" srcId="{FF516F6C-A7D2-4040-8EA4-ADCC1EC8FF75}" destId="{13A5AAA7-347A-4ACE-B26F-216FB6737749}" srcOrd="0" destOrd="0" presId="urn:microsoft.com/office/officeart/2005/8/layout/process1"/>
    <dgm:cxn modelId="{F106C02B-1745-46DB-A93C-679C066652AD}" srcId="{DE4E2A6B-3EDD-47B4-9E6F-5FF1FC113A4A}" destId="{ACF23D58-B550-4BC6-A7AE-4EBCC4B30CEB}" srcOrd="0" destOrd="0" parTransId="{72E88D79-0A3A-4340-890D-DBA1CC6ED8E3}" sibTransId="{AE1BBCD4-1AEC-43FC-BDE3-FBD9F8ADD65A}"/>
    <dgm:cxn modelId="{038AB2AE-7C87-774D-B14F-D11AFB01944B}" type="presOf" srcId="{3D766FF3-16BF-438F-BCEB-A3FED00E047E}" destId="{91AD0EBD-D4EF-4E41-9BD4-BE0F7A4414DA}" srcOrd="0" destOrd="0" presId="urn:microsoft.com/office/officeart/2005/8/layout/process1"/>
    <dgm:cxn modelId="{2151276F-B9D2-4BC3-BF0F-A03E1772A2B7}" srcId="{DE4E2A6B-3EDD-47B4-9E6F-5FF1FC113A4A}" destId="{3D766FF3-16BF-438F-BCEB-A3FED00E047E}" srcOrd="1" destOrd="0" parTransId="{BAF3D98D-2E00-47B5-BAD5-725E1311A493}" sibTransId="{80E123E7-0BEE-4331-8B02-F7A8DE115B56}"/>
    <dgm:cxn modelId="{DB96B6FB-D9A6-3B48-A1AE-8B915CA73110}" type="presOf" srcId="{AE1BBCD4-1AEC-43FC-BDE3-FBD9F8ADD65A}" destId="{2EDFAF9C-B6EA-4374-8F9A-E858EFD99EE9}" srcOrd="0" destOrd="0" presId="urn:microsoft.com/office/officeart/2005/8/layout/process1"/>
    <dgm:cxn modelId="{9C5D0580-A700-4C6C-865F-85A5561AF81D}" srcId="{DE4E2A6B-3EDD-47B4-9E6F-5FF1FC113A4A}" destId="{FF516F6C-A7D2-4040-8EA4-ADCC1EC8FF75}" srcOrd="2" destOrd="0" parTransId="{36C9C28C-10A3-41FC-9D38-532F56C38336}" sibTransId="{9E543790-F4B3-4393-A438-FF219B7292D2}"/>
    <dgm:cxn modelId="{D07CE927-826A-A640-95D1-779B9E645DC5}" type="presOf" srcId="{DE4E2A6B-3EDD-47B4-9E6F-5FF1FC113A4A}" destId="{83997F88-1ED1-4A49-80EA-FB221BCB8ACC}" srcOrd="0" destOrd="0" presId="urn:microsoft.com/office/officeart/2005/8/layout/process1"/>
    <dgm:cxn modelId="{F51FB12E-59C2-9F47-8D54-EA4FADD1DC0A}" type="presOf" srcId="{AE1BBCD4-1AEC-43FC-BDE3-FBD9F8ADD65A}" destId="{82D3E176-1BDA-454A-B295-8A1C07F596B3}" srcOrd="1" destOrd="0" presId="urn:microsoft.com/office/officeart/2005/8/layout/process1"/>
    <dgm:cxn modelId="{E7E9DC9D-DF11-054F-9010-E8795C03BB19}" type="presOf" srcId="{80E123E7-0BEE-4331-8B02-F7A8DE115B56}" destId="{C48A542A-F8DD-46FE-9189-853BD61184F1}" srcOrd="1" destOrd="0" presId="urn:microsoft.com/office/officeart/2005/8/layout/process1"/>
    <dgm:cxn modelId="{9737B215-CE53-1849-9BCC-E3951E0A414A}" type="presParOf" srcId="{83997F88-1ED1-4A49-80EA-FB221BCB8ACC}" destId="{8A0F38D9-F8CA-4F47-AE1D-45EF49DC68DA}" srcOrd="0" destOrd="0" presId="urn:microsoft.com/office/officeart/2005/8/layout/process1"/>
    <dgm:cxn modelId="{059434DF-934A-094B-80B1-59F77ACABB02}" type="presParOf" srcId="{83997F88-1ED1-4A49-80EA-FB221BCB8ACC}" destId="{2EDFAF9C-B6EA-4374-8F9A-E858EFD99EE9}" srcOrd="1" destOrd="0" presId="urn:microsoft.com/office/officeart/2005/8/layout/process1"/>
    <dgm:cxn modelId="{3F8162A4-9EB2-7D43-94DF-379C06040263}" type="presParOf" srcId="{2EDFAF9C-B6EA-4374-8F9A-E858EFD99EE9}" destId="{82D3E176-1BDA-454A-B295-8A1C07F596B3}" srcOrd="0" destOrd="0" presId="urn:microsoft.com/office/officeart/2005/8/layout/process1"/>
    <dgm:cxn modelId="{DF55D36C-2E6F-1847-AB4A-3F9ADF525B1C}" type="presParOf" srcId="{83997F88-1ED1-4A49-80EA-FB221BCB8ACC}" destId="{91AD0EBD-D4EF-4E41-9BD4-BE0F7A4414DA}" srcOrd="2" destOrd="0" presId="urn:microsoft.com/office/officeart/2005/8/layout/process1"/>
    <dgm:cxn modelId="{5CE43BAB-7C5D-3849-B398-D60AAC37F1F4}" type="presParOf" srcId="{83997F88-1ED1-4A49-80EA-FB221BCB8ACC}" destId="{6822F2C5-7909-40E0-86DF-FD10C04D1E80}" srcOrd="3" destOrd="0" presId="urn:microsoft.com/office/officeart/2005/8/layout/process1"/>
    <dgm:cxn modelId="{AC364E36-6D19-7F4B-9345-B11AE50C1E8F}" type="presParOf" srcId="{6822F2C5-7909-40E0-86DF-FD10C04D1E80}" destId="{C48A542A-F8DD-46FE-9189-853BD61184F1}" srcOrd="0" destOrd="0" presId="urn:microsoft.com/office/officeart/2005/8/layout/process1"/>
    <dgm:cxn modelId="{F3AE7E0B-0AAE-B047-AEFE-B1DB2687B0E3}" type="presParOf" srcId="{83997F88-1ED1-4A49-80EA-FB221BCB8ACC}" destId="{13A5AAA7-347A-4ACE-B26F-216FB673774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4E2A6B-3EDD-47B4-9E6F-5FF1FC113A4A}" type="doc">
      <dgm:prSet loTypeId="urn:microsoft.com/office/officeart/2005/8/layout/process1" loCatId="process" qsTypeId="urn:microsoft.com/office/officeart/2005/8/quickstyle/simple1" qsCatId="simple" csTypeId="urn:microsoft.com/office/officeart/2005/8/colors/colorful4" csCatId="colorful" phldr="1"/>
      <dgm:spPr/>
    </dgm:pt>
    <mc:AlternateContent xmlns:mc="http://schemas.openxmlformats.org/markup-compatibility/2006" xmlns:a14="http://schemas.microsoft.com/office/drawing/2010/main">
      <mc:Choice Requires="a14">
        <dgm:pt modelId="{ACF23D58-B550-4BC6-A7AE-4EBCC4B30CEB}">
          <dgm:prSet phldrT="[Text]"/>
          <dgm:spPr/>
          <dgm:t>
            <a:bodyPr/>
            <a:lstStyle/>
            <a:p>
              <a:pPr/>
              <a14:m>
                <m:oMathPara xmlns:m="http://schemas.openxmlformats.org/officeDocument/2006/math">
                  <m:oMathParaPr>
                    <m:jc m:val="centerGroup"/>
                  </m:oMathParaPr>
                  <m:oMath xmlns:m="http://schemas.openxmlformats.org/officeDocument/2006/math">
                    <m:r>
                      <a:rPr lang="en-AU" altLang="zh-CN" b="0" i="1" smtClean="0">
                        <a:latin typeface="Cambria Math" panose="02040503050406030204" pitchFamily="18" charset="0"/>
                      </a:rPr>
                      <m:t>𝛿</m:t>
                    </m:r>
                    <m:r>
                      <a:rPr lang="en-AU" altLang="zh-CN" b="0" i="1" smtClean="0">
                        <a:latin typeface="Cambria Math" panose="02040503050406030204" pitchFamily="18" charset="0"/>
                      </a:rPr>
                      <m:t>=1/</m:t>
                    </m:r>
                    <m:r>
                      <a:rPr lang="en-AU" altLang="zh-CN" b="0" i="1" smtClean="0">
                        <a:latin typeface="Cambria Math" panose="02040503050406030204" pitchFamily="18" charset="0"/>
                      </a:rPr>
                      <m:t>𝑘</m:t>
                    </m:r>
                  </m:oMath>
                </m:oMathPara>
              </a14:m>
              <a:endParaRPr lang="en-US" dirty="0"/>
            </a:p>
          </dgm:t>
        </dgm:pt>
      </mc:Choice>
      <mc:Fallback xmlns="">
        <dgm:pt modelId="{ACF23D58-B550-4BC6-A7AE-4EBCC4B30CEB}">
          <dgm:prSet phldrT="[Text]"/>
          <dgm:spPr/>
          <dgm:t>
            <a:bodyPr/>
            <a:lstStyle/>
            <a:p>
              <a:r>
                <a:rPr lang="en-AU" altLang="zh-CN" b="0" i="0" smtClean="0">
                  <a:latin typeface="Cambria Math" panose="02040503050406030204" pitchFamily="18" charset="0"/>
                </a:rPr>
                <a:t>𝛿=1/𝑘</a:t>
              </a:r>
              <a:endParaRPr lang="en-US" dirty="0"/>
            </a:p>
          </dgm:t>
        </dgm:pt>
      </mc:Fallback>
    </mc:AlternateContent>
    <dgm:pt modelId="{72E88D79-0A3A-4340-890D-DBA1CC6ED8E3}" type="parTrans" cxnId="{F106C02B-1745-46DB-A93C-679C066652AD}">
      <dgm:prSet/>
      <dgm:spPr/>
      <dgm:t>
        <a:bodyPr/>
        <a:lstStyle/>
        <a:p>
          <a:endParaRPr lang="en-US"/>
        </a:p>
      </dgm:t>
    </dgm:pt>
    <dgm:pt modelId="{AE1BBCD4-1AEC-43FC-BDE3-FBD9F8ADD65A}" type="sibTrans" cxnId="{F106C02B-1745-46DB-A93C-679C066652AD}">
      <dgm:prSet/>
      <dgm:spPr/>
      <dgm:t>
        <a:bodyPr/>
        <a:lstStyle/>
        <a:p>
          <a:endParaRPr lang="en-US"/>
        </a:p>
      </dgm:t>
    </dgm:pt>
    <dgm:pt modelId="{3D766FF3-16BF-438F-BCEB-A3FED00E047E}">
      <dgm:prSet phldrT="[Text]"/>
      <dgm:spPr/>
      <dgm:t>
        <a:bodyPr/>
        <a:lstStyle/>
        <a:p>
          <a:r>
            <a:rPr lang="en-US" dirty="0" smtClean="0">
              <a:latin typeface="Times New Roman" panose="02020603050405020304" pitchFamily="18" charset="0"/>
              <a:cs typeface="Times New Roman" panose="02020603050405020304" pitchFamily="18" charset="0"/>
            </a:rPr>
            <a:t>Run FORA</a:t>
          </a:r>
          <a:endParaRPr lang="en-US" dirty="0">
            <a:latin typeface="Times New Roman" panose="02020603050405020304" pitchFamily="18" charset="0"/>
            <a:cs typeface="Times New Roman" panose="02020603050405020304" pitchFamily="18" charset="0"/>
          </a:endParaRPr>
        </a:p>
      </dgm:t>
    </dgm:pt>
    <dgm:pt modelId="{BAF3D98D-2E00-47B5-BAD5-725E1311A493}" type="parTrans" cxnId="{2151276F-B9D2-4BC3-BF0F-A03E1772A2B7}">
      <dgm:prSet/>
      <dgm:spPr/>
      <dgm:t>
        <a:bodyPr/>
        <a:lstStyle/>
        <a:p>
          <a:endParaRPr lang="en-US"/>
        </a:p>
      </dgm:t>
    </dgm:pt>
    <dgm:pt modelId="{80E123E7-0BEE-4331-8B02-F7A8DE115B56}" type="sibTrans" cxnId="{2151276F-B9D2-4BC3-BF0F-A03E1772A2B7}">
      <dgm:prSet/>
      <dgm:spPr/>
      <dgm:t>
        <a:bodyPr/>
        <a:lstStyle/>
        <a:p>
          <a:endParaRPr lang="en-US"/>
        </a:p>
      </dgm:t>
    </dgm:pt>
    <dgm:pt modelId="{FF516F6C-A7D2-4040-8EA4-ADCC1EC8FF75}">
      <dgm:prSet phldrT="[Text]"/>
      <dgm:spPr/>
      <dgm:t>
        <a:bodyPr/>
        <a:lstStyle/>
        <a:p>
          <a:r>
            <a:rPr lang="en-US" dirty="0" smtClean="0">
              <a:latin typeface="Times New Roman" panose="02020603050405020304" pitchFamily="18" charset="0"/>
              <a:cs typeface="Times New Roman" panose="02020603050405020304" pitchFamily="18" charset="0"/>
            </a:rPr>
            <a:t>Stopping condition test</a:t>
          </a:r>
          <a:endParaRPr lang="en-US" dirty="0">
            <a:latin typeface="Times New Roman" panose="02020603050405020304" pitchFamily="18" charset="0"/>
            <a:cs typeface="Times New Roman" panose="02020603050405020304" pitchFamily="18" charset="0"/>
          </a:endParaRPr>
        </a:p>
      </dgm:t>
    </dgm:pt>
    <dgm:pt modelId="{36C9C28C-10A3-41FC-9D38-532F56C38336}" type="parTrans" cxnId="{9C5D0580-A700-4C6C-865F-85A5561AF81D}">
      <dgm:prSet/>
      <dgm:spPr/>
      <dgm:t>
        <a:bodyPr/>
        <a:lstStyle/>
        <a:p>
          <a:endParaRPr lang="en-US"/>
        </a:p>
      </dgm:t>
    </dgm:pt>
    <dgm:pt modelId="{9E543790-F4B3-4393-A438-FF219B7292D2}" type="sibTrans" cxnId="{9C5D0580-A700-4C6C-865F-85A5561AF81D}">
      <dgm:prSet/>
      <dgm:spPr/>
      <dgm:t>
        <a:bodyPr/>
        <a:lstStyle/>
        <a:p>
          <a:endParaRPr lang="en-US"/>
        </a:p>
      </dgm:t>
    </dgm:pt>
    <dgm:pt modelId="{2D707525-B804-4999-AF16-D6B14E24B56F}">
      <dgm:prSet/>
      <dgm:spPr/>
      <dgm:t>
        <a:bodyPr/>
        <a:lstStyle/>
        <a:p>
          <a:r>
            <a:rPr lang="en-US" dirty="0" smtClean="0">
              <a:latin typeface="Times New Roman" panose="02020603050405020304" pitchFamily="18" charset="0"/>
              <a:cs typeface="Times New Roman" panose="02020603050405020304" pitchFamily="18" charset="0"/>
            </a:rPr>
            <a:t>Return the top-k answer</a:t>
          </a:r>
          <a:endParaRPr lang="en-US" dirty="0">
            <a:latin typeface="Times New Roman" panose="02020603050405020304" pitchFamily="18" charset="0"/>
            <a:cs typeface="Times New Roman" panose="02020603050405020304" pitchFamily="18" charset="0"/>
          </a:endParaRPr>
        </a:p>
      </dgm:t>
    </dgm:pt>
    <dgm:pt modelId="{0868CCB2-2BF2-4A41-B54D-F9103EBC479E}" type="parTrans" cxnId="{A4D9397B-1138-40E3-A060-09A9936C5EC1}">
      <dgm:prSet/>
      <dgm:spPr/>
      <dgm:t>
        <a:bodyPr/>
        <a:lstStyle/>
        <a:p>
          <a:endParaRPr lang="en-US"/>
        </a:p>
      </dgm:t>
    </dgm:pt>
    <dgm:pt modelId="{C1294EEE-A956-4180-88E9-68ACC49A73F2}" type="sibTrans" cxnId="{A4D9397B-1138-40E3-A060-09A9936C5EC1}">
      <dgm:prSet/>
      <dgm:spPr/>
      <dgm:t>
        <a:bodyPr/>
        <a:lstStyle/>
        <a:p>
          <a:endParaRPr lang="en-US"/>
        </a:p>
      </dgm:t>
    </dgm:pt>
    <dgm:pt modelId="{83997F88-1ED1-4A49-80EA-FB221BCB8ACC}" type="pres">
      <dgm:prSet presAssocID="{DE4E2A6B-3EDD-47B4-9E6F-5FF1FC113A4A}" presName="Name0" presStyleCnt="0">
        <dgm:presLayoutVars>
          <dgm:dir/>
          <dgm:resizeHandles val="exact"/>
        </dgm:presLayoutVars>
      </dgm:prSet>
      <dgm:spPr/>
    </dgm:pt>
    <dgm:pt modelId="{8A0F38D9-F8CA-4F47-AE1D-45EF49DC68DA}" type="pres">
      <dgm:prSet presAssocID="{ACF23D58-B550-4BC6-A7AE-4EBCC4B30CEB}" presName="node" presStyleLbl="node1" presStyleIdx="0" presStyleCnt="4">
        <dgm:presLayoutVars>
          <dgm:bulletEnabled val="1"/>
        </dgm:presLayoutVars>
      </dgm:prSet>
      <dgm:spPr/>
      <dgm:t>
        <a:bodyPr/>
        <a:lstStyle/>
        <a:p>
          <a:endParaRPr lang="en-US"/>
        </a:p>
      </dgm:t>
    </dgm:pt>
    <dgm:pt modelId="{2EDFAF9C-B6EA-4374-8F9A-E858EFD99EE9}" type="pres">
      <dgm:prSet presAssocID="{AE1BBCD4-1AEC-43FC-BDE3-FBD9F8ADD65A}" presName="sibTrans" presStyleLbl="sibTrans2D1" presStyleIdx="0" presStyleCnt="3" custScaleX="150666"/>
      <dgm:spPr/>
      <dgm:t>
        <a:bodyPr/>
        <a:lstStyle/>
        <a:p>
          <a:endParaRPr lang="en-US"/>
        </a:p>
      </dgm:t>
    </dgm:pt>
    <dgm:pt modelId="{82D3E176-1BDA-454A-B295-8A1C07F596B3}" type="pres">
      <dgm:prSet presAssocID="{AE1BBCD4-1AEC-43FC-BDE3-FBD9F8ADD65A}" presName="connectorText" presStyleLbl="sibTrans2D1" presStyleIdx="0" presStyleCnt="3"/>
      <dgm:spPr/>
      <dgm:t>
        <a:bodyPr/>
        <a:lstStyle/>
        <a:p>
          <a:endParaRPr lang="en-US"/>
        </a:p>
      </dgm:t>
    </dgm:pt>
    <dgm:pt modelId="{91AD0EBD-D4EF-4E41-9BD4-BE0F7A4414DA}" type="pres">
      <dgm:prSet presAssocID="{3D766FF3-16BF-438F-BCEB-A3FED00E047E}" presName="node" presStyleLbl="node1" presStyleIdx="1" presStyleCnt="4" custLinFactNeighborX="-46604">
        <dgm:presLayoutVars>
          <dgm:bulletEnabled val="1"/>
        </dgm:presLayoutVars>
      </dgm:prSet>
      <dgm:spPr/>
      <dgm:t>
        <a:bodyPr/>
        <a:lstStyle/>
        <a:p>
          <a:endParaRPr lang="en-US"/>
        </a:p>
      </dgm:t>
    </dgm:pt>
    <dgm:pt modelId="{6822F2C5-7909-40E0-86DF-FD10C04D1E80}" type="pres">
      <dgm:prSet presAssocID="{80E123E7-0BEE-4331-8B02-F7A8DE115B56}" presName="sibTrans" presStyleLbl="sibTrans2D1" presStyleIdx="1" presStyleCnt="3" custScaleX="134153"/>
      <dgm:spPr/>
      <dgm:t>
        <a:bodyPr/>
        <a:lstStyle/>
        <a:p>
          <a:endParaRPr lang="en-US"/>
        </a:p>
      </dgm:t>
    </dgm:pt>
    <dgm:pt modelId="{C48A542A-F8DD-46FE-9189-853BD61184F1}" type="pres">
      <dgm:prSet presAssocID="{80E123E7-0BEE-4331-8B02-F7A8DE115B56}" presName="connectorText" presStyleLbl="sibTrans2D1" presStyleIdx="1" presStyleCnt="3"/>
      <dgm:spPr/>
      <dgm:t>
        <a:bodyPr/>
        <a:lstStyle/>
        <a:p>
          <a:endParaRPr lang="en-US"/>
        </a:p>
      </dgm:t>
    </dgm:pt>
    <dgm:pt modelId="{13A5AAA7-347A-4ACE-B26F-216FB6737749}" type="pres">
      <dgm:prSet presAssocID="{FF516F6C-A7D2-4040-8EA4-ADCC1EC8FF75}" presName="node" presStyleLbl="node1" presStyleIdx="2" presStyleCnt="4" custScaleX="88718" custLinFactX="-4931" custLinFactNeighborX="-100000" custLinFactNeighborY="789">
        <dgm:presLayoutVars>
          <dgm:bulletEnabled val="1"/>
        </dgm:presLayoutVars>
      </dgm:prSet>
      <dgm:spPr/>
      <dgm:t>
        <a:bodyPr/>
        <a:lstStyle/>
        <a:p>
          <a:endParaRPr lang="en-US"/>
        </a:p>
      </dgm:t>
    </dgm:pt>
    <dgm:pt modelId="{1A1EB684-F55D-4AA4-8A1A-106921AEBD92}" type="pres">
      <dgm:prSet presAssocID="{9E543790-F4B3-4393-A438-FF219B7292D2}" presName="sibTrans" presStyleLbl="sibTrans2D1" presStyleIdx="2" presStyleCnt="3" custScaleX="187925" custScaleY="125172"/>
      <dgm:spPr/>
      <dgm:t>
        <a:bodyPr/>
        <a:lstStyle/>
        <a:p>
          <a:endParaRPr lang="en-US"/>
        </a:p>
      </dgm:t>
    </dgm:pt>
    <dgm:pt modelId="{792125F3-422E-48E2-9ABA-A82B0517DB91}" type="pres">
      <dgm:prSet presAssocID="{9E543790-F4B3-4393-A438-FF219B7292D2}" presName="connectorText" presStyleLbl="sibTrans2D1" presStyleIdx="2" presStyleCnt="3"/>
      <dgm:spPr/>
      <dgm:t>
        <a:bodyPr/>
        <a:lstStyle/>
        <a:p>
          <a:endParaRPr lang="en-US"/>
        </a:p>
      </dgm:t>
    </dgm:pt>
    <dgm:pt modelId="{42BAC560-FF53-4959-8DBA-9EA21471983C}" type="pres">
      <dgm:prSet presAssocID="{2D707525-B804-4999-AF16-D6B14E24B56F}" presName="node" presStyleLbl="node1" presStyleIdx="3" presStyleCnt="4">
        <dgm:presLayoutVars>
          <dgm:bulletEnabled val="1"/>
        </dgm:presLayoutVars>
      </dgm:prSet>
      <dgm:spPr/>
      <dgm:t>
        <a:bodyPr/>
        <a:lstStyle/>
        <a:p>
          <a:endParaRPr lang="en-US"/>
        </a:p>
      </dgm:t>
    </dgm:pt>
  </dgm:ptLst>
  <dgm:cxnLst>
    <dgm:cxn modelId="{9E14F4D2-C144-1C4B-BB94-FED7E4C4D395}" type="presOf" srcId="{FF516F6C-A7D2-4040-8EA4-ADCC1EC8FF75}" destId="{13A5AAA7-347A-4ACE-B26F-216FB6737749}" srcOrd="0" destOrd="0" presId="urn:microsoft.com/office/officeart/2005/8/layout/process1"/>
    <dgm:cxn modelId="{3977E45E-B5F9-B145-9432-72448031E715}" type="presOf" srcId="{80E123E7-0BEE-4331-8B02-F7A8DE115B56}" destId="{C48A542A-F8DD-46FE-9189-853BD61184F1}" srcOrd="1" destOrd="0" presId="urn:microsoft.com/office/officeart/2005/8/layout/process1"/>
    <dgm:cxn modelId="{2151276F-B9D2-4BC3-BF0F-A03E1772A2B7}" srcId="{DE4E2A6B-3EDD-47B4-9E6F-5FF1FC113A4A}" destId="{3D766FF3-16BF-438F-BCEB-A3FED00E047E}" srcOrd="1" destOrd="0" parTransId="{BAF3D98D-2E00-47B5-BAD5-725E1311A493}" sibTransId="{80E123E7-0BEE-4331-8B02-F7A8DE115B56}"/>
    <dgm:cxn modelId="{1752B461-DE1D-3641-8F37-EABA93AF75EC}" type="presOf" srcId="{AE1BBCD4-1AEC-43FC-BDE3-FBD9F8ADD65A}" destId="{82D3E176-1BDA-454A-B295-8A1C07F596B3}" srcOrd="1" destOrd="0" presId="urn:microsoft.com/office/officeart/2005/8/layout/process1"/>
    <dgm:cxn modelId="{0002A77B-3C3C-0C4A-A10A-43E624A198EC}" type="presOf" srcId="{ACF23D58-B550-4BC6-A7AE-4EBCC4B30CEB}" destId="{8A0F38D9-F8CA-4F47-AE1D-45EF49DC68DA}" srcOrd="0" destOrd="0" presId="urn:microsoft.com/office/officeart/2005/8/layout/process1"/>
    <dgm:cxn modelId="{8D11A721-30A2-2741-ABC9-32BA979CBE4A}" type="presOf" srcId="{2D707525-B804-4999-AF16-D6B14E24B56F}" destId="{42BAC560-FF53-4959-8DBA-9EA21471983C}" srcOrd="0" destOrd="0" presId="urn:microsoft.com/office/officeart/2005/8/layout/process1"/>
    <dgm:cxn modelId="{9C5D0580-A700-4C6C-865F-85A5561AF81D}" srcId="{DE4E2A6B-3EDD-47B4-9E6F-5FF1FC113A4A}" destId="{FF516F6C-A7D2-4040-8EA4-ADCC1EC8FF75}" srcOrd="2" destOrd="0" parTransId="{36C9C28C-10A3-41FC-9D38-532F56C38336}" sibTransId="{9E543790-F4B3-4393-A438-FF219B7292D2}"/>
    <dgm:cxn modelId="{173F0D6B-7478-B944-9B81-43AA5B2A035B}" type="presOf" srcId="{3D766FF3-16BF-438F-BCEB-A3FED00E047E}" destId="{91AD0EBD-D4EF-4E41-9BD4-BE0F7A4414DA}" srcOrd="0" destOrd="0" presId="urn:microsoft.com/office/officeart/2005/8/layout/process1"/>
    <dgm:cxn modelId="{5D66D000-D889-2E4E-BE6E-0DDF75043B65}" type="presOf" srcId="{80E123E7-0BEE-4331-8B02-F7A8DE115B56}" destId="{6822F2C5-7909-40E0-86DF-FD10C04D1E80}" srcOrd="0" destOrd="0" presId="urn:microsoft.com/office/officeart/2005/8/layout/process1"/>
    <dgm:cxn modelId="{2E873CC5-98A0-A04C-87B4-E2B4D2E90D7A}" type="presOf" srcId="{AE1BBCD4-1AEC-43FC-BDE3-FBD9F8ADD65A}" destId="{2EDFAF9C-B6EA-4374-8F9A-E858EFD99EE9}" srcOrd="0" destOrd="0" presId="urn:microsoft.com/office/officeart/2005/8/layout/process1"/>
    <dgm:cxn modelId="{F106C02B-1745-46DB-A93C-679C066652AD}" srcId="{DE4E2A6B-3EDD-47B4-9E6F-5FF1FC113A4A}" destId="{ACF23D58-B550-4BC6-A7AE-4EBCC4B30CEB}" srcOrd="0" destOrd="0" parTransId="{72E88D79-0A3A-4340-890D-DBA1CC6ED8E3}" sibTransId="{AE1BBCD4-1AEC-43FC-BDE3-FBD9F8ADD65A}"/>
    <dgm:cxn modelId="{87B5B315-0264-CB40-A145-12603BB6BEF5}" type="presOf" srcId="{9E543790-F4B3-4393-A438-FF219B7292D2}" destId="{1A1EB684-F55D-4AA4-8A1A-106921AEBD92}" srcOrd="0" destOrd="0" presId="urn:microsoft.com/office/officeart/2005/8/layout/process1"/>
    <dgm:cxn modelId="{A4D9397B-1138-40E3-A060-09A9936C5EC1}" srcId="{DE4E2A6B-3EDD-47B4-9E6F-5FF1FC113A4A}" destId="{2D707525-B804-4999-AF16-D6B14E24B56F}" srcOrd="3" destOrd="0" parTransId="{0868CCB2-2BF2-4A41-B54D-F9103EBC479E}" sibTransId="{C1294EEE-A956-4180-88E9-68ACC49A73F2}"/>
    <dgm:cxn modelId="{2F22327B-ABA1-6541-8A87-BDD37965FB93}" type="presOf" srcId="{DE4E2A6B-3EDD-47B4-9E6F-5FF1FC113A4A}" destId="{83997F88-1ED1-4A49-80EA-FB221BCB8ACC}" srcOrd="0" destOrd="0" presId="urn:microsoft.com/office/officeart/2005/8/layout/process1"/>
    <dgm:cxn modelId="{A5471A37-5412-E848-9781-783A75C48D48}" type="presOf" srcId="{9E543790-F4B3-4393-A438-FF219B7292D2}" destId="{792125F3-422E-48E2-9ABA-A82B0517DB91}" srcOrd="1" destOrd="0" presId="urn:microsoft.com/office/officeart/2005/8/layout/process1"/>
    <dgm:cxn modelId="{094EDBF6-F295-1741-B2A6-88A1D464C889}" type="presParOf" srcId="{83997F88-1ED1-4A49-80EA-FB221BCB8ACC}" destId="{8A0F38D9-F8CA-4F47-AE1D-45EF49DC68DA}" srcOrd="0" destOrd="0" presId="urn:microsoft.com/office/officeart/2005/8/layout/process1"/>
    <dgm:cxn modelId="{F3B03CFB-B062-4F43-A590-36EAB8F95F85}" type="presParOf" srcId="{83997F88-1ED1-4A49-80EA-FB221BCB8ACC}" destId="{2EDFAF9C-B6EA-4374-8F9A-E858EFD99EE9}" srcOrd="1" destOrd="0" presId="urn:microsoft.com/office/officeart/2005/8/layout/process1"/>
    <dgm:cxn modelId="{8D1C84A9-7949-9A42-AA23-180EB9A5200E}" type="presParOf" srcId="{2EDFAF9C-B6EA-4374-8F9A-E858EFD99EE9}" destId="{82D3E176-1BDA-454A-B295-8A1C07F596B3}" srcOrd="0" destOrd="0" presId="urn:microsoft.com/office/officeart/2005/8/layout/process1"/>
    <dgm:cxn modelId="{105B2DED-5090-4741-A515-87AF9133470B}" type="presParOf" srcId="{83997F88-1ED1-4A49-80EA-FB221BCB8ACC}" destId="{91AD0EBD-D4EF-4E41-9BD4-BE0F7A4414DA}" srcOrd="2" destOrd="0" presId="urn:microsoft.com/office/officeart/2005/8/layout/process1"/>
    <dgm:cxn modelId="{1965C8BE-7B35-4F48-8D90-37B1B3DBA80B}" type="presParOf" srcId="{83997F88-1ED1-4A49-80EA-FB221BCB8ACC}" destId="{6822F2C5-7909-40E0-86DF-FD10C04D1E80}" srcOrd="3" destOrd="0" presId="urn:microsoft.com/office/officeart/2005/8/layout/process1"/>
    <dgm:cxn modelId="{8AA878A0-FC2F-A045-ADB4-E48B0705B2D0}" type="presParOf" srcId="{6822F2C5-7909-40E0-86DF-FD10C04D1E80}" destId="{C48A542A-F8DD-46FE-9189-853BD61184F1}" srcOrd="0" destOrd="0" presId="urn:microsoft.com/office/officeart/2005/8/layout/process1"/>
    <dgm:cxn modelId="{3FFCA340-FECE-8544-8042-5A1D4A4458CA}" type="presParOf" srcId="{83997F88-1ED1-4A49-80EA-FB221BCB8ACC}" destId="{13A5AAA7-347A-4ACE-B26F-216FB6737749}" srcOrd="4" destOrd="0" presId="urn:microsoft.com/office/officeart/2005/8/layout/process1"/>
    <dgm:cxn modelId="{8D366FBE-2E7D-384D-A22B-26505A4744BC}" type="presParOf" srcId="{83997F88-1ED1-4A49-80EA-FB221BCB8ACC}" destId="{1A1EB684-F55D-4AA4-8A1A-106921AEBD92}" srcOrd="5" destOrd="0" presId="urn:microsoft.com/office/officeart/2005/8/layout/process1"/>
    <dgm:cxn modelId="{35E7E2A1-DE87-CE4B-9114-BFD34F291B03}" type="presParOf" srcId="{1A1EB684-F55D-4AA4-8A1A-106921AEBD92}" destId="{792125F3-422E-48E2-9ABA-A82B0517DB91}" srcOrd="0" destOrd="0" presId="urn:microsoft.com/office/officeart/2005/8/layout/process1"/>
    <dgm:cxn modelId="{D9B0B84D-8290-834C-A094-CF522D623397}" type="presParOf" srcId="{83997F88-1ED1-4A49-80EA-FB221BCB8ACC}" destId="{42BAC560-FF53-4959-8DBA-9EA21471983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4E2A6B-3EDD-47B4-9E6F-5FF1FC113A4A}" type="doc">
      <dgm:prSet loTypeId="urn:microsoft.com/office/officeart/2005/8/layout/process1" loCatId="process" qsTypeId="urn:microsoft.com/office/officeart/2005/8/quickstyle/simple1" qsCatId="simple" csTypeId="urn:microsoft.com/office/officeart/2005/8/colors/colorful4" csCatId="colorful" phldr="1"/>
      <dgm:spPr/>
    </dgm:pt>
    <dgm:pt modelId="{ACF23D58-B550-4BC6-A7AE-4EBCC4B30CEB}">
      <dgm:prSet phldrT="[Text]"/>
      <dgm:spPr>
        <a:blipFill rotWithShape="0">
          <a:blip xmlns:r="http://schemas.openxmlformats.org/officeDocument/2006/relationships" r:embed="rId1"/>
          <a:stretch>
            <a:fillRect/>
          </a:stretch>
        </a:blipFill>
      </dgm:spPr>
      <dgm:t>
        <a:bodyPr/>
        <a:lstStyle/>
        <a:p>
          <a:r>
            <a:rPr lang="en-US">
              <a:noFill/>
            </a:rPr>
            <a:t> </a:t>
          </a:r>
        </a:p>
      </dgm:t>
    </dgm:pt>
    <dgm:pt modelId="{72E88D79-0A3A-4340-890D-DBA1CC6ED8E3}" type="parTrans" cxnId="{F106C02B-1745-46DB-A93C-679C066652AD}">
      <dgm:prSet/>
      <dgm:spPr/>
      <dgm:t>
        <a:bodyPr/>
        <a:lstStyle/>
        <a:p>
          <a:endParaRPr lang="en-US"/>
        </a:p>
      </dgm:t>
    </dgm:pt>
    <dgm:pt modelId="{AE1BBCD4-1AEC-43FC-BDE3-FBD9F8ADD65A}" type="sibTrans" cxnId="{F106C02B-1745-46DB-A93C-679C066652AD}">
      <dgm:prSet/>
      <dgm:spPr/>
      <dgm:t>
        <a:bodyPr/>
        <a:lstStyle/>
        <a:p>
          <a:endParaRPr lang="en-US"/>
        </a:p>
      </dgm:t>
    </dgm:pt>
    <dgm:pt modelId="{3D766FF3-16BF-438F-BCEB-A3FED00E047E}">
      <dgm:prSet phldrT="[Text]"/>
      <dgm:spPr/>
      <dgm:t>
        <a:bodyPr/>
        <a:lstStyle/>
        <a:p>
          <a:r>
            <a:rPr lang="en-US" dirty="0" smtClean="0">
              <a:latin typeface="Times New Roman" panose="02020603050405020304" pitchFamily="18" charset="0"/>
              <a:cs typeface="Times New Roman" panose="02020603050405020304" pitchFamily="18" charset="0"/>
            </a:rPr>
            <a:t>Run FORA</a:t>
          </a:r>
          <a:endParaRPr lang="en-US" dirty="0">
            <a:latin typeface="Times New Roman" panose="02020603050405020304" pitchFamily="18" charset="0"/>
            <a:cs typeface="Times New Roman" panose="02020603050405020304" pitchFamily="18" charset="0"/>
          </a:endParaRPr>
        </a:p>
      </dgm:t>
    </dgm:pt>
    <dgm:pt modelId="{BAF3D98D-2E00-47B5-BAD5-725E1311A493}" type="parTrans" cxnId="{2151276F-B9D2-4BC3-BF0F-A03E1772A2B7}">
      <dgm:prSet/>
      <dgm:spPr/>
      <dgm:t>
        <a:bodyPr/>
        <a:lstStyle/>
        <a:p>
          <a:endParaRPr lang="en-US"/>
        </a:p>
      </dgm:t>
    </dgm:pt>
    <dgm:pt modelId="{80E123E7-0BEE-4331-8B02-F7A8DE115B56}" type="sibTrans" cxnId="{2151276F-B9D2-4BC3-BF0F-A03E1772A2B7}">
      <dgm:prSet/>
      <dgm:spPr/>
      <dgm:t>
        <a:bodyPr/>
        <a:lstStyle/>
        <a:p>
          <a:endParaRPr lang="en-US"/>
        </a:p>
      </dgm:t>
    </dgm:pt>
    <dgm:pt modelId="{FF516F6C-A7D2-4040-8EA4-ADCC1EC8FF75}">
      <dgm:prSet phldrT="[Text]"/>
      <dgm:spPr/>
      <dgm:t>
        <a:bodyPr/>
        <a:lstStyle/>
        <a:p>
          <a:r>
            <a:rPr lang="en-US" dirty="0" smtClean="0">
              <a:latin typeface="Times New Roman" panose="02020603050405020304" pitchFamily="18" charset="0"/>
              <a:cs typeface="Times New Roman" panose="02020603050405020304" pitchFamily="18" charset="0"/>
            </a:rPr>
            <a:t>Stopping condition test</a:t>
          </a:r>
          <a:endParaRPr lang="en-US" dirty="0">
            <a:latin typeface="Times New Roman" panose="02020603050405020304" pitchFamily="18" charset="0"/>
            <a:cs typeface="Times New Roman" panose="02020603050405020304" pitchFamily="18" charset="0"/>
          </a:endParaRPr>
        </a:p>
      </dgm:t>
    </dgm:pt>
    <dgm:pt modelId="{36C9C28C-10A3-41FC-9D38-532F56C38336}" type="parTrans" cxnId="{9C5D0580-A700-4C6C-865F-85A5561AF81D}">
      <dgm:prSet/>
      <dgm:spPr/>
      <dgm:t>
        <a:bodyPr/>
        <a:lstStyle/>
        <a:p>
          <a:endParaRPr lang="en-US"/>
        </a:p>
      </dgm:t>
    </dgm:pt>
    <dgm:pt modelId="{9E543790-F4B3-4393-A438-FF219B7292D2}" type="sibTrans" cxnId="{9C5D0580-A700-4C6C-865F-85A5561AF81D}">
      <dgm:prSet/>
      <dgm:spPr/>
      <dgm:t>
        <a:bodyPr/>
        <a:lstStyle/>
        <a:p>
          <a:endParaRPr lang="en-US"/>
        </a:p>
      </dgm:t>
    </dgm:pt>
    <dgm:pt modelId="{2D707525-B804-4999-AF16-D6B14E24B56F}">
      <dgm:prSet/>
      <dgm:spPr/>
      <dgm:t>
        <a:bodyPr/>
        <a:lstStyle/>
        <a:p>
          <a:r>
            <a:rPr lang="en-US" dirty="0" smtClean="0">
              <a:latin typeface="Times New Roman" panose="02020603050405020304" pitchFamily="18" charset="0"/>
              <a:cs typeface="Times New Roman" panose="02020603050405020304" pitchFamily="18" charset="0"/>
            </a:rPr>
            <a:t>Return the top-k answer</a:t>
          </a:r>
          <a:endParaRPr lang="en-US" dirty="0">
            <a:latin typeface="Times New Roman" panose="02020603050405020304" pitchFamily="18" charset="0"/>
            <a:cs typeface="Times New Roman" panose="02020603050405020304" pitchFamily="18" charset="0"/>
          </a:endParaRPr>
        </a:p>
      </dgm:t>
    </dgm:pt>
    <dgm:pt modelId="{0868CCB2-2BF2-4A41-B54D-F9103EBC479E}" type="parTrans" cxnId="{A4D9397B-1138-40E3-A060-09A9936C5EC1}">
      <dgm:prSet/>
      <dgm:spPr/>
      <dgm:t>
        <a:bodyPr/>
        <a:lstStyle/>
        <a:p>
          <a:endParaRPr lang="en-US"/>
        </a:p>
      </dgm:t>
    </dgm:pt>
    <dgm:pt modelId="{C1294EEE-A956-4180-88E9-68ACC49A73F2}" type="sibTrans" cxnId="{A4D9397B-1138-40E3-A060-09A9936C5EC1}">
      <dgm:prSet/>
      <dgm:spPr/>
      <dgm:t>
        <a:bodyPr/>
        <a:lstStyle/>
        <a:p>
          <a:endParaRPr lang="en-US"/>
        </a:p>
      </dgm:t>
    </dgm:pt>
    <dgm:pt modelId="{83997F88-1ED1-4A49-80EA-FB221BCB8ACC}" type="pres">
      <dgm:prSet presAssocID="{DE4E2A6B-3EDD-47B4-9E6F-5FF1FC113A4A}" presName="Name0" presStyleCnt="0">
        <dgm:presLayoutVars>
          <dgm:dir/>
          <dgm:resizeHandles val="exact"/>
        </dgm:presLayoutVars>
      </dgm:prSet>
      <dgm:spPr/>
    </dgm:pt>
    <dgm:pt modelId="{8A0F38D9-F8CA-4F47-AE1D-45EF49DC68DA}" type="pres">
      <dgm:prSet presAssocID="{ACF23D58-B550-4BC6-A7AE-4EBCC4B30CEB}" presName="node" presStyleLbl="node1" presStyleIdx="0" presStyleCnt="4">
        <dgm:presLayoutVars>
          <dgm:bulletEnabled val="1"/>
        </dgm:presLayoutVars>
      </dgm:prSet>
      <dgm:spPr/>
      <dgm:t>
        <a:bodyPr/>
        <a:lstStyle/>
        <a:p>
          <a:endParaRPr lang="en-US"/>
        </a:p>
      </dgm:t>
    </dgm:pt>
    <dgm:pt modelId="{2EDFAF9C-B6EA-4374-8F9A-E858EFD99EE9}" type="pres">
      <dgm:prSet presAssocID="{AE1BBCD4-1AEC-43FC-BDE3-FBD9F8ADD65A}" presName="sibTrans" presStyleLbl="sibTrans2D1" presStyleIdx="0" presStyleCnt="3" custScaleX="150666"/>
      <dgm:spPr/>
      <dgm:t>
        <a:bodyPr/>
        <a:lstStyle/>
        <a:p>
          <a:endParaRPr lang="en-US"/>
        </a:p>
      </dgm:t>
    </dgm:pt>
    <dgm:pt modelId="{82D3E176-1BDA-454A-B295-8A1C07F596B3}" type="pres">
      <dgm:prSet presAssocID="{AE1BBCD4-1AEC-43FC-BDE3-FBD9F8ADD65A}" presName="connectorText" presStyleLbl="sibTrans2D1" presStyleIdx="0" presStyleCnt="3"/>
      <dgm:spPr/>
      <dgm:t>
        <a:bodyPr/>
        <a:lstStyle/>
        <a:p>
          <a:endParaRPr lang="en-US"/>
        </a:p>
      </dgm:t>
    </dgm:pt>
    <dgm:pt modelId="{91AD0EBD-D4EF-4E41-9BD4-BE0F7A4414DA}" type="pres">
      <dgm:prSet presAssocID="{3D766FF3-16BF-438F-BCEB-A3FED00E047E}" presName="node" presStyleLbl="node1" presStyleIdx="1" presStyleCnt="4" custLinFactNeighborX="-46604">
        <dgm:presLayoutVars>
          <dgm:bulletEnabled val="1"/>
        </dgm:presLayoutVars>
      </dgm:prSet>
      <dgm:spPr/>
      <dgm:t>
        <a:bodyPr/>
        <a:lstStyle/>
        <a:p>
          <a:endParaRPr lang="en-US"/>
        </a:p>
      </dgm:t>
    </dgm:pt>
    <dgm:pt modelId="{6822F2C5-7909-40E0-86DF-FD10C04D1E80}" type="pres">
      <dgm:prSet presAssocID="{80E123E7-0BEE-4331-8B02-F7A8DE115B56}" presName="sibTrans" presStyleLbl="sibTrans2D1" presStyleIdx="1" presStyleCnt="3" custScaleX="134153"/>
      <dgm:spPr/>
      <dgm:t>
        <a:bodyPr/>
        <a:lstStyle/>
        <a:p>
          <a:endParaRPr lang="en-US"/>
        </a:p>
      </dgm:t>
    </dgm:pt>
    <dgm:pt modelId="{C48A542A-F8DD-46FE-9189-853BD61184F1}" type="pres">
      <dgm:prSet presAssocID="{80E123E7-0BEE-4331-8B02-F7A8DE115B56}" presName="connectorText" presStyleLbl="sibTrans2D1" presStyleIdx="1" presStyleCnt="3"/>
      <dgm:spPr/>
      <dgm:t>
        <a:bodyPr/>
        <a:lstStyle/>
        <a:p>
          <a:endParaRPr lang="en-US"/>
        </a:p>
      </dgm:t>
    </dgm:pt>
    <dgm:pt modelId="{13A5AAA7-347A-4ACE-B26F-216FB6737749}" type="pres">
      <dgm:prSet presAssocID="{FF516F6C-A7D2-4040-8EA4-ADCC1EC8FF75}" presName="node" presStyleLbl="node1" presStyleIdx="2" presStyleCnt="4" custScaleX="88718" custLinFactX="-4931" custLinFactNeighborX="-100000" custLinFactNeighborY="789">
        <dgm:presLayoutVars>
          <dgm:bulletEnabled val="1"/>
        </dgm:presLayoutVars>
      </dgm:prSet>
      <dgm:spPr/>
      <dgm:t>
        <a:bodyPr/>
        <a:lstStyle/>
        <a:p>
          <a:endParaRPr lang="en-US"/>
        </a:p>
      </dgm:t>
    </dgm:pt>
    <dgm:pt modelId="{1A1EB684-F55D-4AA4-8A1A-106921AEBD92}" type="pres">
      <dgm:prSet presAssocID="{9E543790-F4B3-4393-A438-FF219B7292D2}" presName="sibTrans" presStyleLbl="sibTrans2D1" presStyleIdx="2" presStyleCnt="3" custScaleX="187925" custScaleY="125172"/>
      <dgm:spPr/>
      <dgm:t>
        <a:bodyPr/>
        <a:lstStyle/>
        <a:p>
          <a:endParaRPr lang="en-US"/>
        </a:p>
      </dgm:t>
    </dgm:pt>
    <dgm:pt modelId="{792125F3-422E-48E2-9ABA-A82B0517DB91}" type="pres">
      <dgm:prSet presAssocID="{9E543790-F4B3-4393-A438-FF219B7292D2}" presName="connectorText" presStyleLbl="sibTrans2D1" presStyleIdx="2" presStyleCnt="3"/>
      <dgm:spPr/>
      <dgm:t>
        <a:bodyPr/>
        <a:lstStyle/>
        <a:p>
          <a:endParaRPr lang="en-US"/>
        </a:p>
      </dgm:t>
    </dgm:pt>
    <dgm:pt modelId="{42BAC560-FF53-4959-8DBA-9EA21471983C}" type="pres">
      <dgm:prSet presAssocID="{2D707525-B804-4999-AF16-D6B14E24B56F}" presName="node" presStyleLbl="node1" presStyleIdx="3" presStyleCnt="4">
        <dgm:presLayoutVars>
          <dgm:bulletEnabled val="1"/>
        </dgm:presLayoutVars>
      </dgm:prSet>
      <dgm:spPr/>
      <dgm:t>
        <a:bodyPr/>
        <a:lstStyle/>
        <a:p>
          <a:endParaRPr lang="en-US"/>
        </a:p>
      </dgm:t>
    </dgm:pt>
  </dgm:ptLst>
  <dgm:cxnLst>
    <dgm:cxn modelId="{9E14F4D2-C144-1C4B-BB94-FED7E4C4D395}" type="presOf" srcId="{FF516F6C-A7D2-4040-8EA4-ADCC1EC8FF75}" destId="{13A5AAA7-347A-4ACE-B26F-216FB6737749}" srcOrd="0" destOrd="0" presId="urn:microsoft.com/office/officeart/2005/8/layout/process1"/>
    <dgm:cxn modelId="{3977E45E-B5F9-B145-9432-72448031E715}" type="presOf" srcId="{80E123E7-0BEE-4331-8B02-F7A8DE115B56}" destId="{C48A542A-F8DD-46FE-9189-853BD61184F1}" srcOrd="1" destOrd="0" presId="urn:microsoft.com/office/officeart/2005/8/layout/process1"/>
    <dgm:cxn modelId="{2151276F-B9D2-4BC3-BF0F-A03E1772A2B7}" srcId="{DE4E2A6B-3EDD-47B4-9E6F-5FF1FC113A4A}" destId="{3D766FF3-16BF-438F-BCEB-A3FED00E047E}" srcOrd="1" destOrd="0" parTransId="{BAF3D98D-2E00-47B5-BAD5-725E1311A493}" sibTransId="{80E123E7-0BEE-4331-8B02-F7A8DE115B56}"/>
    <dgm:cxn modelId="{1752B461-DE1D-3641-8F37-EABA93AF75EC}" type="presOf" srcId="{AE1BBCD4-1AEC-43FC-BDE3-FBD9F8ADD65A}" destId="{82D3E176-1BDA-454A-B295-8A1C07F596B3}" srcOrd="1" destOrd="0" presId="urn:microsoft.com/office/officeart/2005/8/layout/process1"/>
    <dgm:cxn modelId="{0002A77B-3C3C-0C4A-A10A-43E624A198EC}" type="presOf" srcId="{ACF23D58-B550-4BC6-A7AE-4EBCC4B30CEB}" destId="{8A0F38D9-F8CA-4F47-AE1D-45EF49DC68DA}" srcOrd="0" destOrd="0" presId="urn:microsoft.com/office/officeart/2005/8/layout/process1"/>
    <dgm:cxn modelId="{8D11A721-30A2-2741-ABC9-32BA979CBE4A}" type="presOf" srcId="{2D707525-B804-4999-AF16-D6B14E24B56F}" destId="{42BAC560-FF53-4959-8DBA-9EA21471983C}" srcOrd="0" destOrd="0" presId="urn:microsoft.com/office/officeart/2005/8/layout/process1"/>
    <dgm:cxn modelId="{9C5D0580-A700-4C6C-865F-85A5561AF81D}" srcId="{DE4E2A6B-3EDD-47B4-9E6F-5FF1FC113A4A}" destId="{FF516F6C-A7D2-4040-8EA4-ADCC1EC8FF75}" srcOrd="2" destOrd="0" parTransId="{36C9C28C-10A3-41FC-9D38-532F56C38336}" sibTransId="{9E543790-F4B3-4393-A438-FF219B7292D2}"/>
    <dgm:cxn modelId="{173F0D6B-7478-B944-9B81-43AA5B2A035B}" type="presOf" srcId="{3D766FF3-16BF-438F-BCEB-A3FED00E047E}" destId="{91AD0EBD-D4EF-4E41-9BD4-BE0F7A4414DA}" srcOrd="0" destOrd="0" presId="urn:microsoft.com/office/officeart/2005/8/layout/process1"/>
    <dgm:cxn modelId="{5D66D000-D889-2E4E-BE6E-0DDF75043B65}" type="presOf" srcId="{80E123E7-0BEE-4331-8B02-F7A8DE115B56}" destId="{6822F2C5-7909-40E0-86DF-FD10C04D1E80}" srcOrd="0" destOrd="0" presId="urn:microsoft.com/office/officeart/2005/8/layout/process1"/>
    <dgm:cxn modelId="{2E873CC5-98A0-A04C-87B4-E2B4D2E90D7A}" type="presOf" srcId="{AE1BBCD4-1AEC-43FC-BDE3-FBD9F8ADD65A}" destId="{2EDFAF9C-B6EA-4374-8F9A-E858EFD99EE9}" srcOrd="0" destOrd="0" presId="urn:microsoft.com/office/officeart/2005/8/layout/process1"/>
    <dgm:cxn modelId="{F106C02B-1745-46DB-A93C-679C066652AD}" srcId="{DE4E2A6B-3EDD-47B4-9E6F-5FF1FC113A4A}" destId="{ACF23D58-B550-4BC6-A7AE-4EBCC4B30CEB}" srcOrd="0" destOrd="0" parTransId="{72E88D79-0A3A-4340-890D-DBA1CC6ED8E3}" sibTransId="{AE1BBCD4-1AEC-43FC-BDE3-FBD9F8ADD65A}"/>
    <dgm:cxn modelId="{87B5B315-0264-CB40-A145-12603BB6BEF5}" type="presOf" srcId="{9E543790-F4B3-4393-A438-FF219B7292D2}" destId="{1A1EB684-F55D-4AA4-8A1A-106921AEBD92}" srcOrd="0" destOrd="0" presId="urn:microsoft.com/office/officeart/2005/8/layout/process1"/>
    <dgm:cxn modelId="{A4D9397B-1138-40E3-A060-09A9936C5EC1}" srcId="{DE4E2A6B-3EDD-47B4-9E6F-5FF1FC113A4A}" destId="{2D707525-B804-4999-AF16-D6B14E24B56F}" srcOrd="3" destOrd="0" parTransId="{0868CCB2-2BF2-4A41-B54D-F9103EBC479E}" sibTransId="{C1294EEE-A956-4180-88E9-68ACC49A73F2}"/>
    <dgm:cxn modelId="{2F22327B-ABA1-6541-8A87-BDD37965FB93}" type="presOf" srcId="{DE4E2A6B-3EDD-47B4-9E6F-5FF1FC113A4A}" destId="{83997F88-1ED1-4A49-80EA-FB221BCB8ACC}" srcOrd="0" destOrd="0" presId="urn:microsoft.com/office/officeart/2005/8/layout/process1"/>
    <dgm:cxn modelId="{A5471A37-5412-E848-9781-783A75C48D48}" type="presOf" srcId="{9E543790-F4B3-4393-A438-FF219B7292D2}" destId="{792125F3-422E-48E2-9ABA-A82B0517DB91}" srcOrd="1" destOrd="0" presId="urn:microsoft.com/office/officeart/2005/8/layout/process1"/>
    <dgm:cxn modelId="{094EDBF6-F295-1741-B2A6-88A1D464C889}" type="presParOf" srcId="{83997F88-1ED1-4A49-80EA-FB221BCB8ACC}" destId="{8A0F38D9-F8CA-4F47-AE1D-45EF49DC68DA}" srcOrd="0" destOrd="0" presId="urn:microsoft.com/office/officeart/2005/8/layout/process1"/>
    <dgm:cxn modelId="{F3B03CFB-B062-4F43-A590-36EAB8F95F85}" type="presParOf" srcId="{83997F88-1ED1-4A49-80EA-FB221BCB8ACC}" destId="{2EDFAF9C-B6EA-4374-8F9A-E858EFD99EE9}" srcOrd="1" destOrd="0" presId="urn:microsoft.com/office/officeart/2005/8/layout/process1"/>
    <dgm:cxn modelId="{8D1C84A9-7949-9A42-AA23-180EB9A5200E}" type="presParOf" srcId="{2EDFAF9C-B6EA-4374-8F9A-E858EFD99EE9}" destId="{82D3E176-1BDA-454A-B295-8A1C07F596B3}" srcOrd="0" destOrd="0" presId="urn:microsoft.com/office/officeart/2005/8/layout/process1"/>
    <dgm:cxn modelId="{105B2DED-5090-4741-A515-87AF9133470B}" type="presParOf" srcId="{83997F88-1ED1-4A49-80EA-FB221BCB8ACC}" destId="{91AD0EBD-D4EF-4E41-9BD4-BE0F7A4414DA}" srcOrd="2" destOrd="0" presId="urn:microsoft.com/office/officeart/2005/8/layout/process1"/>
    <dgm:cxn modelId="{1965C8BE-7B35-4F48-8D90-37B1B3DBA80B}" type="presParOf" srcId="{83997F88-1ED1-4A49-80EA-FB221BCB8ACC}" destId="{6822F2C5-7909-40E0-86DF-FD10C04D1E80}" srcOrd="3" destOrd="0" presId="urn:microsoft.com/office/officeart/2005/8/layout/process1"/>
    <dgm:cxn modelId="{8AA878A0-FC2F-A045-ADB4-E48B0705B2D0}" type="presParOf" srcId="{6822F2C5-7909-40E0-86DF-FD10C04D1E80}" destId="{C48A542A-F8DD-46FE-9189-853BD61184F1}" srcOrd="0" destOrd="0" presId="urn:microsoft.com/office/officeart/2005/8/layout/process1"/>
    <dgm:cxn modelId="{3FFCA340-FECE-8544-8042-5A1D4A4458CA}" type="presParOf" srcId="{83997F88-1ED1-4A49-80EA-FB221BCB8ACC}" destId="{13A5AAA7-347A-4ACE-B26F-216FB6737749}" srcOrd="4" destOrd="0" presId="urn:microsoft.com/office/officeart/2005/8/layout/process1"/>
    <dgm:cxn modelId="{8D366FBE-2E7D-384D-A22B-26505A4744BC}" type="presParOf" srcId="{83997F88-1ED1-4A49-80EA-FB221BCB8ACC}" destId="{1A1EB684-F55D-4AA4-8A1A-106921AEBD92}" srcOrd="5" destOrd="0" presId="urn:microsoft.com/office/officeart/2005/8/layout/process1"/>
    <dgm:cxn modelId="{35E7E2A1-DE87-CE4B-9114-BFD34F291B03}" type="presParOf" srcId="{1A1EB684-F55D-4AA4-8A1A-106921AEBD92}" destId="{792125F3-422E-48E2-9ABA-A82B0517DB91}" srcOrd="0" destOrd="0" presId="urn:microsoft.com/office/officeart/2005/8/layout/process1"/>
    <dgm:cxn modelId="{D9B0B84D-8290-834C-A094-CF522D623397}" type="presParOf" srcId="{83997F88-1ED1-4A49-80EA-FB221BCB8ACC}" destId="{42BAC560-FF53-4959-8DBA-9EA21471983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F38D9-F8CA-4F47-AE1D-45EF49DC68DA}">
      <dsp:nvSpPr>
        <dsp:cNvPr id="0" name=""/>
        <dsp:cNvSpPr/>
      </dsp:nvSpPr>
      <dsp:spPr>
        <a:xfrm>
          <a:off x="4280" y="297127"/>
          <a:ext cx="1660292" cy="99617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14:m xmlns:a14="http://schemas.microsoft.com/office/drawing/2010/main">
            <m:oMath xmlns:m="http://schemas.openxmlformats.org/officeDocument/2006/math">
              <m:r>
                <a:rPr lang="en-AU" altLang="zh-CN" sz="2000" b="0" i="1" kern="1200" smtClean="0">
                  <a:latin typeface="Cambria Math" charset="0"/>
                  <a:ea typeface="Times" charset="0"/>
                  <a:cs typeface="Times" charset="0"/>
                </a:rPr>
                <m:t>𝑟</m:t>
              </m:r>
              <m:d>
                <m:dPr>
                  <m:ctrlPr>
                    <a:rPr lang="en-AU" altLang="zh-CN" sz="2000" b="0" i="1" kern="1200" smtClean="0">
                      <a:latin typeface="Cambria Math" charset="0"/>
                      <a:ea typeface="Times" charset="0"/>
                      <a:cs typeface="Times" charset="0"/>
                    </a:rPr>
                  </m:ctrlPr>
                </m:dPr>
                <m:e>
                  <m:r>
                    <a:rPr lang="en-AU" altLang="zh-CN" sz="2000" b="0" i="1" kern="1200" smtClean="0">
                      <a:latin typeface="Cambria Math" charset="0"/>
                      <a:ea typeface="Times" charset="0"/>
                      <a:cs typeface="Times" charset="0"/>
                    </a:rPr>
                    <m:t>𝑠</m:t>
                  </m:r>
                  <m:r>
                    <a:rPr lang="en-AU" altLang="zh-CN" sz="2000" b="0" i="1" kern="1200" smtClean="0">
                      <a:latin typeface="Cambria Math" charset="0"/>
                      <a:ea typeface="Times" charset="0"/>
                      <a:cs typeface="Times" charset="0"/>
                    </a:rPr>
                    <m:t>,</m:t>
                  </m:r>
                  <m:r>
                    <a:rPr lang="en-AU" altLang="zh-CN" sz="2000" b="0" i="1" kern="1200" smtClean="0">
                      <a:latin typeface="Cambria Math" charset="0"/>
                      <a:ea typeface="Times" charset="0"/>
                      <a:cs typeface="Times" charset="0"/>
                    </a:rPr>
                    <m:t>𝑠</m:t>
                  </m:r>
                </m:e>
              </m:d>
              <m:r>
                <a:rPr lang="en-AU" altLang="zh-CN" sz="2000" b="0" i="1" kern="1200" smtClean="0">
                  <a:latin typeface="Cambria Math" charset="0"/>
                  <a:ea typeface="Times" charset="0"/>
                  <a:cs typeface="Times" charset="0"/>
                </a:rPr>
                <m:t>=1,</m:t>
              </m:r>
            </m:oMath>
          </a14:m>
          <a:r>
            <a:rPr lang="en-US" sz="2000" kern="1200" dirty="0" smtClean="0">
              <a:latin typeface="Times" charset="0"/>
              <a:ea typeface="Times" charset="0"/>
              <a:cs typeface="Times" charset="0"/>
            </a:rPr>
            <a:t>others all 0</a:t>
          </a:r>
          <a:endParaRPr lang="en-US" sz="2000" kern="1200" dirty="0">
            <a:latin typeface="Times" charset="0"/>
            <a:ea typeface="Times" charset="0"/>
            <a:cs typeface="Times" charset="0"/>
          </a:endParaRPr>
        </a:p>
      </dsp:txBody>
      <dsp:txXfrm>
        <a:off x="33457" y="326304"/>
        <a:ext cx="1601938" cy="937821"/>
      </dsp:txXfrm>
    </dsp:sp>
    <dsp:sp modelId="{2EDFAF9C-B6EA-4374-8F9A-E858EFD99EE9}">
      <dsp:nvSpPr>
        <dsp:cNvPr id="0" name=""/>
        <dsp:cNvSpPr/>
      </dsp:nvSpPr>
      <dsp:spPr>
        <a:xfrm>
          <a:off x="1721621" y="589338"/>
          <a:ext cx="393616" cy="41175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721621" y="671688"/>
        <a:ext cx="275531" cy="247052"/>
      </dsp:txXfrm>
    </dsp:sp>
    <dsp:sp modelId="{91AD0EBD-D4EF-4E41-9BD4-BE0F7A4414DA}">
      <dsp:nvSpPr>
        <dsp:cNvPr id="0" name=""/>
        <dsp:cNvSpPr/>
      </dsp:nvSpPr>
      <dsp:spPr>
        <a:xfrm>
          <a:off x="2157499" y="297127"/>
          <a:ext cx="2858526" cy="996175"/>
        </a:xfrm>
        <a:prstGeom prst="roundRect">
          <a:avLst>
            <a:gd name="adj" fmla="val 10000"/>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AU" sz="1900" b="0" i="1" kern="1200" smtClean="0">
                    <a:latin typeface="Cambria Math" charset="0"/>
                    <a:cs typeface="Times New Roman" panose="02020603050405020304" pitchFamily="18" charset="0"/>
                  </a:rPr>
                  <m:t>∃</m:t>
                </m:r>
                <m:r>
                  <a:rPr lang="en-AU" sz="1900" b="0" i="1" kern="1200" smtClean="0">
                    <a:latin typeface="Cambria Math" charset="0"/>
                    <a:cs typeface="Times New Roman" panose="02020603050405020304" pitchFamily="18" charset="0"/>
                  </a:rPr>
                  <m:t>𝑣</m:t>
                </m:r>
                <m:r>
                  <a:rPr lang="en-AU" sz="1900" b="0" i="1" kern="1200" smtClean="0">
                    <a:latin typeface="Cambria Math" charset="0"/>
                    <a:cs typeface="Times New Roman" panose="02020603050405020304" pitchFamily="18" charset="0"/>
                  </a:rPr>
                  <m:t>∈</m:t>
                </m:r>
                <m:r>
                  <a:rPr lang="en-AU" sz="1900" b="0" i="1" kern="1200" smtClean="0">
                    <a:latin typeface="Cambria Math" charset="0"/>
                    <a:cs typeface="Times New Roman" panose="02020603050405020304" pitchFamily="18" charset="0"/>
                  </a:rPr>
                  <m:t>𝑉</m:t>
                </m:r>
                <m:r>
                  <a:rPr lang="en-AU" sz="1900" b="0" i="1" kern="1200" smtClean="0">
                    <a:latin typeface="Cambria Math" charset="0"/>
                    <a:cs typeface="Times New Roman" panose="02020603050405020304" pitchFamily="18" charset="0"/>
                  </a:rPr>
                  <m:t>,</m:t>
                </m:r>
                <m:f>
                  <m:fPr>
                    <m:ctrlPr>
                      <a:rPr lang="en-AU" sz="1900" b="0" i="1" kern="1200" smtClean="0">
                        <a:latin typeface="Cambria Math" charset="0"/>
                        <a:cs typeface="Times New Roman" panose="02020603050405020304" pitchFamily="18" charset="0"/>
                      </a:rPr>
                    </m:ctrlPr>
                  </m:fPr>
                  <m:num>
                    <m:r>
                      <a:rPr lang="en-AU" sz="1900" b="0" i="1" kern="1200" smtClean="0">
                        <a:latin typeface="Cambria Math" charset="0"/>
                        <a:cs typeface="Times New Roman" panose="02020603050405020304" pitchFamily="18" charset="0"/>
                      </a:rPr>
                      <m:t>𝑟</m:t>
                    </m:r>
                    <m:d>
                      <m:dPr>
                        <m:ctrlPr>
                          <a:rPr lang="en-AU" sz="1900" b="0" i="1" kern="1200" smtClean="0">
                            <a:latin typeface="Cambria Math" charset="0"/>
                            <a:cs typeface="Times New Roman" panose="02020603050405020304" pitchFamily="18" charset="0"/>
                          </a:rPr>
                        </m:ctrlPr>
                      </m:dPr>
                      <m:e>
                        <m:r>
                          <a:rPr lang="en-AU" sz="1900" b="0" i="1" kern="1200" smtClean="0">
                            <a:latin typeface="Cambria Math" charset="0"/>
                            <a:cs typeface="Times New Roman" panose="02020603050405020304" pitchFamily="18" charset="0"/>
                          </a:rPr>
                          <m:t>𝑠</m:t>
                        </m:r>
                        <m:r>
                          <a:rPr lang="en-AU" sz="1900" b="0" i="1" kern="1200" smtClean="0">
                            <a:latin typeface="Cambria Math" charset="0"/>
                            <a:cs typeface="Times New Roman" panose="02020603050405020304" pitchFamily="18" charset="0"/>
                          </a:rPr>
                          <m:t>,</m:t>
                        </m:r>
                        <m:r>
                          <a:rPr lang="en-AU" sz="1900" b="0" i="1" kern="1200" smtClean="0">
                            <a:latin typeface="Cambria Math" charset="0"/>
                            <a:cs typeface="Times New Roman" panose="02020603050405020304" pitchFamily="18" charset="0"/>
                          </a:rPr>
                          <m:t>𝑣</m:t>
                        </m:r>
                      </m:e>
                    </m:d>
                  </m:num>
                  <m:den>
                    <m:sSub>
                      <m:sSubPr>
                        <m:ctrlPr>
                          <a:rPr lang="en-AU" sz="1900" b="0" i="1" kern="1200" smtClean="0">
                            <a:latin typeface="Cambria Math" charset="0"/>
                            <a:cs typeface="Times New Roman" panose="02020603050405020304" pitchFamily="18" charset="0"/>
                          </a:rPr>
                        </m:ctrlPr>
                      </m:sSubPr>
                      <m:e>
                        <m:r>
                          <a:rPr lang="en-AU" sz="1900" b="0" i="1" kern="1200" smtClean="0">
                            <a:latin typeface="Cambria Math" charset="0"/>
                            <a:cs typeface="Times New Roman" panose="02020603050405020304" pitchFamily="18" charset="0"/>
                          </a:rPr>
                          <m:t>𝑑</m:t>
                        </m:r>
                      </m:e>
                      <m:sub>
                        <m:r>
                          <a:rPr lang="en-AU" sz="1900" b="0" i="1" kern="1200" smtClean="0">
                            <a:latin typeface="Cambria Math" charset="0"/>
                            <a:cs typeface="Times New Roman" panose="02020603050405020304" pitchFamily="18" charset="0"/>
                          </a:rPr>
                          <m:t>𝑜𝑢𝑡</m:t>
                        </m:r>
                      </m:sub>
                    </m:sSub>
                    <m:d>
                      <m:dPr>
                        <m:ctrlPr>
                          <a:rPr lang="en-AU" sz="1900" b="0" i="1" kern="1200" smtClean="0">
                            <a:latin typeface="Cambria Math" charset="0"/>
                            <a:cs typeface="Times New Roman" panose="02020603050405020304" pitchFamily="18" charset="0"/>
                          </a:rPr>
                        </m:ctrlPr>
                      </m:dPr>
                      <m:e>
                        <m:r>
                          <a:rPr lang="en-AU" sz="1900" b="0" i="1" kern="1200" smtClean="0">
                            <a:latin typeface="Cambria Math" charset="0"/>
                            <a:cs typeface="Times New Roman" panose="02020603050405020304" pitchFamily="18" charset="0"/>
                          </a:rPr>
                          <m:t>𝑣</m:t>
                        </m:r>
                      </m:e>
                    </m:d>
                  </m:den>
                </m:f>
                <m:r>
                  <a:rPr lang="en-AU" sz="1900" b="0" i="1" kern="1200" smtClean="0">
                    <a:latin typeface="Cambria Math" charset="0"/>
                    <a:cs typeface="Times New Roman" panose="02020603050405020304" pitchFamily="18" charset="0"/>
                  </a:rPr>
                  <m:t>&gt;</m:t>
                </m:r>
                <m:sSub>
                  <m:sSubPr>
                    <m:ctrlPr>
                      <a:rPr lang="en-AU" sz="1900" b="0" i="1" kern="1200" smtClean="0">
                        <a:latin typeface="Cambria Math" charset="0"/>
                        <a:cs typeface="Times New Roman" panose="02020603050405020304" pitchFamily="18" charset="0"/>
                      </a:rPr>
                    </m:ctrlPr>
                  </m:sSubPr>
                  <m:e>
                    <m:r>
                      <a:rPr lang="en-AU" sz="1900" b="0" i="1" kern="1200" smtClean="0">
                        <a:latin typeface="Cambria Math" charset="0"/>
                        <a:cs typeface="Times New Roman" panose="02020603050405020304" pitchFamily="18" charset="0"/>
                      </a:rPr>
                      <m:t>𝑟</m:t>
                    </m:r>
                  </m:e>
                  <m:sub>
                    <m:r>
                      <a:rPr lang="en-AU" sz="1900" b="0" i="1" kern="1200" smtClean="0">
                        <a:latin typeface="Cambria Math" charset="0"/>
                        <a:cs typeface="Times New Roman" panose="02020603050405020304" pitchFamily="18" charset="0"/>
                      </a:rPr>
                      <m:t>𝑚𝑎𝑥</m:t>
                    </m:r>
                  </m:sub>
                </m:sSub>
              </m:oMath>
            </m:oMathPara>
          </a14:m>
          <a:endParaRPr lang="en-US" sz="1900" kern="1200" dirty="0">
            <a:latin typeface="Times New Roman" panose="02020603050405020304" pitchFamily="18" charset="0"/>
            <a:cs typeface="Times New Roman" panose="02020603050405020304" pitchFamily="18" charset="0"/>
          </a:endParaRPr>
        </a:p>
      </dsp:txBody>
      <dsp:txXfrm>
        <a:off x="2186676" y="326304"/>
        <a:ext cx="2800172" cy="937821"/>
      </dsp:txXfrm>
    </dsp:sp>
    <dsp:sp modelId="{6822F2C5-7909-40E0-86DF-FD10C04D1E80}">
      <dsp:nvSpPr>
        <dsp:cNvPr id="0" name=""/>
        <dsp:cNvSpPr/>
      </dsp:nvSpPr>
      <dsp:spPr>
        <a:xfrm rot="21584608">
          <a:off x="5088099" y="579526"/>
          <a:ext cx="804516" cy="533833"/>
        </a:xfrm>
        <a:prstGeom prst="rightArrow">
          <a:avLst>
            <a:gd name="adj1" fmla="val 60000"/>
            <a:gd name="adj2" fmla="val 50000"/>
          </a:avLst>
        </a:prstGeom>
        <a:solidFill>
          <a:schemeClr val="accent4">
            <a:hueOff val="-4464771"/>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latin typeface="Times" charset="0"/>
              <a:ea typeface="Times" charset="0"/>
              <a:cs typeface="Times" charset="0"/>
            </a:rPr>
            <a:t>Yes</a:t>
          </a:r>
          <a:endParaRPr lang="en-US" sz="2000" kern="1200" dirty="0">
            <a:latin typeface="Times" charset="0"/>
            <a:ea typeface="Times" charset="0"/>
            <a:cs typeface="Times" charset="0"/>
          </a:endParaRPr>
        </a:p>
      </dsp:txBody>
      <dsp:txXfrm>
        <a:off x="5088100" y="686652"/>
        <a:ext cx="644366" cy="320299"/>
      </dsp:txXfrm>
    </dsp:sp>
    <dsp:sp modelId="{13A5AAA7-347A-4ACE-B26F-216FB6737749}">
      <dsp:nvSpPr>
        <dsp:cNvPr id="0" name=""/>
        <dsp:cNvSpPr/>
      </dsp:nvSpPr>
      <dsp:spPr>
        <a:xfrm>
          <a:off x="5855613" y="281188"/>
          <a:ext cx="2581805" cy="996175"/>
        </a:xfrm>
        <a:prstGeom prst="roundRect">
          <a:avLst>
            <a:gd name="adj" fmla="val 1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Do forward push from </a:t>
          </a:r>
          <a:r>
            <a:rPr lang="en-US" sz="1900" i="1" kern="1200" dirty="0" smtClean="0">
              <a:latin typeface="Times New Roman" panose="02020603050405020304" pitchFamily="18" charset="0"/>
              <a:cs typeface="Times New Roman" panose="02020603050405020304" pitchFamily="18" charset="0"/>
            </a:rPr>
            <a:t>v</a:t>
          </a:r>
          <a:endParaRPr lang="en-US" sz="1900" i="1" kern="1200" dirty="0">
            <a:latin typeface="Times New Roman" panose="02020603050405020304" pitchFamily="18" charset="0"/>
            <a:cs typeface="Times New Roman" panose="02020603050405020304" pitchFamily="18" charset="0"/>
          </a:endParaRPr>
        </a:p>
      </dsp:txBody>
      <dsp:txXfrm>
        <a:off x="5884790" y="310365"/>
        <a:ext cx="2523451" cy="937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F38D9-F8CA-4F47-AE1D-45EF49DC68DA}">
      <dsp:nvSpPr>
        <dsp:cNvPr id="0" name=""/>
        <dsp:cNvSpPr/>
      </dsp:nvSpPr>
      <dsp:spPr>
        <a:xfrm>
          <a:off x="844" y="297745"/>
          <a:ext cx="1658232" cy="99493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AU" altLang="zh-CN" sz="1900" b="0" i="1" kern="1200" smtClean="0">
                    <a:latin typeface="Cambria Math" panose="02040503050406030204" pitchFamily="18" charset="0"/>
                  </a:rPr>
                  <m:t>𝛿</m:t>
                </m:r>
                <m:r>
                  <a:rPr lang="en-AU" altLang="zh-CN" sz="1900" b="0" i="1" kern="1200" smtClean="0">
                    <a:latin typeface="Cambria Math" panose="02040503050406030204" pitchFamily="18" charset="0"/>
                  </a:rPr>
                  <m:t>=1/</m:t>
                </m:r>
                <m:r>
                  <a:rPr lang="en-AU" altLang="zh-CN" sz="1900" b="0" i="1" kern="1200" smtClean="0">
                    <a:latin typeface="Cambria Math" panose="02040503050406030204" pitchFamily="18" charset="0"/>
                  </a:rPr>
                  <m:t>𝑘</m:t>
                </m:r>
              </m:oMath>
            </m:oMathPara>
          </a14:m>
          <a:endParaRPr lang="en-US" sz="1900" kern="1200" dirty="0"/>
        </a:p>
      </dsp:txBody>
      <dsp:txXfrm>
        <a:off x="29985" y="326886"/>
        <a:ext cx="1599950" cy="936657"/>
      </dsp:txXfrm>
    </dsp:sp>
    <dsp:sp modelId="{2EDFAF9C-B6EA-4374-8F9A-E858EFD99EE9}">
      <dsp:nvSpPr>
        <dsp:cNvPr id="0" name=""/>
        <dsp:cNvSpPr/>
      </dsp:nvSpPr>
      <dsp:spPr>
        <a:xfrm>
          <a:off x="1709175" y="589594"/>
          <a:ext cx="345658" cy="41124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709175" y="671842"/>
        <a:ext cx="241961" cy="246745"/>
      </dsp:txXfrm>
    </dsp:sp>
    <dsp:sp modelId="{91AD0EBD-D4EF-4E41-9BD4-BE0F7A4414DA}">
      <dsp:nvSpPr>
        <dsp:cNvPr id="0" name=""/>
        <dsp:cNvSpPr/>
      </dsp:nvSpPr>
      <dsp:spPr>
        <a:xfrm>
          <a:off x="2091946" y="297745"/>
          <a:ext cx="1658232" cy="994939"/>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Run FORA</a:t>
          </a:r>
          <a:endParaRPr lang="en-US" sz="1900" kern="1200" dirty="0">
            <a:latin typeface="Times New Roman" panose="02020603050405020304" pitchFamily="18" charset="0"/>
            <a:cs typeface="Times New Roman" panose="02020603050405020304" pitchFamily="18" charset="0"/>
          </a:endParaRPr>
        </a:p>
      </dsp:txBody>
      <dsp:txXfrm>
        <a:off x="2121087" y="326886"/>
        <a:ext cx="1599950" cy="936657"/>
      </dsp:txXfrm>
    </dsp:sp>
    <dsp:sp modelId="{6822F2C5-7909-40E0-86DF-FD10C04D1E80}">
      <dsp:nvSpPr>
        <dsp:cNvPr id="0" name=""/>
        <dsp:cNvSpPr/>
      </dsp:nvSpPr>
      <dsp:spPr>
        <a:xfrm rot="13335">
          <a:off x="3823385" y="593727"/>
          <a:ext cx="326351" cy="411241"/>
        </a:xfrm>
        <a:prstGeom prst="rightArrow">
          <a:avLst>
            <a:gd name="adj1" fmla="val 60000"/>
            <a:gd name="adj2" fmla="val 50000"/>
          </a:avLst>
        </a:prstGeom>
        <a:solidFill>
          <a:schemeClr val="accent4">
            <a:hueOff val="-2232386"/>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823385" y="675785"/>
        <a:ext cx="228446" cy="246745"/>
      </dsp:txXfrm>
    </dsp:sp>
    <dsp:sp modelId="{13A5AAA7-347A-4ACE-B26F-216FB6737749}">
      <dsp:nvSpPr>
        <dsp:cNvPr id="0" name=""/>
        <dsp:cNvSpPr/>
      </dsp:nvSpPr>
      <dsp:spPr>
        <a:xfrm>
          <a:off x="4209173" y="305595"/>
          <a:ext cx="1471151" cy="994939"/>
        </a:xfrm>
        <a:prstGeom prst="roundRect">
          <a:avLst>
            <a:gd name="adj" fmla="val 10000"/>
          </a:avLst>
        </a:prstGeom>
        <a:solidFill>
          <a:schemeClr val="accent4">
            <a:hueOff val="-2976514"/>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Stopping condition test</a:t>
          </a:r>
          <a:endParaRPr lang="en-US" sz="1900" kern="1200" dirty="0">
            <a:latin typeface="Times New Roman" panose="02020603050405020304" pitchFamily="18" charset="0"/>
            <a:cs typeface="Times New Roman" panose="02020603050405020304" pitchFamily="18" charset="0"/>
          </a:endParaRPr>
        </a:p>
      </dsp:txBody>
      <dsp:txXfrm>
        <a:off x="4238314" y="334736"/>
        <a:ext cx="1412869" cy="936657"/>
      </dsp:txXfrm>
    </dsp:sp>
    <dsp:sp modelId="{1A1EB684-F55D-4AA4-8A1A-106921AEBD92}">
      <dsp:nvSpPr>
        <dsp:cNvPr id="0" name=""/>
        <dsp:cNvSpPr/>
      </dsp:nvSpPr>
      <dsp:spPr>
        <a:xfrm rot="21589865">
          <a:off x="5698986" y="541849"/>
          <a:ext cx="1093632" cy="514759"/>
        </a:xfrm>
        <a:prstGeom prst="rightArrow">
          <a:avLst>
            <a:gd name="adj1" fmla="val 60000"/>
            <a:gd name="adj2" fmla="val 50000"/>
          </a:avLst>
        </a:prstGeom>
        <a:solidFill>
          <a:schemeClr val="accent4">
            <a:hueOff val="-4464771"/>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698986" y="645029"/>
        <a:ext cx="939204" cy="308855"/>
      </dsp:txXfrm>
    </dsp:sp>
    <dsp:sp modelId="{42BAC560-FF53-4959-8DBA-9EA21471983C}">
      <dsp:nvSpPr>
        <dsp:cNvPr id="0" name=""/>
        <dsp:cNvSpPr/>
      </dsp:nvSpPr>
      <dsp:spPr>
        <a:xfrm>
          <a:off x="6778341" y="297745"/>
          <a:ext cx="1658232" cy="994939"/>
        </a:xfrm>
        <a:prstGeom prst="roundRect">
          <a:avLst>
            <a:gd name="adj" fmla="val 1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Return the top-k answer</a:t>
          </a:r>
          <a:endParaRPr lang="en-US" sz="1900" kern="1200" dirty="0">
            <a:latin typeface="Times New Roman" panose="02020603050405020304" pitchFamily="18" charset="0"/>
            <a:cs typeface="Times New Roman" panose="02020603050405020304" pitchFamily="18" charset="0"/>
          </a:endParaRPr>
        </a:p>
      </dsp:txBody>
      <dsp:txXfrm>
        <a:off x="6807482" y="326886"/>
        <a:ext cx="1599950" cy="9366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89749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856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 classic solution for the approximate PPR is the Monte-Carlo approach. It samples a set of random walks</a:t>
            </a:r>
            <a:r>
              <a:rPr lang="en-US" altLang="zh-CN" baseline="0" dirty="0" smtClean="0"/>
              <a:t> from source s, and uses the fraction of random walks ending at t as the estimated PPR. </a:t>
            </a:r>
          </a:p>
          <a:p>
            <a:endParaRPr lang="en-US" altLang="zh-CN" baseline="0" dirty="0" smtClean="0"/>
          </a:p>
          <a:p>
            <a:r>
              <a:rPr lang="en-US" altLang="zh-CN" baseline="0" dirty="0" smtClean="0"/>
              <a:t>For example, assume that we have three random walks starting from s, and only one stops at t, then the estimated pi(</a:t>
            </a:r>
            <a:r>
              <a:rPr lang="en-US" altLang="zh-CN" baseline="0" dirty="0" err="1" smtClean="0"/>
              <a:t>s,t</a:t>
            </a:r>
            <a:r>
              <a:rPr lang="en-US" altLang="zh-CN" baseline="0" dirty="0" smtClean="0"/>
              <a:t>) is 1/3. </a:t>
            </a:r>
          </a:p>
          <a:p>
            <a:endParaRPr lang="en-US" altLang="zh-CN" baseline="0" dirty="0" smtClean="0"/>
          </a:p>
          <a:p>
            <a:r>
              <a:rPr lang="en-US" altLang="zh-CN" baseline="0" dirty="0" smtClean="0"/>
              <a:t>The running time of the Monte-Carlo approach is O(</a:t>
            </a:r>
            <a:r>
              <a:rPr lang="en-US" altLang="zh-CN" baseline="0" dirty="0" err="1" smtClean="0"/>
              <a:t>lnn</a:t>
            </a:r>
            <a:r>
              <a:rPr lang="en-US" altLang="zh-CN" baseline="0" dirty="0" smtClean="0"/>
              <a:t> / delta eps^2). As delta is 1/n, then the time complexity is O(</a:t>
            </a:r>
            <a:r>
              <a:rPr lang="en-US" altLang="zh-CN" baseline="0" dirty="0" err="1" smtClean="0"/>
              <a:t>nlnn</a:t>
            </a:r>
            <a:r>
              <a:rPr lang="en-US" altLang="zh-CN" baseline="0" dirty="0" smtClean="0"/>
              <a:t> /epi^2)</a:t>
            </a:r>
            <a:endParaRPr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2867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Recently,</a:t>
            </a:r>
            <a:r>
              <a:rPr lang="en-US" baseline="0" dirty="0" smtClean="0"/>
              <a:t> Lofgren et al. proposed </a:t>
            </a:r>
            <a:r>
              <a:rPr lang="en-US" baseline="0" dirty="0" err="1" smtClean="0"/>
              <a:t>BiPPR</a:t>
            </a:r>
            <a:r>
              <a:rPr lang="en-US" baseline="0" dirty="0" smtClean="0"/>
              <a:t>, which answers PPR queries for any node pair. </a:t>
            </a:r>
          </a:p>
          <a:p>
            <a:endParaRPr lang="en-US" altLang="zh-CN" dirty="0" smtClean="0"/>
          </a:p>
          <a:p>
            <a:r>
              <a:rPr lang="en-US" altLang="zh-CN" dirty="0" smtClean="0"/>
              <a:t>The high level idea of </a:t>
            </a:r>
            <a:r>
              <a:rPr lang="en-US" altLang="zh-CN" dirty="0" err="1" smtClean="0"/>
              <a:t>BiPPR</a:t>
            </a:r>
            <a:r>
              <a:rPr lang="en-US" altLang="zh-CN" dirty="0" smtClean="0"/>
              <a:t> is to combine the Monte-Carlo</a:t>
            </a:r>
            <a:r>
              <a:rPr lang="en-US" altLang="zh-CN" baseline="0" dirty="0" smtClean="0"/>
              <a:t> approach and the backward propagation. In particular, it starts a forward search from the source s by sampling random walks from s. Simultaneously, it starts a backward search from the target node t using the backward propagation. Since we start search from both sides, it is more efficient than simply do the random walk from the source node.</a:t>
            </a:r>
            <a:endParaRPr lang="zh-CN" altLang="en-US" dirty="0" smtClean="0"/>
          </a:p>
          <a:p>
            <a:pPr lvl="0" rtl="0">
              <a:spcBef>
                <a:spcPts val="0"/>
              </a:spcBef>
              <a:buNone/>
            </a:pPr>
            <a:endParaRPr lang="en-US" baseline="0" dirty="0" smtClean="0"/>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9858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Since it only answers the PPR query for one node pair, the amortized time complexity can be much better than the Monte-Carlo approach, and is this </a:t>
            </a:r>
            <a:r>
              <a:rPr lang="en-US" baseline="0" dirty="0" smtClean="0"/>
              <a:t>one. However</a:t>
            </a:r>
            <a:r>
              <a:rPr lang="en-US" baseline="0" dirty="0" smtClean="0"/>
              <a:t>, when we use it handle the top-k PPR </a:t>
            </a:r>
            <a:r>
              <a:rPr lang="en-US" baseline="0" dirty="0" smtClean="0"/>
              <a:t>query (click), </a:t>
            </a:r>
            <a:r>
              <a:rPr lang="en-US" baseline="0" dirty="0" smtClean="0"/>
              <a:t>we need to apply </a:t>
            </a:r>
            <a:r>
              <a:rPr lang="en-US" baseline="0" dirty="0" err="1" smtClean="0"/>
              <a:t>BiPPR</a:t>
            </a:r>
            <a:r>
              <a:rPr lang="en-US" baseline="0" dirty="0" smtClean="0"/>
              <a:t> to each node with the source s, and needs to do </a:t>
            </a:r>
            <a:r>
              <a:rPr lang="en-US" baseline="0" dirty="0" smtClean="0"/>
              <a:t>backward </a:t>
            </a:r>
            <a:r>
              <a:rPr lang="en-US" baseline="0" dirty="0" smtClean="0"/>
              <a:t>push from every target node, rendering it inefficient in single source queries.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090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motivates</a:t>
            </a:r>
            <a:r>
              <a:rPr lang="en-US" baseline="0" dirty="0" smtClean="0"/>
              <a:t> us to derive a more efficient framework.</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7049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AU" altLang="zh-CN" dirty="0" smtClean="0"/>
              <a:t>Our motivation is quite simple: existing approximate solutions are not fast enough. </a:t>
            </a:r>
          </a:p>
          <a:p>
            <a:r>
              <a:rPr lang="en-AU" altLang="zh-CN" dirty="0" smtClean="0"/>
              <a:t/>
            </a:r>
            <a:br>
              <a:rPr lang="en-AU" altLang="zh-CN" dirty="0" smtClean="0"/>
            </a:br>
            <a:r>
              <a:rPr lang="en-AU" altLang="zh-CN" dirty="0" smtClean="0"/>
              <a:t>(click)</a:t>
            </a:r>
          </a:p>
          <a:p>
            <a:r>
              <a:rPr lang="en-AU" altLang="zh-CN" dirty="0" smtClean="0"/>
              <a:t>In our proposed FOR A,</a:t>
            </a:r>
            <a:r>
              <a:rPr lang="en-AU" altLang="zh-CN" baseline="0" dirty="0" smtClean="0"/>
              <a:t> we provide better query efficiency over existing approximate solutions. We further propose a simple and effective index structure that can significantly improve the query </a:t>
            </a:r>
            <a:r>
              <a:rPr lang="en-AU" altLang="zh-CN" baseline="0" dirty="0" err="1" smtClean="0"/>
              <a:t>efficency</a:t>
            </a:r>
            <a:r>
              <a:rPr lang="en-AU" altLang="zh-CN" baseline="0" dirty="0" smtClean="0"/>
              <a:t>. Moreover, we propose an iterative approach for the top-k PPR query algorithm by guessing the k-</a:t>
            </a:r>
            <a:r>
              <a:rPr lang="en-AU" altLang="zh-CN" baseline="0" dirty="0" err="1" smtClean="0"/>
              <a:t>th</a:t>
            </a:r>
            <a:r>
              <a:rPr lang="en-AU" altLang="zh-CN" baseline="0" dirty="0" smtClean="0"/>
              <a:t> largest PPR value and stop as soon as the approximation is guaranteed.</a:t>
            </a:r>
          </a:p>
          <a:p>
            <a:endParaRPr lang="en-AU" altLang="zh-CN" baseline="0" dirty="0" smtClean="0"/>
          </a:p>
          <a:p>
            <a:r>
              <a:rPr lang="en-AU" altLang="zh-CN" baseline="0" dirty="0" smtClean="0"/>
              <a:t>Our solution can be up to a order of magnitude faster than existing </a:t>
            </a:r>
            <a:r>
              <a:rPr lang="en-AU" altLang="zh-CN" baseline="0" dirty="0" err="1" smtClean="0"/>
              <a:t>soltuions</a:t>
            </a:r>
            <a:r>
              <a:rPr lang="en-AU" altLang="zh-CN" baseline="0" dirty="0" smtClean="0"/>
              <a:t> on single source queries and two order of magnitude faster than existing solutions on top-k queries.</a:t>
            </a:r>
            <a:endParaRPr lang="zh-CN" altLang="en-US" dirty="0"/>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4688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high level idea of FOR A is to </a:t>
            </a:r>
            <a:r>
              <a:rPr lang="en-US" dirty="0" err="1" smtClean="0"/>
              <a:t>combe</a:t>
            </a:r>
            <a:r>
              <a:rPr lang="en-US" dirty="0" smtClean="0"/>
              <a:t> the forward push with random walks. The</a:t>
            </a:r>
            <a:r>
              <a:rPr lang="en-US" baseline="0" dirty="0" smtClean="0"/>
              <a:t> two algorithms are </a:t>
            </a:r>
            <a:r>
              <a:rPr lang="en-US" baseline="0" dirty="0" err="1" smtClean="0"/>
              <a:t>actaully</a:t>
            </a:r>
            <a:r>
              <a:rPr lang="en-US" baseline="0" dirty="0" smtClean="0"/>
              <a:t> not new. The forward push algorithm is proposed in 2007, and it can derive exact </a:t>
            </a:r>
            <a:r>
              <a:rPr lang="en-US" baseline="0" dirty="0" err="1" smtClean="0"/>
              <a:t>rsult</a:t>
            </a:r>
            <a:r>
              <a:rPr lang="en-US" baseline="0" dirty="0" smtClean="0"/>
              <a:t> with high cost or stop early but provides no </a:t>
            </a:r>
            <a:r>
              <a:rPr lang="en-US" baseline="0" dirty="0" err="1" smtClean="0"/>
              <a:t>approximatio</a:t>
            </a:r>
            <a:r>
              <a:rPr lang="en-US" baseline="0" dirty="0" smtClean="0"/>
              <a:t> guarantee. The random walk algorithm using Monte-Carlo provides approximation guarantee but is rather inefficient. Next, we show how combining these two algorithms help improve the efficiency</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2375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Let‘s</a:t>
            </a:r>
            <a:r>
              <a:rPr lang="zh-CN" altLang="en-US" dirty="0" smtClean="0"/>
              <a:t> </a:t>
            </a:r>
            <a:r>
              <a:rPr lang="en-US" altLang="zh-CN" dirty="0" smtClean="0"/>
              <a:t>first</a:t>
            </a:r>
            <a:r>
              <a:rPr lang="zh-CN" altLang="en-US" dirty="0" smtClean="0"/>
              <a:t> </a:t>
            </a:r>
            <a:r>
              <a:rPr lang="en-AU" altLang="zh-CN" dirty="0" smtClean="0"/>
              <a:t>see the intuition. Given this subgraph containing s and its out-</a:t>
            </a:r>
            <a:r>
              <a:rPr lang="en-AU" altLang="zh-CN" dirty="0" err="1" smtClean="0"/>
              <a:t>neighbors</a:t>
            </a:r>
            <a:r>
              <a:rPr lang="en-AU" altLang="zh-CN" dirty="0" smtClean="0"/>
              <a:t>,  if we need to sample omega </a:t>
            </a:r>
            <a:r>
              <a:rPr lang="en-AU" altLang="zh-CN" dirty="0" err="1" smtClean="0"/>
              <a:t>ranom</a:t>
            </a:r>
            <a:r>
              <a:rPr lang="en-AU" altLang="zh-CN" dirty="0" smtClean="0"/>
              <a:t>  walk from s, how man will reach node v_1? The answer is (1-alpha)*omega/3. To </a:t>
            </a:r>
            <a:r>
              <a:rPr lang="en-AU" altLang="zh-CN" dirty="0" smtClean="0"/>
              <a:t>explain (click), </a:t>
            </a:r>
            <a:r>
              <a:rPr lang="en-AU" altLang="zh-CN" dirty="0" smtClean="0"/>
              <a:t>alpha portion will terminate at node s, and since the remaining</a:t>
            </a:r>
            <a:r>
              <a:rPr lang="en-AU" altLang="zh-CN" baseline="0" dirty="0" smtClean="0"/>
              <a:t> random walk will randomly jumps to one of its </a:t>
            </a:r>
            <a:r>
              <a:rPr lang="en-AU" altLang="zh-CN" dirty="0" smtClean="0"/>
              <a:t>out-</a:t>
            </a:r>
            <a:r>
              <a:rPr lang="en-AU" altLang="zh-CN" dirty="0" err="1" smtClean="0"/>
              <a:t>neighbors</a:t>
            </a:r>
            <a:r>
              <a:rPr lang="en-AU" altLang="zh-CN" dirty="0" smtClean="0"/>
              <a:t> (click), </a:t>
            </a:r>
            <a:r>
              <a:rPr lang="en-AU" altLang="zh-CN" dirty="0" smtClean="0"/>
              <a:t>so the number is this one. Then,</a:t>
            </a:r>
            <a:r>
              <a:rPr lang="en-AU" altLang="zh-CN" baseline="0" dirty="0" smtClean="0"/>
              <a:t> we </a:t>
            </a:r>
            <a:r>
              <a:rPr lang="en-AU" altLang="zh-CN" baseline="0" dirty="0" err="1" smtClean="0"/>
              <a:t>analyze</a:t>
            </a:r>
            <a:r>
              <a:rPr lang="en-AU" altLang="zh-CN" baseline="0" dirty="0" smtClean="0"/>
              <a:t> the cost of these two sampling methods. </a:t>
            </a:r>
            <a:r>
              <a:rPr lang="en-AU" altLang="zh-CN" baseline="0" dirty="0" smtClean="0"/>
              <a:t>(</a:t>
            </a:r>
          </a:p>
          <a:p>
            <a:r>
              <a:rPr lang="en-AU" altLang="zh-CN" baseline="0" dirty="0" err="1" smtClean="0"/>
              <a:t>clickIn</a:t>
            </a:r>
            <a:r>
              <a:rPr lang="en-AU" altLang="zh-CN" baseline="0" dirty="0" smtClean="0"/>
              <a:t> </a:t>
            </a:r>
            <a:r>
              <a:rPr lang="en-AU" altLang="zh-CN" baseline="0" dirty="0" smtClean="0"/>
              <a:t>the first </a:t>
            </a:r>
            <a:r>
              <a:rPr lang="en-AU" altLang="zh-CN" baseline="0" dirty="0" smtClean="0"/>
              <a:t>case</a:t>
            </a:r>
            <a:r>
              <a:rPr lang="en-AU" altLang="zh-CN" baseline="0" dirty="0" smtClean="0"/>
              <a:t>, we need to generate omega random walks, and the expected length of a random walk is 1/alpha, so the cost is this one. </a:t>
            </a:r>
            <a:endParaRPr lang="en-AU" altLang="zh-CN" baseline="0" dirty="0" smtClean="0"/>
          </a:p>
          <a:p>
            <a:r>
              <a:rPr lang="en-AU" altLang="zh-CN" baseline="0" dirty="0" smtClean="0"/>
              <a:t>(click) For </a:t>
            </a:r>
            <a:r>
              <a:rPr lang="en-AU" altLang="zh-CN" baseline="0" dirty="0" smtClean="0"/>
              <a:t>the second case, since we only need to generate (1-a)*omega random walks, the cost is this one</a:t>
            </a:r>
            <a:r>
              <a:rPr lang="en-AU" altLang="zh-CN" baseline="0" dirty="0" smtClean="0"/>
              <a:t>. Note that there is a </a:t>
            </a:r>
            <a:r>
              <a:rPr lang="en-AU" altLang="zh-CN" baseline="0" dirty="0" err="1" smtClean="0"/>
              <a:t>d_out</a:t>
            </a:r>
            <a:r>
              <a:rPr lang="en-AU" altLang="zh-CN" baseline="0" dirty="0" smtClean="0"/>
              <a:t>(s) term here.  Recall </a:t>
            </a:r>
            <a:r>
              <a:rPr lang="en-AU" altLang="zh-CN" baseline="0" dirty="0" smtClean="0"/>
              <a:t>that we need to calculate the random walk numbers for its out-</a:t>
            </a:r>
            <a:r>
              <a:rPr lang="en-AU" altLang="zh-CN" baseline="0" dirty="0" err="1" smtClean="0"/>
              <a:t>neighbors</a:t>
            </a:r>
            <a:r>
              <a:rPr lang="en-AU" altLang="zh-CN" baseline="0" dirty="0" smtClean="0"/>
              <a:t>, so we need a cost of </a:t>
            </a:r>
            <a:r>
              <a:rPr lang="en-AU" altLang="zh-CN" baseline="0" dirty="0" err="1" smtClean="0"/>
              <a:t>d_out</a:t>
            </a:r>
            <a:r>
              <a:rPr lang="en-AU" altLang="zh-CN" baseline="0" dirty="0" smtClean="0"/>
              <a:t>(s). So as long as the cost of the second one is less than the first one, we can improve the efficiency. Given the intuition, we are now prepared to present how to combine them to derive the new algorithm.</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869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 use the forward push algorithm to calculate the number of random walks needed from each node. </a:t>
            </a:r>
          </a:p>
          <a:p>
            <a:r>
              <a:rPr lang="en-US" altLang="zh-CN" dirty="0" smtClean="0"/>
              <a:t>The forward push algorithm maintains a residue and a reserve for each node v, and we can understand as follows. The residue of node v denotes the portion of random walks that</a:t>
            </a:r>
            <a:r>
              <a:rPr lang="en-US" altLang="zh-CN" baseline="0" dirty="0" smtClean="0"/>
              <a:t> has stopped at node v, and the reserve of node v is the portion of random walks that are currently at node v. For instance, for the </a:t>
            </a:r>
            <a:r>
              <a:rPr lang="en-US" altLang="zh-CN" baseline="0" dirty="0" err="1" smtClean="0"/>
              <a:t>previsou</a:t>
            </a:r>
            <a:r>
              <a:rPr lang="en-US" altLang="zh-CN" baseline="0" dirty="0" smtClean="0"/>
              <a:t> result, we have that (click), the reserve of node s is alpha, and the residue of v_1 to v_3 with respect to 3 are all (1-alpha)/3</a:t>
            </a:r>
            <a:endParaRPr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1500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whole flow of forward push algorithm is as follows. Initially, the r(</a:t>
            </a:r>
            <a:r>
              <a:rPr lang="en-US" dirty="0" err="1" smtClean="0"/>
              <a:t>s,s</a:t>
            </a:r>
            <a:r>
              <a:rPr lang="en-US" dirty="0" smtClean="0"/>
              <a:t>) is 1 and the others are zero. We then check if there exists a node</a:t>
            </a:r>
            <a:r>
              <a:rPr lang="en-US" baseline="0" dirty="0" smtClean="0"/>
              <a:t> such that its residue divided by its number of out-neighbor is larger than a pre-defined threshold </a:t>
            </a:r>
            <a:r>
              <a:rPr lang="en-US" baseline="0" dirty="0" err="1" smtClean="0"/>
              <a:t>r_max</a:t>
            </a:r>
            <a:r>
              <a:rPr lang="en-US" baseline="0" dirty="0" smtClean="0"/>
              <a:t>. If so, we do a forward push from this node, and recheck the condition. If no node has residue such that its </a:t>
            </a:r>
            <a:r>
              <a:rPr lang="en-US" baseline="0" dirty="0" err="1" smtClean="0"/>
              <a:t>vlue</a:t>
            </a:r>
            <a:r>
              <a:rPr lang="en-US" baseline="0" dirty="0" smtClean="0"/>
              <a:t> divided by its out-degree is no larger than </a:t>
            </a:r>
            <a:r>
              <a:rPr lang="en-US" baseline="0" dirty="0" err="1" smtClean="0"/>
              <a:t>rmax</a:t>
            </a:r>
            <a:r>
              <a:rPr lang="en-US" baseline="0" dirty="0" smtClean="0"/>
              <a:t>, we terminate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2388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Here</a:t>
            </a:r>
            <a:r>
              <a:rPr lang="zh-CN" altLang="en-US" dirty="0" smtClean="0"/>
              <a:t>，</a:t>
            </a:r>
            <a:r>
              <a:rPr lang="en-AU" altLang="zh-CN" dirty="0" smtClean="0"/>
              <a:t>we</a:t>
            </a:r>
            <a:r>
              <a:rPr lang="en-AU" altLang="zh-CN" baseline="0" dirty="0" smtClean="0"/>
              <a:t> show an example of how forward push works. Suppose we set </a:t>
            </a:r>
            <a:r>
              <a:rPr lang="en-AU" altLang="zh-CN" baseline="0" dirty="0" err="1" smtClean="0"/>
              <a:t>rmax</a:t>
            </a:r>
            <a:r>
              <a:rPr lang="en-AU" altLang="zh-CN" baseline="0" dirty="0" smtClean="0"/>
              <a:t> = 0.1, alpha is 0.2, and we do forward push from node s. Here we use blue numbers next to the node to denote the residues, and the reserves are show in the table below. Initially, we check node s, since it has two out-</a:t>
            </a:r>
            <a:r>
              <a:rPr lang="en-AU" altLang="zh-CN" baseline="0" dirty="0" err="1" smtClean="0"/>
              <a:t>neighbors</a:t>
            </a:r>
            <a:r>
              <a:rPr lang="en-AU" altLang="zh-CN" baseline="0" dirty="0" smtClean="0"/>
              <a:t>, and </a:t>
            </a:r>
            <a:r>
              <a:rPr lang="en-US" altLang="zh-CN" baseline="0" dirty="0" smtClean="0"/>
              <a:t>its residue divided by 2 is larger than </a:t>
            </a:r>
            <a:r>
              <a:rPr lang="en-US" altLang="zh-CN" baseline="0" dirty="0" err="1" smtClean="0"/>
              <a:t>rmax</a:t>
            </a:r>
            <a:r>
              <a:rPr lang="en-US" altLang="zh-CN" baseline="0" dirty="0" smtClean="0"/>
              <a:t>, we then do the forward push as follows. </a:t>
            </a:r>
            <a:r>
              <a:rPr lang="en-US" altLang="zh-CN" baseline="0" dirty="0" err="1" smtClean="0"/>
              <a:t>Firslty</a:t>
            </a:r>
            <a:r>
              <a:rPr lang="en-US" altLang="zh-CN" baseline="0" dirty="0" smtClean="0"/>
              <a:t>, it keeps alpha portion of the residue to its reserve. Next, it </a:t>
            </a:r>
            <a:r>
              <a:rPr lang="en-US" altLang="zh-CN" baseline="0" dirty="0" err="1" smtClean="0"/>
              <a:t>propgates</a:t>
            </a:r>
            <a:r>
              <a:rPr lang="en-US" altLang="zh-CN" baseline="0" dirty="0" smtClean="0"/>
              <a:t> the remaining residues evenly to its out-neighbors. (click) As a result, v_1 and v_2 both add this number to their residue, half of the remaining residues for each.</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140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a:t>
            </a:r>
            <a:r>
              <a:rPr lang="en-US" altLang="zh-CN" baseline="0" dirty="0" smtClean="0"/>
              <a:t> personalized PageRank is defined as following. We assume that we have a directed graph G with n nodes and m edges. Then given a source and a target, and a stopping probability alpha, we start a random walk from s, such that at each step, we stop at the current node with alpha probability, and with 1-alpha probability, it randomly jumps to one of its out-neighbors. </a:t>
            </a:r>
          </a:p>
          <a:p>
            <a:endParaRPr lang="en-US" altLang="zh-CN" baseline="0" dirty="0" smtClean="0"/>
          </a:p>
          <a:p>
            <a:r>
              <a:rPr lang="en-US" altLang="zh-CN" baseline="0" dirty="0" smtClean="0"/>
              <a:t>The personalized PageRank from s to t is defined as the probability that the random walk from s stops at t. It indicates the importance of node t form s’s </a:t>
            </a:r>
            <a:r>
              <a:rPr lang="en-US" altLang="zh-CN" baseline="0" dirty="0" err="1" smtClean="0"/>
              <a:t>pespective</a:t>
            </a:r>
            <a:endParaRPr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1440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since v_1 has </a:t>
            </a:r>
            <a:r>
              <a:rPr lang="en-US" dirty="0" err="1" smtClean="0"/>
              <a:t>rmax</a:t>
            </a:r>
            <a:r>
              <a:rPr lang="en-US" dirty="0" smtClean="0"/>
              <a:t> 0.4 and its</a:t>
            </a:r>
            <a:r>
              <a:rPr lang="en-US" baseline="0" dirty="0" smtClean="0"/>
              <a:t> out-neighbor is only one, so we still need to the forward push from v_1. We first keep alpha portion of the residue to its reserve, and </a:t>
            </a:r>
            <a:r>
              <a:rPr lang="en-US" baseline="0" dirty="0" err="1" smtClean="0"/>
              <a:t>propgates</a:t>
            </a:r>
            <a:r>
              <a:rPr lang="en-US" baseline="0" dirty="0" smtClean="0"/>
              <a:t> the remaining (1-alpha)portion to its neighbors. Since v_1 has only one out-neighbor v_3, v_3 add all the remaining residue to its own residue. We repeat this process until the stopping condition is satisfied.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158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forward push has a time complexity of O(1/</a:t>
            </a:r>
            <a:r>
              <a:rPr lang="en-US" dirty="0" err="1" smtClean="0"/>
              <a:t>rmax</a:t>
            </a:r>
            <a:r>
              <a:rPr lang="en-US" dirty="0" smtClean="0"/>
              <a:t>)</a:t>
            </a:r>
            <a:r>
              <a:rPr lang="en-US" baseline="0" dirty="0" smtClean="0"/>
              <a:t> and satisfy the following invariant. The invariant holds for an </a:t>
            </a:r>
            <a:r>
              <a:rPr lang="en-US" baseline="0" dirty="0" err="1" smtClean="0"/>
              <a:t>arbitary</a:t>
            </a:r>
            <a:r>
              <a:rPr lang="en-US" baseline="0" dirty="0" smtClean="0"/>
              <a:t> target node t, and  can be understood as follows. Hat pi(</a:t>
            </a:r>
            <a:r>
              <a:rPr lang="en-US" baseline="0" dirty="0" err="1" smtClean="0"/>
              <a:t>s,t</a:t>
            </a:r>
            <a:r>
              <a:rPr lang="en-US" baseline="0" dirty="0" smtClean="0"/>
              <a:t>) denotes the portion of random walks stopped at t. But there still exist some portion of random walks currently at each node but not stopped yet. </a:t>
            </a:r>
            <a:r>
              <a:rPr lang="en-US" baseline="0" dirty="0" smtClean="0"/>
              <a:t>(click)For </a:t>
            </a:r>
            <a:r>
              <a:rPr lang="en-US" baseline="0" dirty="0" smtClean="0"/>
              <a:t>such </a:t>
            </a:r>
            <a:r>
              <a:rPr lang="en-US" baseline="0" dirty="0" err="1" smtClean="0"/>
              <a:t>porition</a:t>
            </a:r>
            <a:r>
              <a:rPr lang="en-US" baseline="0" dirty="0" smtClean="0"/>
              <a:t> of random walks at a node v, it is exactly r(</a:t>
            </a:r>
            <a:r>
              <a:rPr lang="en-US" baseline="0" dirty="0" err="1" smtClean="0"/>
              <a:t>s,v</a:t>
            </a:r>
            <a:r>
              <a:rPr lang="en-US" baseline="0" dirty="0" smtClean="0"/>
              <a:t>). And for such portion of random walks, </a:t>
            </a:r>
            <a:r>
              <a:rPr lang="en-US" baseline="0" dirty="0" smtClean="0"/>
              <a:t>(click) the </a:t>
            </a:r>
            <a:r>
              <a:rPr lang="en-US" baseline="0" dirty="0" smtClean="0"/>
              <a:t>probability that it will terminates at node t is exactly pi(</a:t>
            </a:r>
            <a:r>
              <a:rPr lang="en-US" baseline="0" dirty="0" err="1" smtClean="0"/>
              <a:t>v,t</a:t>
            </a:r>
            <a:r>
              <a:rPr lang="en-US" baseline="0" dirty="0" smtClean="0"/>
              <a:t>). So adding them all together derides the </a:t>
            </a:r>
            <a:r>
              <a:rPr lang="en-US" baseline="0" dirty="0" err="1" smtClean="0"/>
              <a:t>portation</a:t>
            </a:r>
            <a:r>
              <a:rPr lang="en-US" baseline="0" dirty="0" smtClean="0"/>
              <a:t> of random walks that will terminates at node t starting from 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0552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random walk</a:t>
            </a:r>
            <a:r>
              <a:rPr lang="en-US" baseline="0" dirty="0" smtClean="0"/>
              <a:t> phase will be relatively simple. Let omega be the number of random walks required by Monte-Carlo. We then samples omega*r(</a:t>
            </a:r>
            <a:r>
              <a:rPr lang="en-US" baseline="0" dirty="0" err="1" smtClean="0"/>
              <a:t>s,v</a:t>
            </a:r>
            <a:r>
              <a:rPr lang="en-US" baseline="0" dirty="0" smtClean="0"/>
              <a:t>) random walks from each node, and combine them together to derive the final PPR results.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59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next show how we can derive approximate result with</a:t>
            </a:r>
            <a:r>
              <a:rPr lang="en-US" baseline="0" dirty="0" smtClean="0"/>
              <a:t> FORA</a:t>
            </a:r>
            <a:r>
              <a:rPr lang="en-US" dirty="0" smtClean="0"/>
              <a:t>. In the invariant. We regard this part as X,</a:t>
            </a:r>
            <a:r>
              <a:rPr lang="en-US" baseline="0" dirty="0" smtClean="0"/>
              <a:t> and define </a:t>
            </a:r>
            <a:r>
              <a:rPr lang="en-US" baseline="0" dirty="0" err="1" smtClean="0"/>
              <a:t>r_sum</a:t>
            </a:r>
            <a:r>
              <a:rPr lang="en-US" baseline="0" dirty="0" smtClean="0"/>
              <a:t> to be the sum of all residues. We then define a random variable Y as follows. We first roll a biased dice, such that with probability r(</a:t>
            </a:r>
            <a:r>
              <a:rPr lang="en-US" baseline="0" dirty="0" err="1" smtClean="0"/>
              <a:t>s,v</a:t>
            </a:r>
            <a:r>
              <a:rPr lang="en-US" baseline="0" dirty="0" smtClean="0"/>
              <a:t>)/</a:t>
            </a:r>
            <a:r>
              <a:rPr lang="en-US" baseline="0" dirty="0" err="1" smtClean="0"/>
              <a:t>r_sum</a:t>
            </a:r>
            <a:r>
              <a:rPr lang="en-US" baseline="0" dirty="0" smtClean="0"/>
              <a:t> it shows v, and if shows v, we start a random walk from v. If the random walk ends at node t, then Y=1. Otherwise Y=0. We can see that E[Y]=X/</a:t>
            </a:r>
            <a:r>
              <a:rPr lang="en-US" baseline="0" dirty="0" err="1" smtClean="0"/>
              <a:t>r_sum</a:t>
            </a:r>
            <a:r>
              <a:rPr lang="en-US" baseline="0" dirty="0" smtClean="0"/>
              <a:t>. With this equation, we can use Monte-Carlo approach to do the </a:t>
            </a:r>
            <a:r>
              <a:rPr lang="en-US" baseline="0" dirty="0" smtClean="0"/>
              <a:t>approximation.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4916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can be proved that the random walk through this approach can be reduced by</a:t>
            </a:r>
            <a:r>
              <a:rPr lang="en-US" baseline="0" dirty="0" smtClean="0"/>
              <a:t> a </a:t>
            </a:r>
            <a:r>
              <a:rPr lang="en-US" baseline="0" dirty="0" err="1" smtClean="0"/>
              <a:t>r_sum</a:t>
            </a:r>
            <a:r>
              <a:rPr lang="en-US" baseline="0" dirty="0" smtClean="0"/>
              <a:t> fraction compared to the pure Monte-Carlo. Also it can be verified that </a:t>
            </a:r>
            <a:r>
              <a:rPr lang="en-US" baseline="0" dirty="0" err="1" smtClean="0"/>
              <a:t>r_sum</a:t>
            </a:r>
            <a:r>
              <a:rPr lang="en-US" baseline="0" dirty="0" smtClean="0"/>
              <a:t> can be bounded by </a:t>
            </a:r>
            <a:r>
              <a:rPr lang="en-US" baseline="0" dirty="0" smtClean="0"/>
              <a:t>m*</a:t>
            </a:r>
            <a:r>
              <a:rPr lang="en-US" baseline="0" dirty="0" err="1" smtClean="0"/>
              <a:t>r_max</a:t>
            </a:r>
            <a:r>
              <a:rPr lang="en-US" baseline="0" dirty="0" smtClean="0"/>
              <a:t> since (click). </a:t>
            </a:r>
            <a:r>
              <a:rPr lang="en-US" baseline="0" dirty="0" smtClean="0"/>
              <a:t>(Click). Recall that the </a:t>
            </a:r>
            <a:r>
              <a:rPr lang="en-US" baseline="0" dirty="0" err="1" smtClean="0"/>
              <a:t>forwrad</a:t>
            </a:r>
            <a:r>
              <a:rPr lang="en-US" baseline="0" dirty="0" smtClean="0"/>
              <a:t> push has a cost of 1/</a:t>
            </a:r>
            <a:r>
              <a:rPr lang="en-US" baseline="0" dirty="0" err="1" smtClean="0"/>
              <a:t>rmax</a:t>
            </a:r>
            <a:r>
              <a:rPr lang="en-US" baseline="0" dirty="0" smtClean="0"/>
              <a:t>. So in </a:t>
            </a:r>
            <a:r>
              <a:rPr lang="en-US" baseline="0" dirty="0" smtClean="0"/>
              <a:t>total</a:t>
            </a:r>
            <a:r>
              <a:rPr lang="en-US" baseline="0" dirty="0" smtClean="0"/>
              <a:t>, we have a cost of this one. (click) By setting </a:t>
            </a:r>
            <a:r>
              <a:rPr lang="en-US" baseline="0" dirty="0" err="1" smtClean="0"/>
              <a:t>rmax</a:t>
            </a:r>
            <a:r>
              <a:rPr lang="en-US" baseline="0" dirty="0" smtClean="0"/>
              <a:t> to this value, we derive the optimal time complexity, which is O(1/epsilon*</a:t>
            </a:r>
            <a:r>
              <a:rPr lang="en-US" baseline="0" dirty="0" err="1" smtClean="0"/>
              <a:t>sqrt</a:t>
            </a:r>
            <a:r>
              <a:rPr lang="en-US" baseline="0" dirty="0" smtClean="0"/>
              <a:t>(</a:t>
            </a:r>
            <a:r>
              <a:rPr lang="en-US" baseline="0" dirty="0" err="1" smtClean="0"/>
              <a:t>mnlnn</a:t>
            </a:r>
            <a:r>
              <a:rPr lang="en-US" baseline="0" dirty="0" smtClean="0"/>
              <a:t>). Also, we show that on </a:t>
            </a:r>
            <a:r>
              <a:rPr lang="en-US" baseline="0" dirty="0" err="1" smtClean="0"/>
              <a:t>scal-fre</a:t>
            </a:r>
            <a:r>
              <a:rPr lang="en-US" baseline="0" dirty="0" smtClean="0"/>
              <a:t> graphs, for instance social graphs, the complexity can be reduced to O(1/</a:t>
            </a:r>
            <a:r>
              <a:rPr lang="en-US" baseline="0" dirty="0" err="1" smtClean="0"/>
              <a:t>epsilonn</a:t>
            </a:r>
            <a:r>
              <a:rPr lang="en-US" baseline="0" dirty="0" smtClean="0"/>
              <a:t> n </a:t>
            </a:r>
            <a:r>
              <a:rPr lang="en-US" baseline="0" dirty="0" err="1" smtClean="0"/>
              <a:t>lnn</a:t>
            </a:r>
            <a:r>
              <a:rPr lang="en-US" baseline="0" dirty="0" smtClean="0"/>
              <a: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714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FORA</a:t>
            </a:r>
            <a:r>
              <a:rPr lang="en-US" baseline="0" dirty="0" smtClean="0"/>
              <a:t> algorithm provides a  very good property that we only need to do a small portion of random walk from each node.  So how many random walks are needed from each node v? In for a, we can bound it by ceil r(</a:t>
            </a:r>
            <a:r>
              <a:rPr lang="en-US" baseline="0" dirty="0" err="1" smtClean="0"/>
              <a:t>s,v</a:t>
            </a:r>
            <a:r>
              <a:rPr lang="en-US" baseline="0" dirty="0" smtClean="0"/>
              <a:t>)*\omega, where omega is the random walks required by Monte-</a:t>
            </a:r>
            <a:r>
              <a:rPr lang="en-US" baseline="0" dirty="0" err="1" smtClean="0"/>
              <a:t>carlo</a:t>
            </a:r>
            <a:r>
              <a:rPr lang="en-US" baseline="0" dirty="0" smtClean="0"/>
              <a:t>.  (click) Also note that when forward push terminates , this </a:t>
            </a:r>
            <a:r>
              <a:rPr lang="en-US" baseline="0" dirty="0" err="1" smtClean="0"/>
              <a:t>inequation</a:t>
            </a:r>
            <a:r>
              <a:rPr lang="en-US" baseline="0" dirty="0" smtClean="0"/>
              <a:t> holds. So for node v, it  needs </a:t>
            </a:r>
            <a:r>
              <a:rPr lang="en-US" baseline="0" dirty="0" err="1" smtClean="0"/>
              <a:t>rmax</a:t>
            </a:r>
            <a:r>
              <a:rPr lang="en-US" baseline="0" dirty="0" smtClean="0"/>
              <a:t>*</a:t>
            </a:r>
            <a:r>
              <a:rPr lang="en-US" baseline="0" dirty="0" err="1" smtClean="0"/>
              <a:t>dout</a:t>
            </a:r>
            <a:r>
              <a:rPr lang="en-US" baseline="0" dirty="0" smtClean="0"/>
              <a:t>(v)*omega pre-stored random walks. Here we can see that the number is </a:t>
            </a:r>
            <a:r>
              <a:rPr lang="en-US" baseline="0" dirty="0" err="1" smtClean="0"/>
              <a:t>indepenent</a:t>
            </a:r>
            <a:r>
              <a:rPr lang="en-US" baseline="0" dirty="0" smtClean="0"/>
              <a:t> of the choice of s. So it can be applied to arbitrary single-source query by </a:t>
            </a:r>
            <a:r>
              <a:rPr lang="en-US" baseline="0" dirty="0" err="1" smtClean="0"/>
              <a:t>prestoring</a:t>
            </a:r>
            <a:r>
              <a:rPr lang="en-US" baseline="0" dirty="0" smtClean="0"/>
              <a:t> this amount of random </a:t>
            </a:r>
            <a:r>
              <a:rPr lang="en-US" baseline="0" dirty="0" err="1" smtClean="0"/>
              <a:t>wallks</a:t>
            </a:r>
            <a:r>
              <a:rPr lang="en-US" baseline="0" dirty="0" smtClean="0"/>
              <a:t> for each node v. </a:t>
            </a:r>
          </a:p>
          <a:p>
            <a:endParaRPr lang="en-US" baseline="0" dirty="0" smtClean="0"/>
          </a:p>
          <a:p>
            <a:r>
              <a:rPr lang="en-US" baseline="0" dirty="0" smtClean="0"/>
              <a:t>In total the index structure only need O(1/epsilon\</a:t>
            </a:r>
            <a:r>
              <a:rPr lang="en-US" baseline="0" dirty="0" err="1" smtClean="0"/>
              <a:t>sqrt</a:t>
            </a:r>
            <a:r>
              <a:rPr lang="en-US" baseline="0" dirty="0" smtClean="0"/>
              <a:t>(m*n*</a:t>
            </a:r>
            <a:r>
              <a:rPr lang="en-US" baseline="0" dirty="0" err="1" smtClean="0"/>
              <a:t>logn</a:t>
            </a:r>
            <a:r>
              <a:rPr lang="en-US" baseline="0" dirty="0" smtClean="0"/>
              <a:t>) space, which is similar to the </a:t>
            </a:r>
            <a:r>
              <a:rPr lang="en-US" baseline="0" dirty="0" err="1" smtClean="0"/>
              <a:t>itme</a:t>
            </a:r>
            <a:r>
              <a:rPr lang="en-US" baseline="0" dirty="0" smtClean="0"/>
              <a:t> </a:t>
            </a:r>
            <a:r>
              <a:rPr lang="en-US" baseline="0" dirty="0" err="1" smtClean="0"/>
              <a:t>compleity</a:t>
            </a:r>
            <a:r>
              <a:rPr lang="en-US" baseline="0" dirty="0" smtClean="0"/>
              <a:t>. And On </a:t>
            </a:r>
            <a:r>
              <a:rPr lang="en-US" baseline="0" dirty="0" err="1" smtClean="0"/>
              <a:t>scaole</a:t>
            </a:r>
            <a:r>
              <a:rPr lang="en-US" baseline="0" dirty="0" smtClean="0"/>
              <a:t> free graphs, the index size is only O(1/epsilon </a:t>
            </a:r>
            <a:r>
              <a:rPr lang="en-US" baseline="0" dirty="0" err="1" smtClean="0"/>
              <a:t>nlo</a:t>
            </a:r>
            <a:r>
              <a:rPr lang="en-US" baseline="0" dirty="0" smtClean="0"/>
              <a:t>=</a:t>
            </a:r>
            <a:r>
              <a:rPr lang="en-US" baseline="0" dirty="0" err="1" smtClean="0"/>
              <a:t>nn</a:t>
            </a:r>
            <a:r>
              <a:rPr lang="en-US" baseline="0" dirty="0" smtClean="0"/>
              <a:t>)</a:t>
            </a:r>
          </a:p>
          <a:p>
            <a:endParaRPr lang="en-US" baseline="0" dirty="0" smtClean="0"/>
          </a:p>
          <a:p>
            <a:r>
              <a:rPr lang="en-US" baseline="0" dirty="0" smtClean="0"/>
              <a:t>So that’s all for the single source PPR query algorithm</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4864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 we show</a:t>
            </a:r>
            <a:r>
              <a:rPr lang="en-US" baseline="0" dirty="0" smtClean="0"/>
              <a:t> how to </a:t>
            </a:r>
            <a:r>
              <a:rPr lang="en-US" baseline="0" dirty="0" err="1" smtClean="0"/>
              <a:t>hanle</a:t>
            </a:r>
            <a:r>
              <a:rPr lang="en-US" baseline="0" dirty="0" smtClean="0"/>
              <a:t> the top-k query with our FOR A framework. For the top-k queries, usually setting </a:t>
            </a:r>
            <a:r>
              <a:rPr lang="en-US" baseline="0" dirty="0" err="1" smtClean="0"/>
              <a:t>delat</a:t>
            </a:r>
            <a:r>
              <a:rPr lang="en-US" baseline="0" dirty="0" smtClean="0"/>
              <a:t>=1/n is too </a:t>
            </a:r>
            <a:r>
              <a:rPr lang="en-US" baseline="0" dirty="0" err="1" smtClean="0"/>
              <a:t>conserative</a:t>
            </a:r>
            <a:r>
              <a:rPr lang="en-US" baseline="0" dirty="0" smtClean="0"/>
              <a:t>. We actually only need approximation for k</a:t>
            </a:r>
            <a:r>
              <a:rPr lang="mr-IN" baseline="0" dirty="0" smtClean="0"/>
              <a:t>–</a:t>
            </a:r>
            <a:r>
              <a:rPr lang="en-US" baseline="0" dirty="0" err="1" smtClean="0"/>
              <a:t>th</a:t>
            </a:r>
            <a:r>
              <a:rPr lang="en-US" baseline="0" dirty="0" smtClean="0"/>
              <a:t> largest PPR. </a:t>
            </a:r>
          </a:p>
          <a:p>
            <a:endParaRPr lang="en-US" baseline="0" dirty="0" smtClean="0"/>
          </a:p>
          <a:p>
            <a:r>
              <a:rPr lang="en-US" baseline="0" dirty="0" smtClean="0"/>
              <a:t>Unfortunately, the k-</a:t>
            </a:r>
            <a:r>
              <a:rPr lang="en-US" baseline="0" dirty="0" err="1" smtClean="0"/>
              <a:t>th</a:t>
            </a:r>
            <a:r>
              <a:rPr lang="en-US" baseline="0" dirty="0" smtClean="0"/>
              <a:t> largest PPR value is </a:t>
            </a:r>
            <a:r>
              <a:rPr lang="en-US" baseline="0" dirty="0" err="1" smtClean="0"/>
              <a:t>unknow</a:t>
            </a:r>
            <a:r>
              <a:rPr lang="en-US" baseline="0" dirty="0" smtClean="0"/>
              <a:t>. But we need to </a:t>
            </a:r>
            <a:r>
              <a:rPr lang="en-US" baseline="0" dirty="0" err="1" smtClean="0"/>
              <a:t>gurante</a:t>
            </a:r>
            <a:r>
              <a:rPr lang="en-US" baseline="0" dirty="0" smtClean="0"/>
              <a:t> approximation for the kth largest PPR value to terminate. This is a chicken and egg problem and we provide a test-and-trial solution.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2033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a:t>
            </a:r>
            <a:r>
              <a:rPr lang="en-US" baseline="0" dirty="0" smtClean="0"/>
              <a:t> we set delta=1/k and run the for a algorithm. We then use a stopping condition test to see if it the returned result satisfy the approximation guarantee. If it does then we immediately return the answer. Otherwise, we set delta to be half of its old value, and run FOR A again. We repeat this process until the approximation is guaranteed. </a:t>
            </a:r>
          </a:p>
          <a:p>
            <a:r>
              <a:rPr lang="en-US" baseline="0" dirty="0" smtClean="0"/>
              <a:t>There are two tricky part in the </a:t>
            </a:r>
            <a:r>
              <a:rPr lang="en-US" baseline="0" dirty="0" err="1" smtClean="0"/>
              <a:t>topk</a:t>
            </a:r>
            <a:r>
              <a:rPr lang="en-US" baseline="0" dirty="0" smtClean="0"/>
              <a:t> algorithm. (click) One is how to set the stopping condition. We use the concentration inequalities to derive the lower and upper bounds of the estimated PPR values. We then make use of these bounds to check the approximation of the </a:t>
            </a:r>
            <a:r>
              <a:rPr lang="en-US" baseline="0" dirty="0" err="1" smtClean="0"/>
              <a:t>topk</a:t>
            </a:r>
            <a:r>
              <a:rPr lang="en-US" baseline="0" dirty="0" smtClean="0"/>
              <a:t> solutions. The stopping condition is rather complicated and we omit it here for the interest of time. </a:t>
            </a:r>
          </a:p>
          <a:p>
            <a:r>
              <a:rPr lang="en-US" baseline="0" dirty="0" smtClean="0"/>
              <a:t>(click)</a:t>
            </a:r>
          </a:p>
          <a:p>
            <a:r>
              <a:rPr lang="en-US" baseline="0" dirty="0" smtClean="0"/>
              <a:t>Another thing in our </a:t>
            </a:r>
            <a:r>
              <a:rPr lang="en-US" baseline="0" dirty="0" err="1" smtClean="0"/>
              <a:t>topk</a:t>
            </a:r>
            <a:r>
              <a:rPr lang="en-US" baseline="0" dirty="0" smtClean="0"/>
              <a:t> algorithm is that since we will run the FOR A multiple times, and each time we can derive some bound for the PPR values. We then can use the bounds in the last iteration to derive tighter bound in the current iteration. This can help the algorithm stop earlier and avoid unnecessary computations.</a:t>
            </a:r>
          </a:p>
          <a:p>
            <a:endParaRPr lang="en-US" baseline="0" dirty="0" smtClean="0"/>
          </a:p>
          <a:p>
            <a:r>
              <a:rPr lang="en-US" baseline="0" dirty="0" smtClean="0"/>
              <a:t>So that’s all for our </a:t>
            </a:r>
            <a:r>
              <a:rPr lang="en-US" baseline="0" dirty="0" err="1" smtClean="0"/>
              <a:t>topk</a:t>
            </a:r>
            <a:r>
              <a:rPr lang="en-US" baseline="0" dirty="0" smtClean="0"/>
              <a:t> algorithm.</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309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next</a:t>
            </a:r>
            <a:r>
              <a:rPr lang="en-US" baseline="0" dirty="0" smtClean="0"/>
              <a:t> turn to the experimental evaluation part.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198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run our experiment on a single CPU with 64 GB memory and use C++ implementation. </a:t>
            </a:r>
          </a:p>
          <a:p>
            <a:r>
              <a:rPr lang="en-US" dirty="0" smtClean="0"/>
              <a:t>For</a:t>
            </a:r>
            <a:r>
              <a:rPr lang="en-US" baseline="0" dirty="0" smtClean="0"/>
              <a:t> the single source query, we generate 100 source nodes randomly, and take the average. For top-k query, we vary k by 100 200 ..500 to see the impact of k. </a:t>
            </a:r>
          </a:p>
          <a:p>
            <a:endParaRPr lang="en-US" baseline="0" dirty="0" smtClean="0"/>
          </a:p>
          <a:p>
            <a:endParaRPr lang="en-US" baseline="0" dirty="0" smtClean="0"/>
          </a:p>
          <a:p>
            <a:r>
              <a:rPr lang="en-US" baseline="0" dirty="0" smtClean="0"/>
              <a:t>Our methods are FOR A and FOR A+ for </a:t>
            </a:r>
            <a:r>
              <a:rPr lang="en-US" baseline="0" dirty="0" err="1" smtClean="0"/>
              <a:t>singlesource</a:t>
            </a:r>
            <a:r>
              <a:rPr lang="en-US" baseline="0" dirty="0" smtClean="0"/>
              <a:t> and </a:t>
            </a:r>
            <a:r>
              <a:rPr lang="en-US" baseline="0" dirty="0" err="1" smtClean="0"/>
              <a:t>tok</a:t>
            </a:r>
            <a:r>
              <a:rPr lang="en-US" baseline="0" dirty="0" smtClean="0"/>
              <a:t> queries. Our competitors include Monte-</a:t>
            </a:r>
            <a:r>
              <a:rPr lang="en-US" baseline="0" dirty="0" err="1" smtClean="0"/>
              <a:t>carlo</a:t>
            </a:r>
            <a:r>
              <a:rPr lang="en-US" baseline="0" dirty="0" smtClean="0"/>
              <a:t> </a:t>
            </a:r>
            <a:r>
              <a:rPr lang="en-US" baseline="0" dirty="0" err="1" smtClean="0"/>
              <a:t>BiPPR</a:t>
            </a:r>
            <a:r>
              <a:rPr lang="en-US" baseline="0" dirty="0" smtClean="0"/>
              <a:t>, and </a:t>
            </a:r>
            <a:r>
              <a:rPr lang="en-US" baseline="0" dirty="0" err="1" smtClean="0"/>
              <a:t>HubPPR</a:t>
            </a:r>
            <a:r>
              <a:rPr lang="en-US" baseline="0" dirty="0" smtClean="0"/>
              <a:t> for single source query. Note that </a:t>
            </a:r>
            <a:r>
              <a:rPr lang="en-US" baseline="0" dirty="0" err="1" smtClean="0"/>
              <a:t>BiPPR</a:t>
            </a:r>
            <a:r>
              <a:rPr lang="en-US" baseline="0" dirty="0" smtClean="0"/>
              <a:t> only works for pairwise PPR, and we have tuned the </a:t>
            </a:r>
            <a:r>
              <a:rPr lang="en-US" baseline="0" dirty="0" err="1" smtClean="0"/>
              <a:t>BiPPR</a:t>
            </a:r>
            <a:r>
              <a:rPr lang="en-US" baseline="0" dirty="0" smtClean="0"/>
              <a:t> so that it works best under the single source query.</a:t>
            </a:r>
          </a:p>
          <a:p>
            <a:endParaRPr lang="en-US" baseline="0" dirty="0" smtClean="0"/>
          </a:p>
          <a:p>
            <a:r>
              <a:rPr lang="en-US" baseline="0" dirty="0" err="1" smtClean="0"/>
              <a:t>HubPPR</a:t>
            </a:r>
            <a:r>
              <a:rPr lang="en-US" baseline="0" dirty="0" smtClean="0"/>
              <a:t> is an indexed version of the </a:t>
            </a:r>
            <a:r>
              <a:rPr lang="en-US" baseline="0" dirty="0" err="1" smtClean="0"/>
              <a:t>BiPPR</a:t>
            </a:r>
            <a:r>
              <a:rPr lang="en-US" baseline="0" dirty="0" smtClean="0"/>
              <a:t> algorithm. For the top-k query, we include Monte-</a:t>
            </a:r>
            <a:r>
              <a:rPr lang="en-US" baseline="0" dirty="0" err="1" smtClean="0"/>
              <a:t>carlo</a:t>
            </a:r>
            <a:r>
              <a:rPr lang="en-US" baseline="0" dirty="0" smtClean="0"/>
              <a:t>, </a:t>
            </a:r>
            <a:r>
              <a:rPr lang="en-US" baseline="0" dirty="0" err="1" smtClean="0"/>
              <a:t>bippr</a:t>
            </a:r>
            <a:r>
              <a:rPr lang="en-US" baseline="0" dirty="0" smtClean="0"/>
              <a:t>, </a:t>
            </a:r>
            <a:r>
              <a:rPr lang="en-US" baseline="0" dirty="0" err="1" smtClean="0"/>
              <a:t>hubppr</a:t>
            </a:r>
            <a:r>
              <a:rPr lang="en-US" baseline="0" dirty="0" smtClean="0"/>
              <a:t> and also the </a:t>
            </a:r>
            <a:r>
              <a:rPr lang="en-US" baseline="0" dirty="0" err="1" smtClean="0"/>
              <a:t>forwrad</a:t>
            </a:r>
            <a:r>
              <a:rPr lang="en-US" baseline="0" dirty="0" smtClean="0"/>
              <a:t> push algorithm. We tune the </a:t>
            </a:r>
            <a:r>
              <a:rPr lang="en-US" baseline="0" dirty="0" err="1" smtClean="0"/>
              <a:t>forwrad</a:t>
            </a:r>
            <a:r>
              <a:rPr lang="en-US" baseline="0" dirty="0" smtClean="0"/>
              <a:t> push so that it provides the same accuracy as our FOR A and FOR A+</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92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Personalized PageRank has many applications in our everyday</a:t>
            </a:r>
            <a:r>
              <a:rPr lang="en-US" altLang="zh-CN" baseline="0" dirty="0" smtClean="0"/>
              <a:t> life. For instance, it can be used for </a:t>
            </a:r>
            <a:r>
              <a:rPr lang="en-US" altLang="zh-CN" baseline="0" dirty="0" smtClean="0"/>
              <a:t>the personalized web search. For example, the importance of the web pages are different from different user’s </a:t>
            </a:r>
            <a:r>
              <a:rPr lang="en-US" altLang="zh-CN" baseline="0" dirty="0" err="1" smtClean="0"/>
              <a:t>pespective</a:t>
            </a:r>
            <a:r>
              <a:rPr lang="en-US" altLang="zh-CN" baseline="0" dirty="0" smtClean="0"/>
              <a:t>. The personalized PageRank can capture this property and return better search results. It has been also used in friend recommendation. For example, in Twitter, we can usually see that it is giving Who to follow recommendations. In this service, they use the personalized PageRank to find the nodes are important to a user’s and use them for recommendation. Also, it has been used in named entity disambiguation in knowledge graphs. For instance, if two entities both has name apple but their personalized </a:t>
            </a:r>
            <a:r>
              <a:rPr lang="en-US" altLang="zh-CN" baseline="0" dirty="0" err="1" smtClean="0"/>
              <a:t>pagerank</a:t>
            </a:r>
            <a:r>
              <a:rPr lang="en-US" altLang="zh-CN" baseline="0" dirty="0" smtClean="0"/>
              <a:t> is small, then we know that they are highly likely different entities.</a:t>
            </a:r>
            <a:endParaRPr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7972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datasets we used.</a:t>
            </a:r>
            <a:r>
              <a:rPr lang="en-US" baseline="0" dirty="0" smtClean="0"/>
              <a:t> We use 6 datasets public </a:t>
            </a:r>
            <a:r>
              <a:rPr lang="en-US" baseline="0" dirty="0" err="1" smtClean="0"/>
              <a:t>avaiable</a:t>
            </a:r>
            <a:r>
              <a:rPr lang="en-US" baseline="0" dirty="0" smtClean="0"/>
              <a:t> from small graphs with 2million edges to large graphs with 1.5 billion edges.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216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result for the single-source PPR query efficiency with epsilon set to 0.5. Here MC denotes Monte-</a:t>
            </a:r>
            <a:r>
              <a:rPr lang="en-US" dirty="0" err="1" smtClean="0"/>
              <a:t>carlo</a:t>
            </a:r>
            <a:r>
              <a:rPr lang="en-US" dirty="0" smtClean="0"/>
              <a:t>. The index size of </a:t>
            </a:r>
            <a:r>
              <a:rPr lang="en-US" dirty="0" err="1" smtClean="0"/>
              <a:t>HubPPR</a:t>
            </a:r>
            <a:r>
              <a:rPr lang="en-US" dirty="0" smtClean="0"/>
              <a:t> is set to be the same as FOR A+. We have several observations here. Firstly, FOR A is several times faster than </a:t>
            </a:r>
            <a:r>
              <a:rPr lang="en-US" dirty="0" err="1" smtClean="0"/>
              <a:t>BiPPR</a:t>
            </a:r>
            <a:r>
              <a:rPr lang="en-US" dirty="0" smtClean="0"/>
              <a:t> and Monte</a:t>
            </a:r>
            <a:r>
              <a:rPr lang="en-US" baseline="0" dirty="0" smtClean="0"/>
              <a:t> </a:t>
            </a:r>
            <a:r>
              <a:rPr lang="en-US" baseline="0" dirty="0" err="1" smtClean="0"/>
              <a:t>carlo</a:t>
            </a:r>
            <a:r>
              <a:rPr lang="en-US" baseline="0" dirty="0" smtClean="0"/>
              <a:t> on single source queries. For instance, On DBLP, it can be 5x faster than </a:t>
            </a:r>
            <a:r>
              <a:rPr lang="en-US" baseline="0" dirty="0" err="1" smtClean="0"/>
              <a:t>BiPPR</a:t>
            </a:r>
            <a:r>
              <a:rPr lang="en-US" baseline="0" dirty="0" smtClean="0"/>
              <a:t>, and 10x faster than Monte-</a:t>
            </a:r>
            <a:r>
              <a:rPr lang="en-US" baseline="0" dirty="0" err="1" smtClean="0"/>
              <a:t>carlo</a:t>
            </a:r>
            <a:r>
              <a:rPr lang="en-US" baseline="0" dirty="0" smtClean="0"/>
              <a:t>. The second observation is that our FOR A+ even though has a simple index, is very efficient. For instance on Twitter graph, FOR A needs 900 seconds, while our FOR A+ needs only around 100seconds, and is around 9x faster than FOR A, and can be 20x </a:t>
            </a:r>
            <a:r>
              <a:rPr lang="en-US" baseline="0" dirty="0" err="1" smtClean="0"/>
              <a:t>fasster</a:t>
            </a:r>
            <a:r>
              <a:rPr lang="en-US" baseline="0" dirty="0" smtClean="0"/>
              <a:t> than </a:t>
            </a:r>
            <a:r>
              <a:rPr lang="en-US" baseline="0" dirty="0" err="1" smtClean="0"/>
              <a:t>HubPPR</a:t>
            </a:r>
            <a:r>
              <a:rPr lang="en-US" baseline="0" dirty="0" smtClean="0"/>
              <a:t>, 30x faster than </a:t>
            </a:r>
            <a:r>
              <a:rPr lang="en-US" baseline="0" dirty="0" err="1" smtClean="0"/>
              <a:t>BiPPR</a:t>
            </a:r>
            <a:r>
              <a:rPr lang="en-US" baseline="0" dirty="0" smtClean="0"/>
              <a:t>, 40x faster than MC.</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508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turn to the </a:t>
            </a:r>
            <a:r>
              <a:rPr lang="en-US" dirty="0" err="1" smtClean="0"/>
              <a:t>singlesource</a:t>
            </a:r>
            <a:r>
              <a:rPr lang="en-US" dirty="0" smtClean="0"/>
              <a:t> top-k PPR query efficiency. The x-axis is k, and the y-</a:t>
            </a:r>
            <a:r>
              <a:rPr lang="en-US" dirty="0" err="1" smtClean="0"/>
              <a:t>axix</a:t>
            </a:r>
            <a:r>
              <a:rPr lang="en-US" dirty="0" smtClean="0"/>
              <a:t> is the running time in </a:t>
            </a:r>
            <a:r>
              <a:rPr lang="en-US" dirty="0" err="1" smtClean="0"/>
              <a:t>millenseconds</a:t>
            </a:r>
            <a:r>
              <a:rPr lang="en-US" dirty="0" smtClean="0"/>
              <a:t>. Note that the y-axis</a:t>
            </a:r>
            <a:r>
              <a:rPr lang="en-US" baseline="0" dirty="0" smtClean="0"/>
              <a:t> is log scale. We have the </a:t>
            </a:r>
            <a:r>
              <a:rPr lang="en-US" baseline="0" dirty="0" err="1" smtClean="0"/>
              <a:t>folowing</a:t>
            </a:r>
            <a:r>
              <a:rPr lang="en-US" baseline="0" dirty="0" smtClean="0"/>
              <a:t> </a:t>
            </a:r>
            <a:r>
              <a:rPr lang="en-US" baseline="0" dirty="0" err="1" smtClean="0"/>
              <a:t>obsevations</a:t>
            </a:r>
            <a:r>
              <a:rPr lang="en-US" baseline="0" dirty="0" smtClean="0"/>
              <a:t>. </a:t>
            </a:r>
          </a:p>
          <a:p>
            <a:endParaRPr lang="en-US" baseline="0" dirty="0" smtClean="0"/>
          </a:p>
          <a:p>
            <a:r>
              <a:rPr lang="en-US" baseline="0" dirty="0" err="1" smtClean="0"/>
              <a:t>Firslty</a:t>
            </a:r>
            <a:r>
              <a:rPr lang="en-US" baseline="0" dirty="0" smtClean="0"/>
              <a:t>, Our FOR A and FOR A+ are rather </a:t>
            </a:r>
            <a:r>
              <a:rPr lang="en-US" baseline="0" dirty="0" err="1" smtClean="0"/>
              <a:t>efficent</a:t>
            </a:r>
            <a:r>
              <a:rPr lang="en-US" baseline="0" dirty="0" smtClean="0"/>
              <a:t> in </a:t>
            </a:r>
            <a:r>
              <a:rPr lang="en-US" baseline="0" dirty="0" err="1" smtClean="0"/>
              <a:t>topk</a:t>
            </a:r>
            <a:r>
              <a:rPr lang="en-US" baseline="0" dirty="0" smtClean="0"/>
              <a:t> queries, and is t least two order magnitude faster than existing </a:t>
            </a:r>
            <a:r>
              <a:rPr lang="en-US" baseline="0" dirty="0" err="1" smtClean="0"/>
              <a:t>approximte</a:t>
            </a:r>
            <a:r>
              <a:rPr lang="en-US" baseline="0" dirty="0" smtClean="0"/>
              <a:t> solutions.  In particular, on Twitter graph, our FOR A requires only tens of second, and FOR A+ requires only 5 second for the top-500 query. In contrast, </a:t>
            </a:r>
            <a:r>
              <a:rPr lang="en-US" baseline="0" dirty="0" err="1" smtClean="0"/>
              <a:t>HubPPR</a:t>
            </a:r>
            <a:r>
              <a:rPr lang="en-US" baseline="0" dirty="0" smtClean="0"/>
              <a:t> needs </a:t>
            </a:r>
            <a:r>
              <a:rPr lang="en-US" baseline="0" dirty="0" err="1" smtClean="0"/>
              <a:t>hundrens</a:t>
            </a:r>
            <a:r>
              <a:rPr lang="en-US" baseline="0" dirty="0" smtClean="0"/>
              <a:t> of seconds, and </a:t>
            </a:r>
            <a:r>
              <a:rPr lang="en-US" baseline="0" dirty="0" err="1" smtClean="0"/>
              <a:t>BiPPR</a:t>
            </a:r>
            <a:r>
              <a:rPr lang="en-US" baseline="0" dirty="0" smtClean="0"/>
              <a:t> MC needs hours. </a:t>
            </a:r>
          </a:p>
          <a:p>
            <a:endParaRPr lang="en-US" baseline="0" dirty="0" smtClean="0"/>
          </a:p>
          <a:p>
            <a:r>
              <a:rPr lang="en-US" baseline="0" dirty="0" smtClean="0"/>
              <a:t>Secondly, comparing with the </a:t>
            </a:r>
            <a:r>
              <a:rPr lang="en-US" baseline="0" dirty="0" err="1" smtClean="0"/>
              <a:t>heurstic</a:t>
            </a:r>
            <a:r>
              <a:rPr lang="en-US" baseline="0" dirty="0" smtClean="0"/>
              <a:t> </a:t>
            </a:r>
            <a:r>
              <a:rPr lang="en-US" baseline="0" dirty="0" err="1" smtClean="0"/>
              <a:t>forwrard</a:t>
            </a:r>
            <a:r>
              <a:rPr lang="en-US" baseline="0" dirty="0" smtClean="0"/>
              <a:t> push that provides same accuracy, our FOR A and FOR A+ </a:t>
            </a:r>
            <a:r>
              <a:rPr lang="en-US" baseline="0" dirty="0" err="1" smtClean="0"/>
              <a:t>proides</a:t>
            </a:r>
            <a:r>
              <a:rPr lang="en-US" baseline="0" dirty="0" smtClean="0"/>
              <a:t> comparable performance on small graphs, and improves over forward push </a:t>
            </a:r>
            <a:r>
              <a:rPr lang="en-US" baseline="0" dirty="0" err="1" smtClean="0"/>
              <a:t>significntly</a:t>
            </a:r>
            <a:r>
              <a:rPr lang="en-US" baseline="0" dirty="0" smtClean="0"/>
              <a:t> over large graphs like Twitter, where the improvement if more than an order of </a:t>
            </a:r>
            <a:r>
              <a:rPr lang="en-US" baseline="0" dirty="0" err="1" smtClean="0"/>
              <a:t>matnidue</a:t>
            </a:r>
            <a:r>
              <a:rPr lang="en-US" baseline="0" dirty="0" smtClean="0"/>
              <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2546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evaluate the accuracy of the </a:t>
            </a:r>
            <a:r>
              <a:rPr lang="en-US" dirty="0" err="1" smtClean="0"/>
              <a:t>topk</a:t>
            </a:r>
            <a:r>
              <a:rPr lang="en-US" dirty="0" smtClean="0"/>
              <a:t> PPR </a:t>
            </a:r>
            <a:r>
              <a:rPr lang="en-US" dirty="0" err="1" smtClean="0"/>
              <a:t>queryes</a:t>
            </a:r>
            <a:r>
              <a:rPr lang="en-US" dirty="0" smtClean="0"/>
              <a:t>. We use the power-iteration method with</a:t>
            </a:r>
            <a:r>
              <a:rPr lang="en-US" baseline="0" dirty="0" smtClean="0"/>
              <a:t> 500 iterations to derive the answers as ground-truth and compare the accuracy. S we can see, all methods </a:t>
            </a:r>
            <a:r>
              <a:rPr lang="en-US" baseline="0" dirty="0" err="1" smtClean="0"/>
              <a:t>actaully</a:t>
            </a:r>
            <a:r>
              <a:rPr lang="en-US" baseline="0" dirty="0" smtClean="0"/>
              <a:t> provide very high accuracy. Usually more than 99%. Under the similar accuracy, our FOR A and FOR A+ is orders of </a:t>
            </a:r>
            <a:r>
              <a:rPr lang="en-US" baseline="0" dirty="0" err="1" smtClean="0"/>
              <a:t>mmagnitude</a:t>
            </a:r>
            <a:r>
              <a:rPr lang="en-US" baseline="0" dirty="0" smtClean="0"/>
              <a:t> </a:t>
            </a:r>
            <a:r>
              <a:rPr lang="en-US" baseline="0" dirty="0" err="1" smtClean="0"/>
              <a:t>fster</a:t>
            </a:r>
            <a:r>
              <a:rPr lang="en-US" baseline="0" dirty="0" smtClean="0"/>
              <a:t> than existing methods, which indicates that our solutions are the preferred choice for the </a:t>
            </a:r>
            <a:r>
              <a:rPr lang="en-US" baseline="0" dirty="0" err="1" smtClean="0"/>
              <a:t>topk</a:t>
            </a:r>
            <a:r>
              <a:rPr lang="en-US" baseline="0" dirty="0" smtClean="0"/>
              <a:t> queries.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8908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t>
            </a:r>
            <a:r>
              <a:rPr lang="en-US" dirty="0" err="1" smtClean="0"/>
              <a:t>concluse</a:t>
            </a:r>
            <a:r>
              <a:rPr lang="en-US" dirty="0" smtClean="0"/>
              <a:t>, we have proposed</a:t>
            </a:r>
            <a:r>
              <a:rPr lang="en-US" baseline="0" dirty="0" smtClean="0"/>
              <a:t> efficient algorithm for single-source PPR </a:t>
            </a:r>
            <a:r>
              <a:rPr lang="en-US" baseline="0" dirty="0" err="1" smtClean="0"/>
              <a:t>quereis</a:t>
            </a:r>
            <a:r>
              <a:rPr lang="en-US" baseline="0" dirty="0" smtClean="0"/>
              <a:t>. We propose simple and efficient index structure to improve the query efficiency. </a:t>
            </a:r>
          </a:p>
          <a:p>
            <a:endParaRPr lang="en-US" baseline="0" dirty="0" smtClean="0"/>
          </a:p>
          <a:p>
            <a:r>
              <a:rPr lang="en-US" baseline="0" dirty="0" smtClean="0"/>
              <a:t>We further propose efficient </a:t>
            </a:r>
            <a:r>
              <a:rPr lang="en-US" baseline="0" dirty="0" err="1" smtClean="0"/>
              <a:t>topk</a:t>
            </a:r>
            <a:r>
              <a:rPr lang="en-US" baseline="0" dirty="0" smtClean="0"/>
              <a:t> </a:t>
            </a:r>
            <a:r>
              <a:rPr lang="en-US" baseline="0" dirty="0" err="1" smtClean="0"/>
              <a:t>ppr</a:t>
            </a:r>
            <a:r>
              <a:rPr lang="en-US" baseline="0" dirty="0" smtClean="0"/>
              <a:t> query algorithm.</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8819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also several optimizations to improve the query efficiency. The first one is the</a:t>
            </a:r>
            <a:r>
              <a:rPr lang="en-US" baseline="0" dirty="0" smtClean="0"/>
              <a:t> efficient dice rolling. Imagine that we have the following probability distribution, and we need to generate 5 source nodes. </a:t>
            </a:r>
            <a:r>
              <a:rPr lang="en-US" baseline="0" dirty="0" err="1" smtClean="0"/>
              <a:t>Typicall</a:t>
            </a:r>
            <a:r>
              <a:rPr lang="en-US" baseline="0" dirty="0" smtClean="0"/>
              <a:t>, we will use the random generator to generate a node and repeat this process. For </a:t>
            </a:r>
            <a:r>
              <a:rPr lang="en-US" baseline="0" dirty="0" err="1" smtClean="0"/>
              <a:t>exampe</a:t>
            </a:r>
            <a:r>
              <a:rPr lang="en-US" baseline="0" dirty="0" smtClean="0"/>
              <a:t>, we first </a:t>
            </a:r>
            <a:r>
              <a:rPr lang="mr-IN" baseline="0" dirty="0" smtClean="0"/>
              <a:t>…</a:t>
            </a:r>
            <a:endParaRPr lang="en-AU" baseline="0" dirty="0" smtClean="0"/>
          </a:p>
          <a:p>
            <a:endParaRPr lang="en-AU" baseline="0" dirty="0" smtClean="0"/>
          </a:p>
          <a:p>
            <a:r>
              <a:rPr lang="en-AU" baseline="0" dirty="0" smtClean="0"/>
              <a:t>However, this process is still rather inefficient even thou we can have O(1) cost for each node generation. We propose to use the following </a:t>
            </a:r>
            <a:r>
              <a:rPr lang="en-AU" baseline="0" dirty="0" err="1" smtClean="0"/>
              <a:t>determinstic</a:t>
            </a:r>
            <a:r>
              <a:rPr lang="en-AU" baseline="0" dirty="0" smtClean="0"/>
              <a:t> solution. In particular, for v_1 we generate ceil(0.2*0.5) random walks, which is one. For v_2, we generate ceil(0.3*5)=2 random walks, and for v_3 wo do the same thing. We note that we will generate some more random walks, and intuitively if we do more sampling, we should be able to derive the same </a:t>
            </a:r>
            <a:r>
              <a:rPr lang="en-AU" baseline="0" dirty="0" err="1" smtClean="0"/>
              <a:t>approximte</a:t>
            </a:r>
            <a:r>
              <a:rPr lang="en-AU" baseline="0" dirty="0" smtClean="0"/>
              <a:t> results.</a:t>
            </a:r>
          </a:p>
          <a:p>
            <a:endParaRPr lang="en-AU" baseline="0" dirty="0" smtClean="0"/>
          </a:p>
          <a:p>
            <a:r>
              <a:rPr lang="en-AU" baseline="0" dirty="0" smtClean="0"/>
              <a:t>This </a:t>
            </a:r>
            <a:r>
              <a:rPr lang="en-AU" baseline="0" dirty="0" err="1" smtClean="0"/>
              <a:t>inuitive</a:t>
            </a:r>
            <a:r>
              <a:rPr lang="en-AU" baseline="0" dirty="0" smtClean="0"/>
              <a:t> idea turns out to actually hold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0159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cap="none" dirty="0" smtClean="0">
                <a:solidFill>
                  <a:schemeClr val="dk1"/>
                </a:solidFill>
                <a:latin typeface="Calibri"/>
                <a:ea typeface="Calibri"/>
                <a:cs typeface="Calibri"/>
                <a:sym typeface="Calibri"/>
              </a:rPr>
              <a:t>Graphs are a fundamental data structure to represent the objects and their relationships. For example, in social networks, each person can be represented as a node, and the friendship relationship can be represented as a edge, and we have a social graph.  On a web network, each web page can</a:t>
            </a:r>
            <a:r>
              <a:rPr lang="en-US" altLang="zh-CN" sz="1200" b="0" i="0" u="none" strike="noStrike" cap="none" baseline="0" dirty="0" smtClean="0">
                <a:solidFill>
                  <a:schemeClr val="dk1"/>
                </a:solidFill>
                <a:latin typeface="Calibri"/>
                <a:ea typeface="Calibri"/>
                <a:cs typeface="Calibri"/>
                <a:sym typeface="Calibri"/>
              </a:rPr>
              <a:t> be represented as a node, and the hyperlink from one page to another can be represented as an edge.</a:t>
            </a:r>
            <a:endParaRPr lang="en-US" altLang="zh-CN"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cap="none" dirty="0" smtClean="0">
                <a:solidFill>
                  <a:schemeClr val="dk1"/>
                </a:solidFill>
                <a:latin typeface="Calibri"/>
                <a:ea typeface="Calibri"/>
                <a:cs typeface="Calibri"/>
                <a:sym typeface="Calibri"/>
              </a:rPr>
              <a:t>Similarly, we can build graphs for the protein interaction networks, and road network. On graphs, there are many important queries, and one of</a:t>
            </a:r>
            <a:r>
              <a:rPr lang="en-US" altLang="zh-CN" sz="1200" b="0" i="0" u="none" strike="noStrike" cap="none" baseline="0" dirty="0" smtClean="0">
                <a:solidFill>
                  <a:schemeClr val="dk1"/>
                </a:solidFill>
                <a:latin typeface="Calibri"/>
                <a:ea typeface="Calibri"/>
                <a:cs typeface="Calibri"/>
                <a:sym typeface="Calibri"/>
              </a:rPr>
              <a:t> them is the personalized </a:t>
            </a:r>
            <a:r>
              <a:rPr lang="en-US" altLang="zh-CN" sz="1200" b="0" i="0" u="none" strike="noStrike" cap="none" baseline="0" dirty="0" err="1" smtClean="0">
                <a:solidFill>
                  <a:schemeClr val="dk1"/>
                </a:solidFill>
                <a:latin typeface="Calibri"/>
                <a:ea typeface="Calibri"/>
                <a:cs typeface="Calibri"/>
                <a:sym typeface="Calibri"/>
              </a:rPr>
              <a:t>pagerank</a:t>
            </a:r>
            <a:r>
              <a:rPr lang="en-US" altLang="zh-CN" sz="1200" b="0" i="0" u="none" strike="noStrike" cap="none" baseline="0" dirty="0" smtClean="0">
                <a:solidFill>
                  <a:schemeClr val="dk1"/>
                </a:solidFill>
                <a:latin typeface="Calibri"/>
                <a:ea typeface="Calibri"/>
                <a:cs typeface="Calibri"/>
                <a:sym typeface="Calibri"/>
              </a:rPr>
              <a:t> queries.</a:t>
            </a:r>
            <a:endParaRPr lang="en-US" altLang="zh-CN" sz="1200" b="0" i="0" u="none" strike="noStrike" cap="none" dirty="0" smtClean="0">
              <a:solidFill>
                <a:schemeClr val="dk1"/>
              </a:solidFill>
              <a:latin typeface="Calibri"/>
              <a:ea typeface="Calibri"/>
              <a:cs typeface="Calibri"/>
              <a:sym typeface="Calibri"/>
            </a:endParaRPr>
          </a:p>
          <a:p>
            <a:endParaRPr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076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 this paper,</a:t>
            </a:r>
            <a:r>
              <a:rPr lang="en-US" altLang="zh-CN" baseline="0" dirty="0" smtClean="0"/>
              <a:t> we mainly study two types of queries. The first is the single-source Personalized PageRank query, in which case,</a:t>
            </a:r>
            <a:r>
              <a:rPr lang="mr-IN" altLang="zh-CN" baseline="0" dirty="0" smtClean="0"/>
              <a:t>…</a:t>
            </a:r>
            <a:r>
              <a:rPr lang="en-AU" altLang="zh-CN" baseline="0" dirty="0" smtClean="0"/>
              <a:t> </a:t>
            </a:r>
          </a:p>
          <a:p>
            <a:r>
              <a:rPr lang="en-US" dirty="0" smtClean="0"/>
              <a:t>The second query we studied is the top-k single-source query, where we are given</a:t>
            </a:r>
            <a:r>
              <a:rPr lang="en-US" baseline="0" dirty="0" smtClean="0"/>
              <a:t> a source s, and we need to return </a:t>
            </a:r>
            <a:r>
              <a:rPr lang="mr-IN" baseline="0" dirty="0" smtClean="0"/>
              <a:t>…</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280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a:t>
            </a:r>
            <a:r>
              <a:rPr lang="en-US" baseline="0" dirty="0" smtClean="0"/>
              <a:t> possible ways to solve the two problems. The first way is to provide the exact answer for the two problems, which is rather expensive. The second way to solve the problem is </a:t>
            </a:r>
            <a:r>
              <a:rPr lang="en-US" baseline="0" dirty="0" err="1" smtClean="0"/>
              <a:t>heurstic</a:t>
            </a:r>
            <a:r>
              <a:rPr lang="en-US" baseline="0" dirty="0" smtClean="0"/>
              <a:t>. For instance, the </a:t>
            </a:r>
            <a:r>
              <a:rPr lang="en-US" baseline="0" dirty="0" err="1" smtClean="0"/>
              <a:t>forwrad</a:t>
            </a:r>
            <a:r>
              <a:rPr lang="en-US" baseline="0" dirty="0" smtClean="0"/>
              <a:t> push algorithm, the BEAR solution. These solutions might be fast, but we cannot provide guarantee on the returned results, and the results might be very bad. </a:t>
            </a:r>
          </a:p>
          <a:p>
            <a:endParaRPr lang="en-US" baseline="0" dirty="0" smtClean="0"/>
          </a:p>
          <a:p>
            <a:r>
              <a:rPr lang="en-US" baseline="0" dirty="0" smtClean="0"/>
              <a:t>The third way to solve the problem is using approximation. But approximate solutions can still be very slow on large graphs. For instance, if we run Monte-Carlo on a 1.5 billon edge graph, we need 1 hour to return the answer. </a:t>
            </a:r>
          </a:p>
          <a:p>
            <a:r>
              <a:rPr lang="en-US" baseline="0" dirty="0" smtClean="0"/>
              <a:t/>
            </a:r>
            <a:br>
              <a:rPr lang="en-US" baseline="0" dirty="0" smtClean="0"/>
            </a:br>
            <a:r>
              <a:rPr lang="en-US" baseline="0" dirty="0" smtClean="0"/>
              <a:t>Our solution belongs to this </a:t>
            </a:r>
            <a:r>
              <a:rPr lang="en-US" baseline="0" dirty="0" err="1" smtClean="0"/>
              <a:t>caterogry</a:t>
            </a:r>
            <a:r>
              <a:rPr lang="en-US" baseline="0" dirty="0" smtClean="0"/>
              <a:t>, and provides much better efficiency than existing </a:t>
            </a:r>
            <a:r>
              <a:rPr lang="en-US" baseline="0" dirty="0" err="1" smtClean="0"/>
              <a:t>soltuions</a:t>
            </a:r>
            <a:r>
              <a:rPr lang="en-US" baseline="0" dirty="0" smtClean="0"/>
              <a:t>. In particular, On the same graph, to provide the same approximation guarantee, we only need 100 second on a single source query, and 5 second on a top-500 query.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5597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Next, we define the approximate </a:t>
            </a:r>
            <a:r>
              <a:rPr lang="en-US" altLang="zh-CN" dirty="0" err="1" smtClean="0"/>
              <a:t>verison</a:t>
            </a:r>
            <a:r>
              <a:rPr lang="en-US" altLang="zh-CN" baseline="0" dirty="0" smtClean="0"/>
              <a:t> of the two problems. </a:t>
            </a:r>
            <a:r>
              <a:rPr lang="en-US" altLang="zh-CN" baseline="0" dirty="0" smtClean="0"/>
              <a:t>In the approximate single-source PPR, given a source node s, for each node t in V, we need to return an </a:t>
            </a:r>
            <a:r>
              <a:rPr lang="en-US" altLang="zh-CN" baseline="0" dirty="0" err="1" smtClean="0"/>
              <a:t>estimtion</a:t>
            </a:r>
            <a:r>
              <a:rPr lang="en-US" altLang="zh-CN" baseline="0" dirty="0" smtClean="0"/>
              <a:t> of its PPR value pi(</a:t>
            </a:r>
            <a:r>
              <a:rPr lang="en-US" altLang="zh-CN" baseline="0" dirty="0" err="1" smtClean="0"/>
              <a:t>s,t</a:t>
            </a:r>
            <a:r>
              <a:rPr lang="en-US" altLang="zh-CN" baseline="0" dirty="0" smtClean="0"/>
              <a:t>) so that the estimated value hat pi(</a:t>
            </a:r>
            <a:r>
              <a:rPr lang="en-US" altLang="zh-CN" baseline="0" dirty="0" err="1" smtClean="0"/>
              <a:t>s,t</a:t>
            </a:r>
            <a:r>
              <a:rPr lang="en-US" altLang="zh-CN" baseline="0" dirty="0" smtClean="0"/>
              <a:t>) has an error at most epsilon of the actual value. Also, the above is only guaranteed if the PPR value is not too small, larger than a pre-defined threshold delta. The typical setting of delta is O(1/n). To explain, the sum of all PPR values with respect to s is 1. The average of the PPR values is 1/n. We then guarantee that we provide approximate for results that are above the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906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Similarly, the approximate top-k PPR query can be defined as follows: the query returns k nodes and their respected estimated PPR values so that we ignore the PPR values smaller than delta, each returned PPR value can have up to epsilon relative error. Furthermore, our </a:t>
            </a:r>
            <a:r>
              <a:rPr lang="en-US" altLang="zh-CN" baseline="0" dirty="0" err="1" smtClean="0"/>
              <a:t>i-th</a:t>
            </a:r>
            <a:r>
              <a:rPr lang="en-US" altLang="zh-CN" baseline="0" dirty="0" smtClean="0"/>
              <a:t> returned node must has a PPR value score close to the </a:t>
            </a:r>
            <a:r>
              <a:rPr lang="en-US" altLang="zh-CN" baseline="0" dirty="0" err="1" smtClean="0"/>
              <a:t>i-th</a:t>
            </a:r>
            <a:r>
              <a:rPr lang="en-US" altLang="zh-CN" baseline="0" dirty="0" smtClean="0"/>
              <a:t> real largest PPR in V, and it has at most epsilon difference against the real </a:t>
            </a:r>
            <a:r>
              <a:rPr lang="en-US" altLang="zh-CN" baseline="0" dirty="0" err="1" smtClean="0"/>
              <a:t>i-th</a:t>
            </a:r>
            <a:r>
              <a:rPr lang="en-US" altLang="zh-CN" baseline="0" dirty="0" smtClean="0"/>
              <a:t> largest PPR. Here is an example.</a:t>
            </a:r>
            <a:endParaRPr lang="zh-CN" altLang="en-US" dirty="0" smtClean="0"/>
          </a:p>
          <a:p>
            <a:endParaRPr lang="en-US" altLang="zh-CN" dirty="0" smtClean="0"/>
          </a:p>
          <a:p>
            <a:r>
              <a:rPr lang="en-US" altLang="zh-CN" dirty="0" smtClean="0"/>
              <a:t>Assume that we have delta </a:t>
            </a:r>
            <a:r>
              <a:rPr lang="en-US" altLang="zh-CN" dirty="0" err="1" smtClean="0"/>
              <a:t>equlas</a:t>
            </a:r>
            <a:r>
              <a:rPr lang="en-US" altLang="zh-CN" dirty="0" smtClean="0"/>
              <a:t> 0.01 epsilon=0.1 s is v_1, and V includes v_1 to v_100. The true PPR values are as follows.</a:t>
            </a:r>
            <a:r>
              <a:rPr lang="en-US" altLang="zh-CN" baseline="0" dirty="0" smtClean="0"/>
              <a:t> The omitted ones has zero PPR values</a:t>
            </a:r>
          </a:p>
          <a:p>
            <a:endParaRPr lang="en-US" altLang="zh-CN" baseline="0" dirty="0" smtClean="0"/>
          </a:p>
          <a:p>
            <a:r>
              <a:rPr lang="en-US" altLang="zh-CN" baseline="0" dirty="0" smtClean="0"/>
              <a:t>Then, the following is a possible answer for the approximate top-3 PPR query. </a:t>
            </a:r>
          </a:p>
          <a:p>
            <a:r>
              <a:rPr lang="en-US" altLang="zh-CN" baseline="0" dirty="0" smtClean="0"/>
              <a:t>To explain, all the PPR values are no smaller than delta, and to check </a:t>
            </a:r>
            <a:r>
              <a:rPr lang="en-US" altLang="zh-CN" baseline="0" dirty="0" smtClean="0"/>
              <a:t>conditions </a:t>
            </a:r>
            <a:r>
              <a:rPr lang="en-US" altLang="zh-CN" baseline="0" dirty="0" smtClean="0"/>
              <a:t>2</a:t>
            </a:r>
            <a:r>
              <a:rPr lang="en-US" altLang="zh-CN" baseline="0" dirty="0" smtClean="0"/>
              <a:t>,&amp;3 </a:t>
            </a:r>
            <a:r>
              <a:rPr lang="en-US" altLang="zh-CN" baseline="0" dirty="0" smtClean="0"/>
              <a:t>it is easy to verify that v_1 and v_2 </a:t>
            </a:r>
            <a:r>
              <a:rPr lang="en-US" altLang="zh-CN" baseline="0" dirty="0" err="1" smtClean="0"/>
              <a:t>saitsity</a:t>
            </a:r>
            <a:r>
              <a:rPr lang="en-US" altLang="zh-CN" baseline="0" dirty="0" smtClean="0"/>
              <a:t> the conditions 2 and 3 since the estimated value is the same as the true value. For estimated pi(s&lt;v_4) (click), its relative difference against the true </a:t>
            </a:r>
            <a:r>
              <a:rPr lang="en-US" altLang="zh-CN" baseline="0" dirty="0" err="1" smtClean="0"/>
              <a:t>ppr</a:t>
            </a:r>
            <a:r>
              <a:rPr lang="en-US" altLang="zh-CN" baseline="0" dirty="0" smtClean="0"/>
              <a:t> value of pi(s,v_4) is no larger than epsilon, so condition  2 </a:t>
            </a:r>
            <a:r>
              <a:rPr lang="en-US" altLang="zh-CN" baseline="0" dirty="0" err="1" smtClean="0"/>
              <a:t>satisified</a:t>
            </a:r>
            <a:r>
              <a:rPr lang="en-US" altLang="zh-CN" baseline="0" dirty="0" smtClean="0"/>
              <a:t>. For condition 3, </a:t>
            </a:r>
            <a:r>
              <a:rPr lang="en-US" altLang="zh-CN" dirty="0" smtClean="0"/>
              <a:t> the</a:t>
            </a:r>
            <a:r>
              <a:rPr lang="en-US" altLang="zh-CN" baseline="0" dirty="0" smtClean="0"/>
              <a:t> third largest PPR value is pi(s,v_3). Compared to pi(s,v_3), pi(s,v_4) bears no more than epsilon difference of the pi(s,v_3). So condition 3 is also satisfied, and hence the returned result is an answer for the approximate top-3 PPR query. </a:t>
            </a:r>
            <a:endParaRPr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6678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err="1" smtClean="0"/>
              <a:t>Tere</a:t>
            </a:r>
            <a:r>
              <a:rPr lang="en-US" altLang="zh-CN" baseline="0" dirty="0" smtClean="0"/>
              <a:t> are mainly two challenges here. If we compute from scratch, it is too expensive even for approximate results. For instance, on a Twitter graph, with 1.5billion edges, if we use the Mote-Carlo method. To answer the single source PPR query, it requires more than an hour. As a result, it does not support real-time responses and more time-efficient algorithms are required.</a:t>
            </a:r>
            <a:endParaRPr lang="zh-CN" altLang="en-US" dirty="0" smtClean="0"/>
          </a:p>
          <a:p>
            <a:endParaRPr lang="en-US" altLang="zh-CN" dirty="0" smtClean="0"/>
          </a:p>
          <a:p>
            <a:endParaRPr lang="en-US" altLang="zh-CN" dirty="0" smtClean="0"/>
          </a:p>
          <a:p>
            <a:r>
              <a:rPr lang="en-US" altLang="zh-CN" dirty="0" smtClean="0"/>
              <a:t>The other challenge </a:t>
            </a:r>
            <a:r>
              <a:rPr lang="en-US" altLang="zh-CN" dirty="0" smtClean="0"/>
              <a:t>of the personalized </a:t>
            </a:r>
            <a:r>
              <a:rPr lang="en-US" altLang="zh-CN" dirty="0" err="1" smtClean="0"/>
              <a:t>pagerank</a:t>
            </a:r>
            <a:r>
              <a:rPr lang="en-US" altLang="zh-CN" dirty="0" smtClean="0"/>
              <a:t> is that every node pair has a PPR value</a:t>
            </a:r>
            <a:r>
              <a:rPr lang="en-US" altLang="zh-CN" baseline="0" dirty="0" smtClean="0"/>
              <a:t>. If we pre-store all these PPR</a:t>
            </a:r>
            <a:r>
              <a:rPr lang="zh-CN" altLang="en-US" baseline="0" dirty="0" smtClean="0"/>
              <a:t> </a:t>
            </a:r>
            <a:r>
              <a:rPr lang="en-US" altLang="zh-CN" baseline="0" dirty="0" smtClean="0"/>
              <a:t>values, we need O(n^2) space, which is too costly. As a result, we need more space-efficient index </a:t>
            </a:r>
            <a:r>
              <a:rPr lang="en-US" altLang="zh-CN" baseline="0" dirty="0" smtClean="0"/>
              <a:t>structures</a:t>
            </a:r>
            <a:endParaRPr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9173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will see</a:t>
            </a:r>
            <a:r>
              <a:rPr lang="en-US" baseline="0" dirty="0" smtClean="0"/>
              <a:t> the existing approximate solutions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5571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Times New Roman"/>
              <a:buNone/>
              <a:defRPr sz="44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Times New Roman"/>
                <a:ea typeface="Times New Roman"/>
                <a:cs typeface="Times New Roman"/>
                <a:sym typeface="Times New Roman"/>
              </a:defRPr>
            </a:lvl1pPr>
            <a:lvl2pPr marL="457200" marR="0" lvl="1" indent="0" algn="ctr" rtl="0">
              <a:spcBef>
                <a:spcPts val="560"/>
              </a:spcBef>
              <a:buClr>
                <a:srgbClr val="888888"/>
              </a:buClr>
              <a:buFont typeface="Arial"/>
              <a:buNone/>
              <a:defRPr sz="2800" b="0" i="0" u="none" strike="noStrike" cap="none">
                <a:solidFill>
                  <a:srgbClr val="888888"/>
                </a:solidFill>
                <a:latin typeface="Times New Roman"/>
                <a:ea typeface="Times New Roman"/>
                <a:cs typeface="Times New Roman"/>
                <a:sym typeface="Times New Roman"/>
              </a:defRPr>
            </a:lvl2pPr>
            <a:lvl3pPr marL="914400" marR="0" lvl="2" indent="0" algn="ctr" rtl="0">
              <a:spcBef>
                <a:spcPts val="480"/>
              </a:spcBef>
              <a:buClr>
                <a:srgbClr val="888888"/>
              </a:buClr>
              <a:buFont typeface="Arial"/>
              <a:buNone/>
              <a:defRPr sz="2400" b="0" i="0" u="none" strike="noStrike" cap="none">
                <a:solidFill>
                  <a:srgbClr val="888888"/>
                </a:solidFill>
                <a:latin typeface="Times New Roman"/>
                <a:ea typeface="Times New Roman"/>
                <a:cs typeface="Times New Roman"/>
                <a:sym typeface="Times New Roman"/>
              </a:defRPr>
            </a:lvl3pPr>
            <a:lvl4pPr marL="1371600" marR="0" lvl="3"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4pPr>
            <a:lvl5pPr marL="1828800" marR="0" lvl="4"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Times New Roman"/>
                <a:ea typeface="Times New Roman"/>
                <a:cs typeface="Times New Roman"/>
                <a:sym typeface="Times New Roman"/>
              </a:rPr>
              <a:t>‹#›</a:t>
            </a:fld>
            <a:endParaRPr lang="en-US" sz="1200" b="0" i="0" u="none" strike="noStrike" cap="none">
              <a:solidFill>
                <a:srgbClr val="888888"/>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Times New Roman"/>
              <a:buNone/>
              <a:defRPr sz="44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Times New Roman"/>
                <a:ea typeface="Times New Roman"/>
                <a:cs typeface="Times New Roman"/>
                <a:sym typeface="Times New Roman"/>
              </a:rPr>
              <a:t>‹#›</a:t>
            </a:fld>
            <a:endParaRPr lang="en-US" sz="1200">
              <a:solidFill>
                <a:srgbClr val="888888"/>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Times New Roman"/>
              <a:buNone/>
              <a:defRPr sz="44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Times New Roman"/>
                <a:ea typeface="Times New Roman"/>
                <a:cs typeface="Times New Roman"/>
                <a:sym typeface="Times New Roman"/>
              </a:rPr>
              <a:t>‹#›</a:t>
            </a:fld>
            <a:endParaRPr lang="en-US" sz="1200">
              <a:solidFill>
                <a:srgbClr val="888888"/>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Times New Roman"/>
              <a:buNone/>
              <a:defRPr sz="44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Times New Roman"/>
                <a:ea typeface="Times New Roman"/>
                <a:cs typeface="Times New Roman"/>
                <a:sym typeface="Times New Roman"/>
              </a:rPr>
              <a:t>‹#›</a:t>
            </a:fld>
            <a:endParaRPr lang="en-US" sz="1200" b="0" i="0" u="none" strike="noStrike" cap="none">
              <a:solidFill>
                <a:srgbClr val="888888"/>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40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1pPr>
            <a:lvl2pPr marL="457200" marR="0" lvl="1" indent="0" algn="l" rtl="0">
              <a:spcBef>
                <a:spcPts val="360"/>
              </a:spcBef>
              <a:buClr>
                <a:srgbClr val="888888"/>
              </a:buClr>
              <a:buFont typeface="Arial"/>
              <a:buNone/>
              <a:defRPr sz="1800" b="0" i="0" u="none" strike="noStrike" cap="none">
                <a:solidFill>
                  <a:srgbClr val="888888"/>
                </a:solidFill>
                <a:latin typeface="Times New Roman"/>
                <a:ea typeface="Times New Roman"/>
                <a:cs typeface="Times New Roman"/>
                <a:sym typeface="Times New Roman"/>
              </a:defRPr>
            </a:lvl2pPr>
            <a:lvl3pPr marL="914400" marR="0" lvl="2" indent="0" algn="l" rtl="0">
              <a:spcBef>
                <a:spcPts val="320"/>
              </a:spcBef>
              <a:buClr>
                <a:srgbClr val="888888"/>
              </a:buClr>
              <a:buFont typeface="Arial"/>
              <a:buNone/>
              <a:defRPr sz="1600" b="0" i="0" u="none" strike="noStrike" cap="none">
                <a:solidFill>
                  <a:srgbClr val="888888"/>
                </a:solidFill>
                <a:latin typeface="Times New Roman"/>
                <a:ea typeface="Times New Roman"/>
                <a:cs typeface="Times New Roman"/>
                <a:sym typeface="Times New Roman"/>
              </a:defRPr>
            </a:lvl3pPr>
            <a:lvl4pPr marL="1371600" marR="0" lvl="3" indent="0" algn="l" rtl="0">
              <a:spcBef>
                <a:spcPts val="28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4pPr>
            <a:lvl5pPr marL="1828800" marR="0" lvl="4" indent="0" algn="l" rtl="0">
              <a:spcBef>
                <a:spcPts val="280"/>
              </a:spcBef>
              <a:buClr>
                <a:srgbClr val="888888"/>
              </a:buClr>
              <a:buFont typeface="Arial"/>
              <a:buNone/>
              <a:defRPr sz="1400" b="0" i="0" u="none" strike="noStrike" cap="none">
                <a:solidFill>
                  <a:srgbClr val="888888"/>
                </a:solidFill>
                <a:latin typeface="Times New Roman"/>
                <a:ea typeface="Times New Roman"/>
                <a:cs typeface="Times New Roman"/>
                <a:sym typeface="Times New Roman"/>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Times New Roman"/>
                <a:ea typeface="Times New Roman"/>
                <a:cs typeface="Times New Roman"/>
                <a:sym typeface="Times New Roman"/>
              </a:rPr>
              <a:t>‹#›</a:t>
            </a:fld>
            <a:endParaRPr lang="en-US" sz="1200">
              <a:solidFill>
                <a:srgbClr val="888888"/>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Times New Roman"/>
              <a:buNone/>
              <a:defRPr sz="44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Times New Roman"/>
                <a:ea typeface="Times New Roman"/>
                <a:cs typeface="Times New Roman"/>
                <a:sym typeface="Times New Roman"/>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Times New Roman"/>
                <a:ea typeface="Times New Roman"/>
                <a:cs typeface="Times New Roman"/>
                <a:sym typeface="Times New Roman"/>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Times New Roman"/>
                <a:ea typeface="Times New Roman"/>
                <a:cs typeface="Times New Roman"/>
                <a:sym typeface="Times New Roman"/>
              </a:rPr>
              <a:t>‹#›</a:t>
            </a:fld>
            <a:endParaRPr lang="en-US" sz="1200">
              <a:solidFill>
                <a:srgbClr val="888888"/>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Times New Roman"/>
              <a:buNone/>
              <a:defRPr sz="44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400"/>
              </a:spcBef>
              <a:buClr>
                <a:schemeClr val="dk1"/>
              </a:buClr>
              <a:buFont typeface="Arial"/>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buClr>
                <a:schemeClr val="dk1"/>
              </a:buClr>
              <a:buFont typeface="Arial"/>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400"/>
              </a:spcBef>
              <a:buClr>
                <a:schemeClr val="dk1"/>
              </a:buClr>
              <a:buFont typeface="Arial"/>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buClr>
                <a:schemeClr val="dk1"/>
              </a:buClr>
              <a:buFont typeface="Arial"/>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Times New Roman"/>
                <a:ea typeface="Times New Roman"/>
                <a:cs typeface="Times New Roman"/>
                <a:sym typeface="Times New Roman"/>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Times New Roman"/>
                <a:ea typeface="Times New Roman"/>
                <a:cs typeface="Times New Roman"/>
                <a:sym typeface="Times New Roman"/>
              </a:rPr>
              <a:t>‹#›</a:t>
            </a:fld>
            <a:endParaRPr lang="en-US" sz="1200">
              <a:solidFill>
                <a:srgbClr val="888888"/>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Times New Roman"/>
              <a:buNone/>
              <a:defRPr sz="44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Times New Roman"/>
                <a:ea typeface="Times New Roman"/>
                <a:cs typeface="Times New Roman"/>
                <a:sym typeface="Times New Roman"/>
              </a:rPr>
              <a:t>‹#›</a:t>
            </a:fld>
            <a:endParaRPr lang="en-US" sz="1200">
              <a:solidFill>
                <a:srgbClr val="888888"/>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Times New Roman"/>
                <a:ea typeface="Times New Roman"/>
                <a:cs typeface="Times New Roman"/>
                <a:sym typeface="Times New Roman"/>
              </a:rPr>
              <a:t>‹#›</a:t>
            </a:fld>
            <a:endParaRPr lang="en-US" sz="1200">
              <a:solidFill>
                <a:srgbClr val="888888"/>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240"/>
              </a:spcBef>
              <a:buClr>
                <a:schemeClr val="dk1"/>
              </a:buClr>
              <a:buFont typeface="Arial"/>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buClr>
                <a:schemeClr val="dk1"/>
              </a:buClr>
              <a:buFont typeface="Arial"/>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Times New Roman"/>
                <a:ea typeface="Times New Roman"/>
                <a:cs typeface="Times New Roman"/>
                <a:sym typeface="Times New Roman"/>
              </a:rPr>
              <a:t>‹#›</a:t>
            </a:fld>
            <a:endParaRPr lang="en-US" sz="1200">
              <a:solidFill>
                <a:srgbClr val="888888"/>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560"/>
              </a:spcBef>
              <a:buClr>
                <a:schemeClr val="dk1"/>
              </a:buClr>
              <a:buFont typeface="Arial"/>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480"/>
              </a:spcBef>
              <a:buClr>
                <a:schemeClr val="dk1"/>
              </a:buClr>
              <a:buFont typeface="Arial"/>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240"/>
              </a:spcBef>
              <a:buClr>
                <a:schemeClr val="dk1"/>
              </a:buClr>
              <a:buFont typeface="Arial"/>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buClr>
                <a:schemeClr val="dk1"/>
              </a:buClr>
              <a:buFont typeface="Arial"/>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Times New Roman"/>
                <a:ea typeface="Times New Roman"/>
                <a:cs typeface="Times New Roman"/>
                <a:sym typeface="Times New Roman"/>
              </a:rPr>
              <a:t>‹#›</a:t>
            </a:fld>
            <a:endParaRPr lang="en-US" sz="1200">
              <a:solidFill>
                <a:srgbClr val="888888"/>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Times New Roman"/>
              <a:buNone/>
              <a:defRPr sz="4400" b="0"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Times New Roman"/>
                <a:ea typeface="Times New Roman"/>
                <a:cs typeface="Times New Roman"/>
                <a:sym typeface="Times New Roman"/>
              </a:rPr>
              <a:t>‹#›</a:t>
            </a:fld>
            <a:endParaRPr lang="en-US" sz="1200" b="0" i="0" u="none" strike="noStrike" cap="none">
              <a:solidFill>
                <a:srgbClr val="888888"/>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51.png"/><Relationship Id="rId4" Type="http://schemas.openxmlformats.org/officeDocument/2006/relationships/image" Target="../media/image12.png"/><Relationship Id="rId6" Type="http://schemas.openxmlformats.org/officeDocument/2006/relationships/image" Target="../media/image25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1" Type="http://schemas.openxmlformats.org/officeDocument/2006/relationships/image" Target="../media/image43.png"/><Relationship Id="rId12" Type="http://schemas.openxmlformats.org/officeDocument/2006/relationships/image" Target="../media/image44.png"/><Relationship Id="rId13" Type="http://schemas.openxmlformats.org/officeDocument/2006/relationships/image" Target="../media/image24.png"/><Relationship Id="rId14" Type="http://schemas.openxmlformats.org/officeDocument/2006/relationships/image" Target="../media/image35.png"/><Relationship Id="rId15" Type="http://schemas.openxmlformats.org/officeDocument/2006/relationships/image" Target="../media/image350.png"/><Relationship Id="rId16"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330.png"/><Relationship Id="rId9" Type="http://schemas.openxmlformats.org/officeDocument/2006/relationships/image" Target="../media/image41.png"/><Relationship Id="rId10" Type="http://schemas.openxmlformats.org/officeDocument/2006/relationships/image" Target="../media/image42.png"/></Relationships>
</file>

<file path=ppt/slides/_rels/slide18.xml.rels><?xml version="1.0" encoding="UTF-8" standalone="yes"?>
<Relationships xmlns="http://schemas.openxmlformats.org/package/2006/relationships"><Relationship Id="rId11" Type="http://schemas.openxmlformats.org/officeDocument/2006/relationships/image" Target="../media/image53.png"/><Relationship Id="rId12"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5.png"/><Relationship Id="rId4" Type="http://schemas.openxmlformats.org/officeDocument/2006/relationships/image" Target="../media/image109.png"/><Relationship Id="rId5" Type="http://schemas.openxmlformats.org/officeDocument/2006/relationships/image" Target="../media/image40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s>
</file>

<file path=ppt/slides/_rels/slide19.xml.rels><?xml version="1.0" encoding="UTF-8" standalone="yes"?>
<Relationships xmlns="http://schemas.openxmlformats.org/package/2006/relationships"><Relationship Id="rId11" Type="http://schemas.openxmlformats.org/officeDocument/2006/relationships/diagramColors" Target="../diagrams/colors1.xml"/><Relationship Id="rId12"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1.xml"/><Relationship Id="rId10"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60.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80.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46.jpeg"/><Relationship Id="rId5" Type="http://schemas.openxmlformats.org/officeDocument/2006/relationships/image" Target="../media/image47.jpg"/><Relationship Id="rId6" Type="http://schemas.openxmlformats.org/officeDocument/2006/relationships/image" Target="../media/image520.png"/><Relationship Id="rId7" Type="http://schemas.openxmlformats.org/officeDocument/2006/relationships/image" Target="../media/image530.png"/><Relationship Id="rId8" Type="http://schemas.openxmlformats.org/officeDocument/2006/relationships/image" Target="../media/image540.png"/><Relationship Id="rId9" Type="http://schemas.openxmlformats.org/officeDocument/2006/relationships/image" Target="../media/image64.png"/><Relationship Id="rId10"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63.png"/><Relationship Id="rId5"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60.png"/><Relationship Id="rId4" Type="http://schemas.openxmlformats.org/officeDocument/2006/relationships/image" Target="../media/image510.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4.xml"/><Relationship Id="rId9" Type="http://schemas.openxmlformats.org/officeDocument/2006/relationships/image" Target="../media/image68.png"/><Relationship Id="rId10" Type="http://schemas.openxmlformats.org/officeDocument/2006/relationships/image" Target="../media/image660.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20.png"/><Relationship Id="rId4" Type="http://schemas.openxmlformats.org/officeDocument/2006/relationships/image" Target="../media/image46.jpeg"/><Relationship Id="rId5" Type="http://schemas.openxmlformats.org/officeDocument/2006/relationships/image" Target="../media/image740.png"/><Relationship Id="rId6" Type="http://schemas.openxmlformats.org/officeDocument/2006/relationships/image" Target="../media/image750.png"/><Relationship Id="rId7" Type="http://schemas.openxmlformats.org/officeDocument/2006/relationships/image" Target="../media/image76.png"/><Relationship Id="rId8" Type="http://schemas.openxmlformats.org/officeDocument/2006/relationships/image" Target="../media/image77.png"/><Relationship Id="rId9" Type="http://schemas.openxmlformats.org/officeDocument/2006/relationships/image" Target="../media/image78.png"/><Relationship Id="rId10" Type="http://schemas.openxmlformats.org/officeDocument/2006/relationships/image" Target="../media/image79.png"/><Relationship Id="rId11" Type="http://schemas.openxmlformats.org/officeDocument/2006/relationships/image" Target="../media/image80.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76.gif"/><Relationship Id="rId4" Type="http://schemas.openxmlformats.org/officeDocument/2006/relationships/image" Target="../media/image77.jpeg"/><Relationship Id="rId5" Type="http://schemas.openxmlformats.org/officeDocument/2006/relationships/image" Target="../media/image78.jpeg"/><Relationship Id="rId6" Type="http://schemas.openxmlformats.org/officeDocument/2006/relationships/image" Target="../media/image79.jp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828341" y="1772816"/>
            <a:ext cx="7677547" cy="2592287"/>
          </a:xfrm>
          <a:prstGeom prst="rect">
            <a:avLst/>
          </a:prstGeom>
          <a:noFill/>
          <a:ln>
            <a:noFill/>
          </a:ln>
        </p:spPr>
        <p:txBody>
          <a:bodyPr lIns="91425" tIns="45700" rIns="91425" bIns="45700" anchor="ctr" anchorCtr="0">
            <a:noAutofit/>
          </a:bodyPr>
          <a:lstStyle/>
          <a:p>
            <a:pPr lvl="0">
              <a:buSzPct val="25000"/>
            </a:pPr>
            <a:r>
              <a:rPr lang="en-AU" sz="3200" dirty="0">
                <a:latin typeface="Times New Roman" panose="02020603050405020304" pitchFamily="18" charset="0"/>
                <a:cs typeface="Times New Roman" panose="02020603050405020304" pitchFamily="18" charset="0"/>
              </a:rPr>
              <a:t>FORA: Simple and Effective Approximate </a:t>
            </a:r>
            <a:r>
              <a:rPr lang="en-AU" sz="3200" dirty="0" smtClean="0">
                <a:latin typeface="Times New Roman" panose="02020603050405020304" pitchFamily="18" charset="0"/>
                <a:cs typeface="Times New Roman" panose="02020603050405020304" pitchFamily="18" charset="0"/>
              </a:rPr>
              <a:t>Single</a:t>
            </a:r>
            <a:r>
              <a:rPr lang="en-AU" sz="3200" dirty="0">
                <a:latin typeface="Times New Roman" panose="02020603050405020304" pitchFamily="18" charset="0"/>
                <a:cs typeface="Times New Roman" panose="02020603050405020304" pitchFamily="18" charset="0"/>
              </a:rPr>
              <a:t>­-Source Personalized PageRank </a:t>
            </a:r>
            <a:endParaRPr lang="en-US" sz="3200" b="1" i="0" u="none" strike="noStrike" cap="none" dirty="0">
              <a:solidFill>
                <a:schemeClr val="dk1"/>
              </a:solidFill>
              <a:sym typeface="Times New Roman"/>
            </a:endParaRPr>
          </a:p>
        </p:txBody>
      </p:sp>
      <p:sp>
        <p:nvSpPr>
          <p:cNvPr id="89" name="Shape 89"/>
          <p:cNvSpPr txBox="1">
            <a:spLocks noGrp="1"/>
          </p:cNvSpPr>
          <p:nvPr>
            <p:ph type="subTitle" idx="1"/>
          </p:nvPr>
        </p:nvSpPr>
        <p:spPr>
          <a:xfrm>
            <a:off x="381249" y="3967703"/>
            <a:ext cx="8352928" cy="563259"/>
          </a:xfrm>
          <a:prstGeom prst="rect">
            <a:avLst/>
          </a:prstGeom>
          <a:noFill/>
          <a:ln>
            <a:noFill/>
          </a:ln>
        </p:spPr>
        <p:txBody>
          <a:bodyPr lIns="91425" tIns="45700" rIns="91425" bIns="45700" anchor="t" anchorCtr="0">
            <a:noAutofit/>
          </a:bodyPr>
          <a:lstStyle/>
          <a:p>
            <a:pPr lvl="0">
              <a:spcBef>
                <a:spcPts val="0"/>
              </a:spcBef>
              <a:buClr>
                <a:schemeClr val="dk1"/>
              </a:buClr>
              <a:buSzPct val="25000"/>
            </a:pPr>
            <a:r>
              <a:rPr lang="en-AU" sz="2400" b="1" dirty="0" err="1" smtClean="0">
                <a:solidFill>
                  <a:schemeClr val="tx1"/>
                </a:solidFill>
                <a:latin typeface="Times New Roman" panose="02020603050405020304" pitchFamily="18" charset="0"/>
                <a:cs typeface="Times New Roman" panose="02020603050405020304" pitchFamily="18" charset="0"/>
              </a:rPr>
              <a:t>Sibo</a:t>
            </a:r>
            <a:r>
              <a:rPr lang="en-AU" sz="2400" b="1" dirty="0" smtClean="0">
                <a:solidFill>
                  <a:schemeClr val="tx1"/>
                </a:solidFill>
                <a:latin typeface="Times New Roman" panose="02020603050405020304" pitchFamily="18" charset="0"/>
                <a:cs typeface="Times New Roman" panose="02020603050405020304" pitchFamily="18" charset="0"/>
              </a:rPr>
              <a:t> </a:t>
            </a:r>
            <a:r>
              <a:rPr lang="en-AU" sz="2400" b="1" dirty="0">
                <a:solidFill>
                  <a:schemeClr val="tx1"/>
                </a:solidFill>
                <a:latin typeface="Times New Roman" panose="02020603050405020304" pitchFamily="18" charset="0"/>
                <a:cs typeface="Times New Roman" panose="02020603050405020304" pitchFamily="18" charset="0"/>
              </a:rPr>
              <a:t>Wang</a:t>
            </a:r>
            <a:r>
              <a:rPr lang="en-AU" sz="2400" dirty="0">
                <a:solidFill>
                  <a:schemeClr val="tx1"/>
                </a:solidFill>
                <a:latin typeface="Times New Roman" panose="02020603050405020304" pitchFamily="18" charset="0"/>
                <a:cs typeface="Times New Roman" panose="02020603050405020304" pitchFamily="18" charset="0"/>
              </a:rPr>
              <a:t>, </a:t>
            </a:r>
            <a:r>
              <a:rPr lang="en-AU" sz="2400" dirty="0" err="1">
                <a:solidFill>
                  <a:schemeClr val="tx1"/>
                </a:solidFill>
                <a:latin typeface="Times New Roman" panose="02020603050405020304" pitchFamily="18" charset="0"/>
                <a:cs typeface="Times New Roman" panose="02020603050405020304" pitchFamily="18" charset="0"/>
              </a:rPr>
              <a:t>Renchi</a:t>
            </a:r>
            <a:r>
              <a:rPr lang="en-AU" sz="2400" dirty="0">
                <a:solidFill>
                  <a:schemeClr val="tx1"/>
                </a:solidFill>
                <a:latin typeface="Times New Roman" panose="02020603050405020304" pitchFamily="18" charset="0"/>
                <a:cs typeface="Times New Roman" panose="02020603050405020304" pitchFamily="18" charset="0"/>
              </a:rPr>
              <a:t> Yang, </a:t>
            </a:r>
            <a:r>
              <a:rPr lang="en-AU" sz="2400" dirty="0" err="1">
                <a:solidFill>
                  <a:schemeClr val="tx1"/>
                </a:solidFill>
                <a:latin typeface="Times New Roman" panose="02020603050405020304" pitchFamily="18" charset="0"/>
                <a:cs typeface="Times New Roman" panose="02020603050405020304" pitchFamily="18" charset="0"/>
              </a:rPr>
              <a:t>Xiaokui</a:t>
            </a:r>
            <a:r>
              <a:rPr lang="en-AU" sz="2400" dirty="0">
                <a:solidFill>
                  <a:schemeClr val="tx1"/>
                </a:solidFill>
                <a:latin typeface="Times New Roman" panose="02020603050405020304" pitchFamily="18" charset="0"/>
                <a:cs typeface="Times New Roman" panose="02020603050405020304" pitchFamily="18" charset="0"/>
              </a:rPr>
              <a:t> Xiao, </a:t>
            </a:r>
            <a:r>
              <a:rPr lang="en-AU" sz="2400" dirty="0" err="1">
                <a:solidFill>
                  <a:schemeClr val="tx1"/>
                </a:solidFill>
                <a:latin typeface="Times New Roman" panose="02020603050405020304" pitchFamily="18" charset="0"/>
                <a:cs typeface="Times New Roman" panose="02020603050405020304" pitchFamily="18" charset="0"/>
              </a:rPr>
              <a:t>Zhewei</a:t>
            </a:r>
            <a:r>
              <a:rPr lang="en-AU" sz="2400" dirty="0">
                <a:solidFill>
                  <a:schemeClr val="tx1"/>
                </a:solidFill>
                <a:latin typeface="Times New Roman" panose="02020603050405020304" pitchFamily="18" charset="0"/>
                <a:cs typeface="Times New Roman" panose="02020603050405020304" pitchFamily="18" charset="0"/>
              </a:rPr>
              <a:t> Wei, Yin Yang</a:t>
            </a:r>
            <a:endParaRPr lang="en-US" sz="2400" b="1" i="0" u="none" strike="noStrike" cap="none" dirty="0" smtClean="0">
              <a:solidFill>
                <a:schemeClr val="tx1"/>
              </a:solidFill>
              <a:sym typeface="Times New Roman"/>
            </a:endParaRPr>
          </a:p>
        </p:txBody>
      </p:sp>
      <p:pic>
        <p:nvPicPr>
          <p:cNvPr id="4" name="Picture 2" descr="Image result for university of queenslan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6923" y="4706204"/>
            <a:ext cx="2929050" cy="8767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114" y="4649427"/>
            <a:ext cx="2586090" cy="990266"/>
          </a:xfrm>
          <a:prstGeom prst="rect">
            <a:avLst/>
          </a:prstGeom>
        </p:spPr>
      </p:pic>
      <p:pic>
        <p:nvPicPr>
          <p:cNvPr id="6" name="Picture 14" descr="Image result for hbku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2279" y="5871714"/>
            <a:ext cx="3088410" cy="7334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Image result for renmin university of china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8785" y="5758157"/>
            <a:ext cx="3018928" cy="8669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r>
              <a:rPr lang="en-US" dirty="0" smtClean="0">
                <a:solidFill>
                  <a:schemeClr val="bg1">
                    <a:lumMod val="50000"/>
                  </a:schemeClr>
                </a:solidFill>
              </a:rPr>
              <a:t>Problem Definition</a:t>
            </a:r>
            <a:endParaRPr lang="en-US" dirty="0">
              <a:solidFill>
                <a:schemeClr val="bg1">
                  <a:lumMod val="50000"/>
                </a:schemeClr>
              </a:solidFill>
            </a:endParaRPr>
          </a:p>
          <a:p>
            <a:r>
              <a:rPr lang="en-US" dirty="0" smtClean="0">
                <a:solidFill>
                  <a:schemeClr val="tx1"/>
                </a:solidFill>
              </a:rPr>
              <a:t>Existing work</a:t>
            </a:r>
            <a:endParaRPr lang="en-US" dirty="0">
              <a:solidFill>
                <a:schemeClr val="tx1"/>
              </a:solidFill>
            </a:endParaRPr>
          </a:p>
          <a:p>
            <a:r>
              <a:rPr lang="en-US" dirty="0" smtClean="0">
                <a:solidFill>
                  <a:schemeClr val="bg1">
                    <a:lumMod val="50000"/>
                  </a:schemeClr>
                </a:solidFill>
              </a:rPr>
              <a:t>Proposed solution</a:t>
            </a:r>
            <a:endParaRPr lang="en-US" dirty="0">
              <a:solidFill>
                <a:schemeClr val="bg1">
                  <a:lumMod val="50000"/>
                </a:schemeClr>
              </a:solidFill>
            </a:endParaRPr>
          </a:p>
          <a:p>
            <a:r>
              <a:rPr lang="en-US" dirty="0" smtClean="0">
                <a:solidFill>
                  <a:schemeClr val="bg1">
                    <a:lumMod val="50000"/>
                  </a:schemeClr>
                </a:solidFill>
              </a:rPr>
              <a:t>Experiments</a:t>
            </a:r>
            <a:endParaRPr lang="en-US" dirty="0">
              <a:solidFill>
                <a:schemeClr val="bg1">
                  <a:lumMod val="50000"/>
                </a:schemeClr>
              </a:solidFill>
            </a:endParaRPr>
          </a:p>
          <a:p>
            <a:r>
              <a:rPr lang="en-US" dirty="0" smtClean="0">
                <a:solidFill>
                  <a:schemeClr val="bg1">
                    <a:lumMod val="50000"/>
                  </a:schemeClr>
                </a:solidFill>
              </a:rPr>
              <a:t>Summary</a:t>
            </a:r>
            <a:endParaRPr lang="en-US" dirty="0">
              <a:solidFill>
                <a:schemeClr val="bg1">
                  <a:lumMod val="50000"/>
                </a:schemeClr>
              </a:solidFill>
            </a:endParaRPr>
          </a:p>
        </p:txBody>
      </p:sp>
      <p:sp>
        <p:nvSpPr>
          <p:cNvPr id="4" name="TextBox 3"/>
          <p:cNvSpPr txBox="1"/>
          <p:nvPr/>
        </p:nvSpPr>
        <p:spPr>
          <a:xfrm>
            <a:off x="-2103120" y="3931920"/>
            <a:ext cx="184731" cy="307777"/>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1736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Existing Approximate </a:t>
            </a:r>
            <a:r>
              <a:rPr lang="en-US" altLang="zh-CN" dirty="0" smtClean="0"/>
              <a:t>Solutions (</a:t>
            </a:r>
            <a:r>
              <a:rPr lang="en-US" altLang="zh-CN" dirty="0" err="1" smtClean="0"/>
              <a:t>i</a:t>
            </a:r>
            <a:r>
              <a:rPr lang="en-US" altLang="zh-CN" dirty="0" smtClean="0"/>
              <a:t>)</a:t>
            </a:r>
            <a:endParaRPr lang="zh-CN" alt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altLang="zh-CN" dirty="0" smtClean="0"/>
                  <a:t>Monte-Carlo [</a:t>
                </a:r>
                <a:r>
                  <a:rPr lang="en-US" altLang="zh-CN" dirty="0" err="1"/>
                  <a:t>Avrachenkov</a:t>
                </a:r>
                <a:r>
                  <a:rPr lang="en-US" altLang="zh-CN" dirty="0"/>
                  <a:t> et al. 2007</a:t>
                </a:r>
                <a:r>
                  <a:rPr lang="en-US" altLang="zh-CN" dirty="0" smtClean="0"/>
                  <a:t>]</a:t>
                </a:r>
              </a:p>
              <a:p>
                <a:endParaRPr lang="en-US" altLang="zh-CN" dirty="0"/>
              </a:p>
              <a:p>
                <a:endParaRPr lang="en-US" altLang="zh-CN" dirty="0" smtClean="0"/>
              </a:p>
              <a:p>
                <a:endParaRPr lang="en-US" altLang="zh-CN" dirty="0"/>
              </a:p>
              <a:p>
                <a:endParaRPr lang="en-US" altLang="zh-CN" dirty="0" smtClean="0"/>
              </a:p>
              <a:p>
                <a:r>
                  <a:rPr lang="en-US" altLang="zh-CN" sz="2400" dirty="0" smtClean="0"/>
                  <a:t>Sample random walks from source </a:t>
                </a:r>
                <a:r>
                  <a:rPr lang="en-US" altLang="zh-CN" sz="2400" i="1" dirty="0" smtClean="0">
                    <a:solidFill>
                      <a:srgbClr val="C00000"/>
                    </a:solidFill>
                  </a:rPr>
                  <a:t>s</a:t>
                </a:r>
              </a:p>
              <a:p>
                <a:pPr marL="635000" lvl="1" indent="0">
                  <a:buNone/>
                </a:pPr>
                <a14:m>
                  <m:oMath xmlns:m="http://schemas.openxmlformats.org/officeDocument/2006/math">
                    <m:acc>
                      <m:accPr>
                        <m:chr m:val="̃"/>
                        <m:ctrlPr>
                          <a:rPr lang="en-US" altLang="zh-CN" sz="2000" b="0" i="1" smtClean="0">
                            <a:solidFill>
                              <a:srgbClr val="C00000"/>
                            </a:solidFill>
                            <a:latin typeface="Cambria Math" charset="0"/>
                          </a:rPr>
                        </m:ctrlPr>
                      </m:accPr>
                      <m:e>
                        <m:r>
                          <a:rPr lang="en-US" altLang="zh-CN" sz="2000" b="0" i="1" smtClean="0">
                            <a:solidFill>
                              <a:srgbClr val="C00000"/>
                            </a:solidFill>
                            <a:latin typeface="Cambria Math" panose="02040503050406030204" pitchFamily="18" charset="0"/>
                          </a:rPr>
                          <m:t>𝜋</m:t>
                        </m:r>
                      </m:e>
                    </m:acc>
                    <m:r>
                      <a:rPr lang="en-US" altLang="zh-CN" sz="2000" b="0" i="1" smtClean="0">
                        <a:solidFill>
                          <a:srgbClr val="C00000"/>
                        </a:solidFill>
                        <a:latin typeface="Cambria Math" panose="02040503050406030204" pitchFamily="18" charset="0"/>
                      </a:rPr>
                      <m:t> </m:t>
                    </m:r>
                    <m:d>
                      <m:dPr>
                        <m:ctrlPr>
                          <a:rPr lang="en-US" altLang="zh-CN" sz="2000" b="0" i="1" smtClean="0">
                            <a:solidFill>
                              <a:srgbClr val="C00000"/>
                            </a:solidFill>
                            <a:latin typeface="Cambria Math" charset="0"/>
                          </a:rPr>
                        </m:ctrlPr>
                      </m:dPr>
                      <m:e>
                        <m:r>
                          <a:rPr lang="en-US" altLang="zh-CN" sz="2000" b="0" i="1" smtClean="0">
                            <a:solidFill>
                              <a:srgbClr val="C00000"/>
                            </a:solidFill>
                            <a:latin typeface="Cambria Math" panose="02040503050406030204" pitchFamily="18" charset="0"/>
                          </a:rPr>
                          <m:t>𝑠</m:t>
                        </m:r>
                        <m:r>
                          <a:rPr lang="en-US" altLang="zh-CN" sz="2000" b="0" i="1" smtClean="0">
                            <a:solidFill>
                              <a:srgbClr val="C00000"/>
                            </a:solidFill>
                            <a:latin typeface="Cambria Math" panose="02040503050406030204" pitchFamily="18" charset="0"/>
                          </a:rPr>
                          <m:t>,</m:t>
                        </m:r>
                        <m:r>
                          <a:rPr lang="en-US" altLang="zh-CN" sz="2000" b="0" i="1" smtClean="0">
                            <a:solidFill>
                              <a:srgbClr val="C00000"/>
                            </a:solidFill>
                            <a:latin typeface="Cambria Math" panose="02040503050406030204" pitchFamily="18" charset="0"/>
                          </a:rPr>
                          <m:t>𝑡</m:t>
                        </m:r>
                      </m:e>
                    </m:d>
                    <m:r>
                      <a:rPr lang="en-US" altLang="zh-CN" sz="2000" b="0" i="1" smtClean="0">
                        <a:solidFill>
                          <a:schemeClr val="tx1"/>
                        </a:solidFill>
                        <a:latin typeface="Cambria Math" panose="02040503050406030204" pitchFamily="18" charset="0"/>
                      </a:rPr>
                      <m:t>=</m:t>
                    </m:r>
                  </m:oMath>
                </a14:m>
                <a:r>
                  <a:rPr lang="en-US" altLang="zh-CN" sz="2000" dirty="0" smtClean="0">
                    <a:solidFill>
                      <a:schemeClr val="tx1"/>
                    </a:solidFill>
                  </a:rPr>
                  <a:t>Fraction of random walks stopping at </a:t>
                </a:r>
                <a14:m>
                  <m:oMath xmlns:m="http://schemas.openxmlformats.org/officeDocument/2006/math">
                    <m:r>
                      <a:rPr lang="en-US" altLang="zh-CN" sz="2000" b="0" i="1" smtClean="0">
                        <a:solidFill>
                          <a:srgbClr val="C00000"/>
                        </a:solidFill>
                        <a:latin typeface="Cambria Math" panose="02040503050406030204" pitchFamily="18" charset="0"/>
                      </a:rPr>
                      <m:t>𝑡</m:t>
                    </m:r>
                  </m:oMath>
                </a14:m>
                <a:endParaRPr lang="en-US" altLang="zh-CN" sz="2000" dirty="0">
                  <a:solidFill>
                    <a:schemeClr val="tx1"/>
                  </a:solidFill>
                </a:endParaRPr>
              </a:p>
              <a:p>
                <a:r>
                  <a:rPr lang="en-US" altLang="zh-CN" sz="2800" dirty="0" smtClean="0"/>
                  <a:t>Running time: </a:t>
                </a:r>
                <a14:m>
                  <m:oMath xmlns:m="http://schemas.openxmlformats.org/officeDocument/2006/math">
                    <m:r>
                      <a:rPr lang="en-US" altLang="zh-CN" b="0" i="1" smtClean="0">
                        <a:latin typeface="Cambria Math" panose="02040503050406030204" pitchFamily="18" charset="0"/>
                        <a:ea typeface="Cambria Math" panose="02040503050406030204" pitchFamily="18" charset="0"/>
                      </a:rPr>
                      <m:t>𝑂</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charset="0"/>
                            <a:ea typeface="Cambria Math" panose="02040503050406030204" pitchFamily="18" charset="0"/>
                          </a:rPr>
                        </m:ctrlPr>
                      </m:fPr>
                      <m:num>
                        <m:func>
                          <m:funcPr>
                            <m:ctrlPr>
                              <a:rPr lang="en-US" altLang="zh-CN" b="0" i="1" smtClean="0">
                                <a:latin typeface="Cambria Math" charset="0"/>
                                <a:ea typeface="Cambria Math" panose="02040503050406030204" pitchFamily="18" charset="0"/>
                              </a:rPr>
                            </m:ctrlPr>
                          </m:funcPr>
                          <m:fName>
                            <m:r>
                              <m:rPr>
                                <m:sty m:val="p"/>
                              </m:rPr>
                              <a:rPr lang="en-US" altLang="zh-CN" b="0" i="0" smtClean="0">
                                <a:latin typeface="Cambria Math" panose="02040503050406030204" pitchFamily="18" charset="0"/>
                                <a:ea typeface="Cambria Math" panose="02040503050406030204" pitchFamily="18" charset="0"/>
                              </a:rPr>
                              <m:t>ln</m:t>
                            </m:r>
                          </m:fName>
                          <m:e>
                            <m:r>
                              <a:rPr lang="en-US" altLang="zh-CN" b="0" i="1" smtClean="0">
                                <a:latin typeface="Cambria Math" panose="02040503050406030204" pitchFamily="18" charset="0"/>
                                <a:ea typeface="Cambria Math" panose="02040503050406030204" pitchFamily="18" charset="0"/>
                              </a:rPr>
                              <m:t>𝑛</m:t>
                            </m:r>
                          </m:e>
                        </m:func>
                      </m:num>
                      <m:den>
                        <m:sSup>
                          <m:sSupPr>
                            <m:ctrlPr>
                              <a:rPr lang="en-US" altLang="zh-CN" b="0" i="1" smtClean="0">
                                <a:latin typeface="Cambria Math"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𝛿𝜖</m:t>
                            </m:r>
                          </m:e>
                          <m:sup>
                            <m:r>
                              <a:rPr lang="en-US" altLang="zh-CN" b="0" i="1" smtClean="0">
                                <a:latin typeface="Cambria Math" panose="02040503050406030204" pitchFamily="18" charset="0"/>
                                <a:ea typeface="Cambria Math" panose="02040503050406030204" pitchFamily="18" charset="0"/>
                              </a:rPr>
                              <m:t>2</m:t>
                            </m:r>
                          </m:sup>
                        </m:sSup>
                      </m:den>
                    </m:f>
                    <m:r>
                      <a:rPr lang="en-US" altLang="zh-CN" b="0" i="1" smtClean="0">
                        <a:latin typeface="Cambria Math" panose="02040503050406030204" pitchFamily="18" charset="0"/>
                        <a:ea typeface="Cambria Math" panose="02040503050406030204" pitchFamily="18" charset="0"/>
                      </a:rPr>
                      <m:t>)</m:t>
                    </m:r>
                  </m:oMath>
                </a14:m>
                <a:endParaRPr lang="en-US" altLang="zh-CN" dirty="0" smtClean="0"/>
              </a:p>
              <a:p>
                <a:pPr marL="1066800" lvl="2" indent="0">
                  <a:buNone/>
                </a:pPr>
                <a14:m>
                  <m:oMath xmlns:m="http://schemas.openxmlformats.org/officeDocument/2006/math">
                    <m:r>
                      <a:rPr lang="en-US" altLang="zh-CN" b="0" i="1" smtClean="0">
                        <a:latin typeface="Cambria Math" panose="02040503050406030204" pitchFamily="18" charset="0"/>
                      </a:rPr>
                      <m:t>𝛿</m:t>
                    </m:r>
                    <m:r>
                      <a:rPr lang="en-US" altLang="zh-CN" b="0" i="1" smtClean="0">
                        <a:latin typeface="Cambria Math" panose="02040503050406030204" pitchFamily="18" charset="0"/>
                      </a:rPr>
                      <m:t>=</m:t>
                    </m:r>
                    <m:r>
                      <a:rPr lang="en-US" altLang="zh-CN" b="0" i="1" smtClean="0">
                        <a:latin typeface="Cambria Math" panose="02040503050406030204" pitchFamily="18" charset="0"/>
                      </a:rPr>
                      <m:t>𝑂</m:t>
                    </m:r>
                    <m:d>
                      <m:dPr>
                        <m:ctrlPr>
                          <a:rPr lang="en-US" altLang="zh-CN" b="0" i="1" smtClean="0">
                            <a:latin typeface="Cambria Math" charset="0"/>
                          </a:rPr>
                        </m:ctrlPr>
                      </m:dPr>
                      <m:e>
                        <m:f>
                          <m:fPr>
                            <m:ctrlPr>
                              <a:rPr lang="en-US" altLang="zh-CN" b="0" i="1" smtClean="0">
                                <a:latin typeface="Cambria Math"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𝑛</m:t>
                            </m:r>
                          </m:den>
                        </m:f>
                      </m:e>
                    </m:d>
                  </m:oMath>
                </a14:m>
                <a:r>
                  <a:rPr lang="en-US" altLang="zh-CN" dirty="0" smtClean="0"/>
                  <a:t> </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𝑂</m:t>
                    </m:r>
                    <m:r>
                      <a:rPr lang="en-US" altLang="zh-CN" i="1">
                        <a:latin typeface="Cambria Math" panose="02040503050406030204" pitchFamily="18" charset="0"/>
                        <a:ea typeface="Cambria Math" panose="02040503050406030204" pitchFamily="18" charset="0"/>
                      </a:rPr>
                      <m:t>(</m:t>
                    </m:r>
                    <m:f>
                      <m:fPr>
                        <m:ctrlPr>
                          <a:rPr lang="en-US" altLang="zh-CN" i="1" smtClean="0">
                            <a:latin typeface="Cambria Math"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𝑛</m:t>
                        </m:r>
                        <m:func>
                          <m:funcPr>
                            <m:ctrlPr>
                              <a:rPr lang="en-US" altLang="zh-CN" b="0" i="1" smtClean="0">
                                <a:latin typeface="Cambria Math" charset="0"/>
                                <a:ea typeface="Cambria Math" panose="02040503050406030204" pitchFamily="18" charset="0"/>
                              </a:rPr>
                            </m:ctrlPr>
                          </m:funcPr>
                          <m:fName>
                            <m:r>
                              <m:rPr>
                                <m:sty m:val="p"/>
                              </m:rPr>
                              <a:rPr lang="en-US" altLang="zh-CN" b="0" i="0" smtClean="0">
                                <a:latin typeface="Cambria Math" panose="02040503050406030204" pitchFamily="18" charset="0"/>
                                <a:ea typeface="Cambria Math" panose="02040503050406030204" pitchFamily="18" charset="0"/>
                              </a:rPr>
                              <m:t>ln</m:t>
                            </m:r>
                          </m:fName>
                          <m:e>
                            <m:r>
                              <a:rPr lang="en-US" altLang="zh-CN" b="0" i="1" smtClean="0">
                                <a:latin typeface="Cambria Math" panose="02040503050406030204" pitchFamily="18" charset="0"/>
                                <a:ea typeface="Cambria Math" panose="02040503050406030204" pitchFamily="18" charset="0"/>
                              </a:rPr>
                              <m:t>𝑛</m:t>
                            </m:r>
                          </m:e>
                        </m:func>
                        <m:r>
                          <a:rPr lang="en-US" altLang="zh-CN" b="0" i="1" smtClean="0">
                            <a:latin typeface="Cambria Math" panose="02040503050406030204" pitchFamily="18" charset="0"/>
                            <a:ea typeface="Cambria Math" panose="02040503050406030204" pitchFamily="18" charset="0"/>
                          </a:rPr>
                          <m:t> </m:t>
                        </m:r>
                      </m:num>
                      <m:den>
                        <m:sSup>
                          <m:sSupPr>
                            <m:ctrlPr>
                              <a:rPr lang="en-US" altLang="zh-CN" i="1">
                                <a:latin typeface="Cambria Math"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𝜖</m:t>
                            </m:r>
                          </m:e>
                          <m:sup>
                            <m:r>
                              <a:rPr lang="en-US" altLang="zh-CN" i="1">
                                <a:latin typeface="Cambria Math" panose="02040503050406030204" pitchFamily="18" charset="0"/>
                                <a:ea typeface="Cambria Math" panose="02040503050406030204" pitchFamily="18" charset="0"/>
                              </a:rPr>
                              <m:t>2</m:t>
                            </m:r>
                          </m:sup>
                        </m:sSup>
                      </m:den>
                    </m:f>
                    <m:r>
                      <a:rPr lang="en-US" altLang="zh-CN" i="1">
                        <a:latin typeface="Cambria Math" panose="02040503050406030204" pitchFamily="18" charset="0"/>
                        <a:ea typeface="Cambria Math" panose="02040503050406030204" pitchFamily="18" charset="0"/>
                      </a:rPr>
                      <m:t>)</m:t>
                    </m:r>
                  </m:oMath>
                </a14:m>
                <a:endParaRPr lang="en-US" altLang="zh-CN"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3"/>
                <a:stretch>
                  <a:fillRect t="-943" b="-11860"/>
                </a:stretch>
              </a:blipFill>
            </p:spPr>
            <p:txBody>
              <a:bodyPr/>
              <a:lstStyle/>
              <a:p>
                <a:r>
                  <a:rPr lang="zh-CN" altLang="en-US">
                    <a:noFill/>
                  </a:rPr>
                  <a:t> </a:t>
                </a:r>
              </a:p>
            </p:txBody>
          </p:sp>
        </mc:Fallback>
      </mc:AlternateContent>
      <p:pic>
        <p:nvPicPr>
          <p:cNvPr id="6" name="Picture 5"/>
          <p:cNvPicPr>
            <a:picLocks noChangeAspect="1"/>
          </p:cNvPicPr>
          <p:nvPr/>
        </p:nvPicPr>
        <p:blipFill>
          <a:blip r:embed="rId4"/>
          <a:stretch>
            <a:fillRect/>
          </a:stretch>
        </p:blipFill>
        <p:spPr>
          <a:xfrm>
            <a:off x="1793835" y="2262730"/>
            <a:ext cx="4391327" cy="2080247"/>
          </a:xfrm>
          <a:prstGeom prst="rect">
            <a:avLst/>
          </a:prstGeom>
        </p:spPr>
      </p:pic>
      <p:grpSp>
        <p:nvGrpSpPr>
          <p:cNvPr id="38" name="Group 37"/>
          <p:cNvGrpSpPr/>
          <p:nvPr/>
        </p:nvGrpSpPr>
        <p:grpSpPr>
          <a:xfrm>
            <a:off x="2261775" y="2817078"/>
            <a:ext cx="460470" cy="578001"/>
            <a:chOff x="3311430" y="5459532"/>
            <a:chExt cx="460470" cy="578001"/>
          </a:xfrm>
        </p:grpSpPr>
        <p:sp>
          <p:nvSpPr>
            <p:cNvPr id="33" name="Freeform 139"/>
            <p:cNvSpPr>
              <a:spLocks noEditPoints="1"/>
            </p:cNvSpPr>
            <p:nvPr/>
          </p:nvSpPr>
          <p:spPr bwMode="auto">
            <a:xfrm>
              <a:off x="3354292" y="5596056"/>
              <a:ext cx="417608" cy="441477"/>
            </a:xfrm>
            <a:custGeom>
              <a:avLst/>
              <a:gdLst>
                <a:gd name="T0" fmla="*/ 203 w 219"/>
                <a:gd name="T1" fmla="*/ 213 h 220"/>
                <a:gd name="T2" fmla="*/ 205 w 219"/>
                <a:gd name="T3" fmla="*/ 207 h 220"/>
                <a:gd name="T4" fmla="*/ 217 w 219"/>
                <a:gd name="T5" fmla="*/ 211 h 220"/>
                <a:gd name="T6" fmla="*/ 218 w 219"/>
                <a:gd name="T7" fmla="*/ 217 h 220"/>
                <a:gd name="T8" fmla="*/ 214 w 219"/>
                <a:gd name="T9" fmla="*/ 220 h 220"/>
                <a:gd name="T10" fmla="*/ 180 w 219"/>
                <a:gd name="T11" fmla="*/ 205 h 220"/>
                <a:gd name="T12" fmla="*/ 182 w 219"/>
                <a:gd name="T13" fmla="*/ 198 h 220"/>
                <a:gd name="T14" fmla="*/ 194 w 219"/>
                <a:gd name="T15" fmla="*/ 201 h 220"/>
                <a:gd name="T16" fmla="*/ 196 w 219"/>
                <a:gd name="T17" fmla="*/ 207 h 220"/>
                <a:gd name="T18" fmla="*/ 191 w 219"/>
                <a:gd name="T19" fmla="*/ 211 h 220"/>
                <a:gd name="T20" fmla="*/ 159 w 219"/>
                <a:gd name="T21" fmla="*/ 195 h 220"/>
                <a:gd name="T22" fmla="*/ 158 w 219"/>
                <a:gd name="T23" fmla="*/ 187 h 220"/>
                <a:gd name="T24" fmla="*/ 163 w 219"/>
                <a:gd name="T25" fmla="*/ 186 h 220"/>
                <a:gd name="T26" fmla="*/ 173 w 219"/>
                <a:gd name="T27" fmla="*/ 194 h 220"/>
                <a:gd name="T28" fmla="*/ 171 w 219"/>
                <a:gd name="T29" fmla="*/ 200 h 220"/>
                <a:gd name="T30" fmla="*/ 138 w 219"/>
                <a:gd name="T31" fmla="*/ 182 h 220"/>
                <a:gd name="T32" fmla="*/ 136 w 219"/>
                <a:gd name="T33" fmla="*/ 176 h 220"/>
                <a:gd name="T34" fmla="*/ 140 w 219"/>
                <a:gd name="T35" fmla="*/ 172 h 220"/>
                <a:gd name="T36" fmla="*/ 151 w 219"/>
                <a:gd name="T37" fmla="*/ 180 h 220"/>
                <a:gd name="T38" fmla="*/ 149 w 219"/>
                <a:gd name="T39" fmla="*/ 187 h 220"/>
                <a:gd name="T40" fmla="*/ 123 w 219"/>
                <a:gd name="T41" fmla="*/ 173 h 220"/>
                <a:gd name="T42" fmla="*/ 114 w 219"/>
                <a:gd name="T43" fmla="*/ 163 h 220"/>
                <a:gd name="T44" fmla="*/ 117 w 219"/>
                <a:gd name="T45" fmla="*/ 158 h 220"/>
                <a:gd name="T46" fmla="*/ 128 w 219"/>
                <a:gd name="T47" fmla="*/ 164 h 220"/>
                <a:gd name="T48" fmla="*/ 129 w 219"/>
                <a:gd name="T49" fmla="*/ 171 h 220"/>
                <a:gd name="T50" fmla="*/ 124 w 219"/>
                <a:gd name="T51" fmla="*/ 173 h 220"/>
                <a:gd name="T52" fmla="*/ 94 w 219"/>
                <a:gd name="T53" fmla="*/ 149 h 220"/>
                <a:gd name="T54" fmla="*/ 95 w 219"/>
                <a:gd name="T55" fmla="*/ 142 h 220"/>
                <a:gd name="T56" fmla="*/ 106 w 219"/>
                <a:gd name="T57" fmla="*/ 148 h 220"/>
                <a:gd name="T58" fmla="*/ 108 w 219"/>
                <a:gd name="T59" fmla="*/ 154 h 220"/>
                <a:gd name="T60" fmla="*/ 104 w 219"/>
                <a:gd name="T61" fmla="*/ 157 h 220"/>
                <a:gd name="T62" fmla="*/ 75 w 219"/>
                <a:gd name="T63" fmla="*/ 131 h 220"/>
                <a:gd name="T64" fmla="*/ 75 w 219"/>
                <a:gd name="T65" fmla="*/ 124 h 220"/>
                <a:gd name="T66" fmla="*/ 80 w 219"/>
                <a:gd name="T67" fmla="*/ 123 h 220"/>
                <a:gd name="T68" fmla="*/ 89 w 219"/>
                <a:gd name="T69" fmla="*/ 134 h 220"/>
                <a:gd name="T70" fmla="*/ 86 w 219"/>
                <a:gd name="T71" fmla="*/ 139 h 220"/>
                <a:gd name="T72" fmla="*/ 63 w 219"/>
                <a:gd name="T73" fmla="*/ 118 h 220"/>
                <a:gd name="T74" fmla="*/ 56 w 219"/>
                <a:gd name="T75" fmla="*/ 106 h 220"/>
                <a:gd name="T76" fmla="*/ 60 w 219"/>
                <a:gd name="T77" fmla="*/ 102 h 220"/>
                <a:gd name="T78" fmla="*/ 69 w 219"/>
                <a:gd name="T79" fmla="*/ 111 h 220"/>
                <a:gd name="T80" fmla="*/ 69 w 219"/>
                <a:gd name="T81" fmla="*/ 117 h 220"/>
                <a:gd name="T82" fmla="*/ 64 w 219"/>
                <a:gd name="T83" fmla="*/ 119 h 220"/>
                <a:gd name="T84" fmla="*/ 39 w 219"/>
                <a:gd name="T85" fmla="*/ 85 h 220"/>
                <a:gd name="T86" fmla="*/ 41 w 219"/>
                <a:gd name="T87" fmla="*/ 79 h 220"/>
                <a:gd name="T88" fmla="*/ 51 w 219"/>
                <a:gd name="T89" fmla="*/ 88 h 220"/>
                <a:gd name="T90" fmla="*/ 52 w 219"/>
                <a:gd name="T91" fmla="*/ 95 h 220"/>
                <a:gd name="T92" fmla="*/ 47 w 219"/>
                <a:gd name="T93" fmla="*/ 97 h 220"/>
                <a:gd name="T94" fmla="*/ 24 w 219"/>
                <a:gd name="T95" fmla="*/ 61 h 220"/>
                <a:gd name="T96" fmla="*/ 26 w 219"/>
                <a:gd name="T97" fmla="*/ 54 h 220"/>
                <a:gd name="T98" fmla="*/ 31 w 219"/>
                <a:gd name="T99" fmla="*/ 55 h 220"/>
                <a:gd name="T100" fmla="*/ 37 w 219"/>
                <a:gd name="T101" fmla="*/ 68 h 220"/>
                <a:gd name="T102" fmla="*/ 33 w 219"/>
                <a:gd name="T103" fmla="*/ 73 h 220"/>
                <a:gd name="T104" fmla="*/ 16 w 219"/>
                <a:gd name="T105" fmla="*/ 44 h 220"/>
                <a:gd name="T106" fmla="*/ 11 w 219"/>
                <a:gd name="T107" fmla="*/ 30 h 220"/>
                <a:gd name="T108" fmla="*/ 16 w 219"/>
                <a:gd name="T109" fmla="*/ 27 h 220"/>
                <a:gd name="T110" fmla="*/ 23 w 219"/>
                <a:gd name="T111" fmla="*/ 39 h 220"/>
                <a:gd name="T112" fmla="*/ 21 w 219"/>
                <a:gd name="T113" fmla="*/ 46 h 220"/>
                <a:gd name="T114" fmla="*/ 16 w 219"/>
                <a:gd name="T115" fmla="*/ 45 h 220"/>
                <a:gd name="T116" fmla="*/ 0 w 219"/>
                <a:gd name="T117" fmla="*/ 4 h 220"/>
                <a:gd name="T118" fmla="*/ 4 w 219"/>
                <a:gd name="T119" fmla="*/ 0 h 220"/>
                <a:gd name="T120" fmla="*/ 11 w 219"/>
                <a:gd name="T121" fmla="*/ 11 h 220"/>
                <a:gd name="T122" fmla="*/ 10 w 219"/>
                <a:gd name="T123" fmla="*/ 17 h 220"/>
                <a:gd name="T124" fmla="*/ 5 w 219"/>
                <a:gd name="T125" fmla="*/ 1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9" h="220">
                  <a:moveTo>
                    <a:pt x="214" y="220"/>
                  </a:moveTo>
                  <a:lnTo>
                    <a:pt x="206" y="217"/>
                  </a:lnTo>
                  <a:lnTo>
                    <a:pt x="205" y="217"/>
                  </a:lnTo>
                  <a:lnTo>
                    <a:pt x="205" y="216"/>
                  </a:lnTo>
                  <a:lnTo>
                    <a:pt x="204" y="215"/>
                  </a:lnTo>
                  <a:lnTo>
                    <a:pt x="204" y="214"/>
                  </a:lnTo>
                  <a:lnTo>
                    <a:pt x="203" y="213"/>
                  </a:lnTo>
                  <a:lnTo>
                    <a:pt x="203" y="212"/>
                  </a:lnTo>
                  <a:lnTo>
                    <a:pt x="203" y="211"/>
                  </a:lnTo>
                  <a:lnTo>
                    <a:pt x="203" y="210"/>
                  </a:lnTo>
                  <a:lnTo>
                    <a:pt x="204" y="209"/>
                  </a:lnTo>
                  <a:lnTo>
                    <a:pt x="204" y="209"/>
                  </a:lnTo>
                  <a:lnTo>
                    <a:pt x="205" y="208"/>
                  </a:lnTo>
                  <a:lnTo>
                    <a:pt x="205" y="207"/>
                  </a:lnTo>
                  <a:lnTo>
                    <a:pt x="206" y="207"/>
                  </a:lnTo>
                  <a:lnTo>
                    <a:pt x="207" y="207"/>
                  </a:lnTo>
                  <a:lnTo>
                    <a:pt x="207" y="207"/>
                  </a:lnTo>
                  <a:lnTo>
                    <a:pt x="208" y="207"/>
                  </a:lnTo>
                  <a:lnTo>
                    <a:pt x="216" y="210"/>
                  </a:lnTo>
                  <a:lnTo>
                    <a:pt x="217" y="210"/>
                  </a:lnTo>
                  <a:lnTo>
                    <a:pt x="217" y="211"/>
                  </a:lnTo>
                  <a:lnTo>
                    <a:pt x="218" y="212"/>
                  </a:lnTo>
                  <a:lnTo>
                    <a:pt x="218" y="212"/>
                  </a:lnTo>
                  <a:lnTo>
                    <a:pt x="219" y="213"/>
                  </a:lnTo>
                  <a:lnTo>
                    <a:pt x="219" y="214"/>
                  </a:lnTo>
                  <a:lnTo>
                    <a:pt x="219" y="215"/>
                  </a:lnTo>
                  <a:lnTo>
                    <a:pt x="219" y="216"/>
                  </a:lnTo>
                  <a:lnTo>
                    <a:pt x="218" y="217"/>
                  </a:lnTo>
                  <a:lnTo>
                    <a:pt x="218" y="218"/>
                  </a:lnTo>
                  <a:lnTo>
                    <a:pt x="217" y="219"/>
                  </a:lnTo>
                  <a:lnTo>
                    <a:pt x="217" y="220"/>
                  </a:lnTo>
                  <a:lnTo>
                    <a:pt x="216" y="220"/>
                  </a:lnTo>
                  <a:lnTo>
                    <a:pt x="215" y="220"/>
                  </a:lnTo>
                  <a:lnTo>
                    <a:pt x="215" y="220"/>
                  </a:lnTo>
                  <a:lnTo>
                    <a:pt x="214" y="220"/>
                  </a:lnTo>
                  <a:lnTo>
                    <a:pt x="214" y="220"/>
                  </a:lnTo>
                  <a:close/>
                  <a:moveTo>
                    <a:pt x="191" y="211"/>
                  </a:moveTo>
                  <a:lnTo>
                    <a:pt x="183" y="207"/>
                  </a:lnTo>
                  <a:lnTo>
                    <a:pt x="182" y="207"/>
                  </a:lnTo>
                  <a:lnTo>
                    <a:pt x="182" y="206"/>
                  </a:lnTo>
                  <a:lnTo>
                    <a:pt x="181" y="205"/>
                  </a:lnTo>
                  <a:lnTo>
                    <a:pt x="180" y="205"/>
                  </a:lnTo>
                  <a:lnTo>
                    <a:pt x="180" y="204"/>
                  </a:lnTo>
                  <a:lnTo>
                    <a:pt x="180" y="203"/>
                  </a:lnTo>
                  <a:lnTo>
                    <a:pt x="180" y="202"/>
                  </a:lnTo>
                  <a:lnTo>
                    <a:pt x="180" y="200"/>
                  </a:lnTo>
                  <a:lnTo>
                    <a:pt x="181" y="199"/>
                  </a:lnTo>
                  <a:lnTo>
                    <a:pt x="181" y="199"/>
                  </a:lnTo>
                  <a:lnTo>
                    <a:pt x="182" y="198"/>
                  </a:lnTo>
                  <a:lnTo>
                    <a:pt x="182" y="197"/>
                  </a:lnTo>
                  <a:lnTo>
                    <a:pt x="183" y="197"/>
                  </a:lnTo>
                  <a:lnTo>
                    <a:pt x="184" y="197"/>
                  </a:lnTo>
                  <a:lnTo>
                    <a:pt x="185" y="197"/>
                  </a:lnTo>
                  <a:lnTo>
                    <a:pt x="185" y="197"/>
                  </a:lnTo>
                  <a:lnTo>
                    <a:pt x="193" y="201"/>
                  </a:lnTo>
                  <a:lnTo>
                    <a:pt x="194" y="201"/>
                  </a:lnTo>
                  <a:lnTo>
                    <a:pt x="194" y="202"/>
                  </a:lnTo>
                  <a:lnTo>
                    <a:pt x="195" y="202"/>
                  </a:lnTo>
                  <a:lnTo>
                    <a:pt x="195" y="203"/>
                  </a:lnTo>
                  <a:lnTo>
                    <a:pt x="196" y="204"/>
                  </a:lnTo>
                  <a:lnTo>
                    <a:pt x="196" y="205"/>
                  </a:lnTo>
                  <a:lnTo>
                    <a:pt x="196" y="206"/>
                  </a:lnTo>
                  <a:lnTo>
                    <a:pt x="196" y="207"/>
                  </a:lnTo>
                  <a:lnTo>
                    <a:pt x="195" y="208"/>
                  </a:lnTo>
                  <a:lnTo>
                    <a:pt x="195" y="209"/>
                  </a:lnTo>
                  <a:lnTo>
                    <a:pt x="194" y="210"/>
                  </a:lnTo>
                  <a:lnTo>
                    <a:pt x="194" y="210"/>
                  </a:lnTo>
                  <a:lnTo>
                    <a:pt x="193" y="211"/>
                  </a:lnTo>
                  <a:lnTo>
                    <a:pt x="192" y="211"/>
                  </a:lnTo>
                  <a:lnTo>
                    <a:pt x="191" y="211"/>
                  </a:lnTo>
                  <a:lnTo>
                    <a:pt x="191" y="211"/>
                  </a:lnTo>
                  <a:lnTo>
                    <a:pt x="191" y="211"/>
                  </a:lnTo>
                  <a:close/>
                  <a:moveTo>
                    <a:pt x="168" y="200"/>
                  </a:moveTo>
                  <a:lnTo>
                    <a:pt x="163" y="198"/>
                  </a:lnTo>
                  <a:lnTo>
                    <a:pt x="160" y="196"/>
                  </a:lnTo>
                  <a:lnTo>
                    <a:pt x="160" y="195"/>
                  </a:lnTo>
                  <a:lnTo>
                    <a:pt x="159" y="195"/>
                  </a:lnTo>
                  <a:lnTo>
                    <a:pt x="158" y="194"/>
                  </a:lnTo>
                  <a:lnTo>
                    <a:pt x="158" y="193"/>
                  </a:lnTo>
                  <a:lnTo>
                    <a:pt x="158" y="192"/>
                  </a:lnTo>
                  <a:lnTo>
                    <a:pt x="158" y="191"/>
                  </a:lnTo>
                  <a:lnTo>
                    <a:pt x="158" y="190"/>
                  </a:lnTo>
                  <a:lnTo>
                    <a:pt x="158" y="188"/>
                  </a:lnTo>
                  <a:lnTo>
                    <a:pt x="158" y="187"/>
                  </a:lnTo>
                  <a:lnTo>
                    <a:pt x="159" y="187"/>
                  </a:lnTo>
                  <a:lnTo>
                    <a:pt x="160" y="186"/>
                  </a:lnTo>
                  <a:lnTo>
                    <a:pt x="160" y="186"/>
                  </a:lnTo>
                  <a:lnTo>
                    <a:pt x="161" y="185"/>
                  </a:lnTo>
                  <a:lnTo>
                    <a:pt x="162" y="185"/>
                  </a:lnTo>
                  <a:lnTo>
                    <a:pt x="163" y="185"/>
                  </a:lnTo>
                  <a:lnTo>
                    <a:pt x="163" y="186"/>
                  </a:lnTo>
                  <a:lnTo>
                    <a:pt x="166" y="187"/>
                  </a:lnTo>
                  <a:lnTo>
                    <a:pt x="171" y="190"/>
                  </a:lnTo>
                  <a:lnTo>
                    <a:pt x="171" y="190"/>
                  </a:lnTo>
                  <a:lnTo>
                    <a:pt x="172" y="191"/>
                  </a:lnTo>
                  <a:lnTo>
                    <a:pt x="172" y="192"/>
                  </a:lnTo>
                  <a:lnTo>
                    <a:pt x="173" y="193"/>
                  </a:lnTo>
                  <a:lnTo>
                    <a:pt x="173" y="194"/>
                  </a:lnTo>
                  <a:lnTo>
                    <a:pt x="173" y="195"/>
                  </a:lnTo>
                  <a:lnTo>
                    <a:pt x="173" y="196"/>
                  </a:lnTo>
                  <a:lnTo>
                    <a:pt x="173" y="197"/>
                  </a:lnTo>
                  <a:lnTo>
                    <a:pt x="172" y="198"/>
                  </a:lnTo>
                  <a:lnTo>
                    <a:pt x="172" y="198"/>
                  </a:lnTo>
                  <a:lnTo>
                    <a:pt x="171" y="199"/>
                  </a:lnTo>
                  <a:lnTo>
                    <a:pt x="171" y="200"/>
                  </a:lnTo>
                  <a:lnTo>
                    <a:pt x="170" y="200"/>
                  </a:lnTo>
                  <a:lnTo>
                    <a:pt x="169" y="200"/>
                  </a:lnTo>
                  <a:lnTo>
                    <a:pt x="169" y="200"/>
                  </a:lnTo>
                  <a:lnTo>
                    <a:pt x="168" y="200"/>
                  </a:lnTo>
                  <a:lnTo>
                    <a:pt x="168" y="200"/>
                  </a:lnTo>
                  <a:close/>
                  <a:moveTo>
                    <a:pt x="145" y="187"/>
                  </a:moveTo>
                  <a:lnTo>
                    <a:pt x="138" y="182"/>
                  </a:lnTo>
                  <a:lnTo>
                    <a:pt x="137" y="182"/>
                  </a:lnTo>
                  <a:lnTo>
                    <a:pt x="137" y="181"/>
                  </a:lnTo>
                  <a:lnTo>
                    <a:pt x="136" y="180"/>
                  </a:lnTo>
                  <a:lnTo>
                    <a:pt x="136" y="179"/>
                  </a:lnTo>
                  <a:lnTo>
                    <a:pt x="136" y="178"/>
                  </a:lnTo>
                  <a:lnTo>
                    <a:pt x="136" y="177"/>
                  </a:lnTo>
                  <a:lnTo>
                    <a:pt x="136" y="176"/>
                  </a:lnTo>
                  <a:lnTo>
                    <a:pt x="136" y="175"/>
                  </a:lnTo>
                  <a:lnTo>
                    <a:pt x="136" y="174"/>
                  </a:lnTo>
                  <a:lnTo>
                    <a:pt x="137" y="174"/>
                  </a:lnTo>
                  <a:lnTo>
                    <a:pt x="138" y="173"/>
                  </a:lnTo>
                  <a:lnTo>
                    <a:pt x="138" y="173"/>
                  </a:lnTo>
                  <a:lnTo>
                    <a:pt x="139" y="172"/>
                  </a:lnTo>
                  <a:lnTo>
                    <a:pt x="140" y="172"/>
                  </a:lnTo>
                  <a:lnTo>
                    <a:pt x="141" y="172"/>
                  </a:lnTo>
                  <a:lnTo>
                    <a:pt x="141" y="173"/>
                  </a:lnTo>
                  <a:lnTo>
                    <a:pt x="149" y="177"/>
                  </a:lnTo>
                  <a:lnTo>
                    <a:pt x="149" y="178"/>
                  </a:lnTo>
                  <a:lnTo>
                    <a:pt x="150" y="179"/>
                  </a:lnTo>
                  <a:lnTo>
                    <a:pt x="150" y="179"/>
                  </a:lnTo>
                  <a:lnTo>
                    <a:pt x="151" y="180"/>
                  </a:lnTo>
                  <a:lnTo>
                    <a:pt x="151" y="181"/>
                  </a:lnTo>
                  <a:lnTo>
                    <a:pt x="151" y="182"/>
                  </a:lnTo>
                  <a:lnTo>
                    <a:pt x="151" y="183"/>
                  </a:lnTo>
                  <a:lnTo>
                    <a:pt x="150" y="184"/>
                  </a:lnTo>
                  <a:lnTo>
                    <a:pt x="150" y="185"/>
                  </a:lnTo>
                  <a:lnTo>
                    <a:pt x="150" y="186"/>
                  </a:lnTo>
                  <a:lnTo>
                    <a:pt x="149" y="187"/>
                  </a:lnTo>
                  <a:lnTo>
                    <a:pt x="148" y="187"/>
                  </a:lnTo>
                  <a:lnTo>
                    <a:pt x="147" y="187"/>
                  </a:lnTo>
                  <a:lnTo>
                    <a:pt x="147" y="187"/>
                  </a:lnTo>
                  <a:lnTo>
                    <a:pt x="146" y="187"/>
                  </a:lnTo>
                  <a:lnTo>
                    <a:pt x="145" y="187"/>
                  </a:lnTo>
                  <a:lnTo>
                    <a:pt x="145" y="187"/>
                  </a:lnTo>
                  <a:close/>
                  <a:moveTo>
                    <a:pt x="123" y="173"/>
                  </a:moveTo>
                  <a:lnTo>
                    <a:pt x="119" y="170"/>
                  </a:lnTo>
                  <a:lnTo>
                    <a:pt x="116" y="168"/>
                  </a:lnTo>
                  <a:lnTo>
                    <a:pt x="116" y="167"/>
                  </a:lnTo>
                  <a:lnTo>
                    <a:pt x="115" y="166"/>
                  </a:lnTo>
                  <a:lnTo>
                    <a:pt x="115" y="165"/>
                  </a:lnTo>
                  <a:lnTo>
                    <a:pt x="114" y="164"/>
                  </a:lnTo>
                  <a:lnTo>
                    <a:pt x="114" y="163"/>
                  </a:lnTo>
                  <a:lnTo>
                    <a:pt x="114" y="162"/>
                  </a:lnTo>
                  <a:lnTo>
                    <a:pt x="114" y="161"/>
                  </a:lnTo>
                  <a:lnTo>
                    <a:pt x="115" y="160"/>
                  </a:lnTo>
                  <a:lnTo>
                    <a:pt x="115" y="159"/>
                  </a:lnTo>
                  <a:lnTo>
                    <a:pt x="116" y="159"/>
                  </a:lnTo>
                  <a:lnTo>
                    <a:pt x="116" y="158"/>
                  </a:lnTo>
                  <a:lnTo>
                    <a:pt x="117" y="158"/>
                  </a:lnTo>
                  <a:lnTo>
                    <a:pt x="118" y="158"/>
                  </a:lnTo>
                  <a:lnTo>
                    <a:pt x="119" y="158"/>
                  </a:lnTo>
                  <a:lnTo>
                    <a:pt x="119" y="158"/>
                  </a:lnTo>
                  <a:lnTo>
                    <a:pt x="120" y="158"/>
                  </a:lnTo>
                  <a:lnTo>
                    <a:pt x="123" y="160"/>
                  </a:lnTo>
                  <a:lnTo>
                    <a:pt x="127" y="163"/>
                  </a:lnTo>
                  <a:lnTo>
                    <a:pt x="128" y="164"/>
                  </a:lnTo>
                  <a:lnTo>
                    <a:pt x="128" y="165"/>
                  </a:lnTo>
                  <a:lnTo>
                    <a:pt x="129" y="166"/>
                  </a:lnTo>
                  <a:lnTo>
                    <a:pt x="129" y="166"/>
                  </a:lnTo>
                  <a:lnTo>
                    <a:pt x="129" y="167"/>
                  </a:lnTo>
                  <a:lnTo>
                    <a:pt x="129" y="168"/>
                  </a:lnTo>
                  <a:lnTo>
                    <a:pt x="129" y="170"/>
                  </a:lnTo>
                  <a:lnTo>
                    <a:pt x="129" y="171"/>
                  </a:lnTo>
                  <a:lnTo>
                    <a:pt x="128" y="171"/>
                  </a:lnTo>
                  <a:lnTo>
                    <a:pt x="128" y="172"/>
                  </a:lnTo>
                  <a:lnTo>
                    <a:pt x="127" y="173"/>
                  </a:lnTo>
                  <a:lnTo>
                    <a:pt x="127" y="173"/>
                  </a:lnTo>
                  <a:lnTo>
                    <a:pt x="126" y="173"/>
                  </a:lnTo>
                  <a:lnTo>
                    <a:pt x="125" y="173"/>
                  </a:lnTo>
                  <a:lnTo>
                    <a:pt x="124" y="173"/>
                  </a:lnTo>
                  <a:lnTo>
                    <a:pt x="123" y="173"/>
                  </a:lnTo>
                  <a:lnTo>
                    <a:pt x="123" y="173"/>
                  </a:lnTo>
                  <a:close/>
                  <a:moveTo>
                    <a:pt x="102" y="157"/>
                  </a:moveTo>
                  <a:lnTo>
                    <a:pt x="95" y="151"/>
                  </a:lnTo>
                  <a:lnTo>
                    <a:pt x="95" y="150"/>
                  </a:lnTo>
                  <a:lnTo>
                    <a:pt x="94" y="149"/>
                  </a:lnTo>
                  <a:lnTo>
                    <a:pt x="94" y="149"/>
                  </a:lnTo>
                  <a:lnTo>
                    <a:pt x="94" y="148"/>
                  </a:lnTo>
                  <a:lnTo>
                    <a:pt x="93" y="147"/>
                  </a:lnTo>
                  <a:lnTo>
                    <a:pt x="93" y="146"/>
                  </a:lnTo>
                  <a:lnTo>
                    <a:pt x="94" y="145"/>
                  </a:lnTo>
                  <a:lnTo>
                    <a:pt x="94" y="144"/>
                  </a:lnTo>
                  <a:lnTo>
                    <a:pt x="95" y="143"/>
                  </a:lnTo>
                  <a:lnTo>
                    <a:pt x="95" y="142"/>
                  </a:lnTo>
                  <a:lnTo>
                    <a:pt x="96" y="142"/>
                  </a:lnTo>
                  <a:lnTo>
                    <a:pt x="97" y="141"/>
                  </a:lnTo>
                  <a:lnTo>
                    <a:pt x="98" y="141"/>
                  </a:lnTo>
                  <a:lnTo>
                    <a:pt x="98" y="141"/>
                  </a:lnTo>
                  <a:lnTo>
                    <a:pt x="99" y="142"/>
                  </a:lnTo>
                  <a:lnTo>
                    <a:pt x="100" y="142"/>
                  </a:lnTo>
                  <a:lnTo>
                    <a:pt x="106" y="148"/>
                  </a:lnTo>
                  <a:lnTo>
                    <a:pt x="107" y="148"/>
                  </a:lnTo>
                  <a:lnTo>
                    <a:pt x="108" y="149"/>
                  </a:lnTo>
                  <a:lnTo>
                    <a:pt x="108" y="150"/>
                  </a:lnTo>
                  <a:lnTo>
                    <a:pt x="108" y="151"/>
                  </a:lnTo>
                  <a:lnTo>
                    <a:pt x="108" y="152"/>
                  </a:lnTo>
                  <a:lnTo>
                    <a:pt x="108" y="153"/>
                  </a:lnTo>
                  <a:lnTo>
                    <a:pt x="108" y="154"/>
                  </a:lnTo>
                  <a:lnTo>
                    <a:pt x="108" y="155"/>
                  </a:lnTo>
                  <a:lnTo>
                    <a:pt x="107" y="156"/>
                  </a:lnTo>
                  <a:lnTo>
                    <a:pt x="107" y="157"/>
                  </a:lnTo>
                  <a:lnTo>
                    <a:pt x="106" y="157"/>
                  </a:lnTo>
                  <a:lnTo>
                    <a:pt x="105" y="157"/>
                  </a:lnTo>
                  <a:lnTo>
                    <a:pt x="104" y="158"/>
                  </a:lnTo>
                  <a:lnTo>
                    <a:pt x="104" y="157"/>
                  </a:lnTo>
                  <a:lnTo>
                    <a:pt x="103" y="157"/>
                  </a:lnTo>
                  <a:lnTo>
                    <a:pt x="102" y="157"/>
                  </a:lnTo>
                  <a:lnTo>
                    <a:pt x="102" y="157"/>
                  </a:lnTo>
                  <a:close/>
                  <a:moveTo>
                    <a:pt x="82" y="139"/>
                  </a:moveTo>
                  <a:lnTo>
                    <a:pt x="81" y="137"/>
                  </a:lnTo>
                  <a:lnTo>
                    <a:pt x="76" y="132"/>
                  </a:lnTo>
                  <a:lnTo>
                    <a:pt x="75" y="131"/>
                  </a:lnTo>
                  <a:lnTo>
                    <a:pt x="74" y="130"/>
                  </a:lnTo>
                  <a:lnTo>
                    <a:pt x="74" y="129"/>
                  </a:lnTo>
                  <a:lnTo>
                    <a:pt x="74" y="128"/>
                  </a:lnTo>
                  <a:lnTo>
                    <a:pt x="74" y="127"/>
                  </a:lnTo>
                  <a:lnTo>
                    <a:pt x="74" y="126"/>
                  </a:lnTo>
                  <a:lnTo>
                    <a:pt x="74" y="125"/>
                  </a:lnTo>
                  <a:lnTo>
                    <a:pt x="75" y="124"/>
                  </a:lnTo>
                  <a:lnTo>
                    <a:pt x="76" y="123"/>
                  </a:lnTo>
                  <a:lnTo>
                    <a:pt x="76" y="123"/>
                  </a:lnTo>
                  <a:lnTo>
                    <a:pt x="77" y="122"/>
                  </a:lnTo>
                  <a:lnTo>
                    <a:pt x="78" y="122"/>
                  </a:lnTo>
                  <a:lnTo>
                    <a:pt x="78" y="122"/>
                  </a:lnTo>
                  <a:lnTo>
                    <a:pt x="79" y="122"/>
                  </a:lnTo>
                  <a:lnTo>
                    <a:pt x="80" y="123"/>
                  </a:lnTo>
                  <a:lnTo>
                    <a:pt x="81" y="123"/>
                  </a:lnTo>
                  <a:lnTo>
                    <a:pt x="85" y="128"/>
                  </a:lnTo>
                  <a:lnTo>
                    <a:pt x="87" y="130"/>
                  </a:lnTo>
                  <a:lnTo>
                    <a:pt x="87" y="130"/>
                  </a:lnTo>
                  <a:lnTo>
                    <a:pt x="88" y="131"/>
                  </a:lnTo>
                  <a:lnTo>
                    <a:pt x="88" y="133"/>
                  </a:lnTo>
                  <a:lnTo>
                    <a:pt x="89" y="134"/>
                  </a:lnTo>
                  <a:lnTo>
                    <a:pt x="89" y="135"/>
                  </a:lnTo>
                  <a:lnTo>
                    <a:pt x="88" y="136"/>
                  </a:lnTo>
                  <a:lnTo>
                    <a:pt x="88" y="137"/>
                  </a:lnTo>
                  <a:lnTo>
                    <a:pt x="88" y="137"/>
                  </a:lnTo>
                  <a:lnTo>
                    <a:pt x="87" y="138"/>
                  </a:lnTo>
                  <a:lnTo>
                    <a:pt x="87" y="139"/>
                  </a:lnTo>
                  <a:lnTo>
                    <a:pt x="86" y="139"/>
                  </a:lnTo>
                  <a:lnTo>
                    <a:pt x="85" y="140"/>
                  </a:lnTo>
                  <a:lnTo>
                    <a:pt x="84" y="140"/>
                  </a:lnTo>
                  <a:lnTo>
                    <a:pt x="84" y="140"/>
                  </a:lnTo>
                  <a:lnTo>
                    <a:pt x="83" y="139"/>
                  </a:lnTo>
                  <a:lnTo>
                    <a:pt x="82" y="139"/>
                  </a:lnTo>
                  <a:lnTo>
                    <a:pt x="82" y="139"/>
                  </a:lnTo>
                  <a:close/>
                  <a:moveTo>
                    <a:pt x="63" y="118"/>
                  </a:moveTo>
                  <a:lnTo>
                    <a:pt x="58" y="112"/>
                  </a:lnTo>
                  <a:lnTo>
                    <a:pt x="57" y="111"/>
                  </a:lnTo>
                  <a:lnTo>
                    <a:pt x="56" y="110"/>
                  </a:lnTo>
                  <a:lnTo>
                    <a:pt x="56" y="109"/>
                  </a:lnTo>
                  <a:lnTo>
                    <a:pt x="56" y="108"/>
                  </a:lnTo>
                  <a:lnTo>
                    <a:pt x="56" y="107"/>
                  </a:lnTo>
                  <a:lnTo>
                    <a:pt x="56" y="106"/>
                  </a:lnTo>
                  <a:lnTo>
                    <a:pt x="56" y="105"/>
                  </a:lnTo>
                  <a:lnTo>
                    <a:pt x="56" y="104"/>
                  </a:lnTo>
                  <a:lnTo>
                    <a:pt x="57" y="103"/>
                  </a:lnTo>
                  <a:lnTo>
                    <a:pt x="57" y="102"/>
                  </a:lnTo>
                  <a:lnTo>
                    <a:pt x="58" y="102"/>
                  </a:lnTo>
                  <a:lnTo>
                    <a:pt x="59" y="102"/>
                  </a:lnTo>
                  <a:lnTo>
                    <a:pt x="60" y="102"/>
                  </a:lnTo>
                  <a:lnTo>
                    <a:pt x="60" y="102"/>
                  </a:lnTo>
                  <a:lnTo>
                    <a:pt x="61" y="102"/>
                  </a:lnTo>
                  <a:lnTo>
                    <a:pt x="62" y="102"/>
                  </a:lnTo>
                  <a:lnTo>
                    <a:pt x="62" y="103"/>
                  </a:lnTo>
                  <a:lnTo>
                    <a:pt x="63" y="104"/>
                  </a:lnTo>
                  <a:lnTo>
                    <a:pt x="68" y="110"/>
                  </a:lnTo>
                  <a:lnTo>
                    <a:pt x="69" y="111"/>
                  </a:lnTo>
                  <a:lnTo>
                    <a:pt x="69" y="112"/>
                  </a:lnTo>
                  <a:lnTo>
                    <a:pt x="70" y="113"/>
                  </a:lnTo>
                  <a:lnTo>
                    <a:pt x="70" y="114"/>
                  </a:lnTo>
                  <a:lnTo>
                    <a:pt x="70" y="115"/>
                  </a:lnTo>
                  <a:lnTo>
                    <a:pt x="70" y="116"/>
                  </a:lnTo>
                  <a:lnTo>
                    <a:pt x="69" y="117"/>
                  </a:lnTo>
                  <a:lnTo>
                    <a:pt x="69" y="117"/>
                  </a:lnTo>
                  <a:lnTo>
                    <a:pt x="68" y="118"/>
                  </a:lnTo>
                  <a:lnTo>
                    <a:pt x="67" y="119"/>
                  </a:lnTo>
                  <a:lnTo>
                    <a:pt x="67" y="119"/>
                  </a:lnTo>
                  <a:lnTo>
                    <a:pt x="66" y="119"/>
                  </a:lnTo>
                  <a:lnTo>
                    <a:pt x="65" y="119"/>
                  </a:lnTo>
                  <a:lnTo>
                    <a:pt x="64" y="119"/>
                  </a:lnTo>
                  <a:lnTo>
                    <a:pt x="64" y="119"/>
                  </a:lnTo>
                  <a:lnTo>
                    <a:pt x="63" y="118"/>
                  </a:lnTo>
                  <a:lnTo>
                    <a:pt x="63" y="118"/>
                  </a:lnTo>
                  <a:close/>
                  <a:moveTo>
                    <a:pt x="45" y="95"/>
                  </a:moveTo>
                  <a:lnTo>
                    <a:pt x="40" y="88"/>
                  </a:lnTo>
                  <a:lnTo>
                    <a:pt x="40" y="87"/>
                  </a:lnTo>
                  <a:lnTo>
                    <a:pt x="39" y="86"/>
                  </a:lnTo>
                  <a:lnTo>
                    <a:pt x="39" y="85"/>
                  </a:lnTo>
                  <a:lnTo>
                    <a:pt x="39" y="84"/>
                  </a:lnTo>
                  <a:lnTo>
                    <a:pt x="39" y="83"/>
                  </a:lnTo>
                  <a:lnTo>
                    <a:pt x="39" y="82"/>
                  </a:lnTo>
                  <a:lnTo>
                    <a:pt x="40" y="81"/>
                  </a:lnTo>
                  <a:lnTo>
                    <a:pt x="40" y="80"/>
                  </a:lnTo>
                  <a:lnTo>
                    <a:pt x="41" y="80"/>
                  </a:lnTo>
                  <a:lnTo>
                    <a:pt x="41" y="79"/>
                  </a:lnTo>
                  <a:lnTo>
                    <a:pt x="42" y="79"/>
                  </a:lnTo>
                  <a:lnTo>
                    <a:pt x="43" y="79"/>
                  </a:lnTo>
                  <a:lnTo>
                    <a:pt x="44" y="79"/>
                  </a:lnTo>
                  <a:lnTo>
                    <a:pt x="44" y="79"/>
                  </a:lnTo>
                  <a:lnTo>
                    <a:pt x="45" y="80"/>
                  </a:lnTo>
                  <a:lnTo>
                    <a:pt x="46" y="80"/>
                  </a:lnTo>
                  <a:lnTo>
                    <a:pt x="51" y="88"/>
                  </a:lnTo>
                  <a:lnTo>
                    <a:pt x="52" y="89"/>
                  </a:lnTo>
                  <a:lnTo>
                    <a:pt x="52" y="90"/>
                  </a:lnTo>
                  <a:lnTo>
                    <a:pt x="52" y="91"/>
                  </a:lnTo>
                  <a:lnTo>
                    <a:pt x="52" y="92"/>
                  </a:lnTo>
                  <a:lnTo>
                    <a:pt x="52" y="93"/>
                  </a:lnTo>
                  <a:lnTo>
                    <a:pt x="52" y="94"/>
                  </a:lnTo>
                  <a:lnTo>
                    <a:pt x="52" y="95"/>
                  </a:lnTo>
                  <a:lnTo>
                    <a:pt x="51" y="96"/>
                  </a:lnTo>
                  <a:lnTo>
                    <a:pt x="51" y="96"/>
                  </a:lnTo>
                  <a:lnTo>
                    <a:pt x="50" y="97"/>
                  </a:lnTo>
                  <a:lnTo>
                    <a:pt x="49" y="97"/>
                  </a:lnTo>
                  <a:lnTo>
                    <a:pt x="48" y="97"/>
                  </a:lnTo>
                  <a:lnTo>
                    <a:pt x="48" y="97"/>
                  </a:lnTo>
                  <a:lnTo>
                    <a:pt x="47" y="97"/>
                  </a:lnTo>
                  <a:lnTo>
                    <a:pt x="46" y="96"/>
                  </a:lnTo>
                  <a:lnTo>
                    <a:pt x="45" y="95"/>
                  </a:lnTo>
                  <a:lnTo>
                    <a:pt x="45" y="95"/>
                  </a:lnTo>
                  <a:close/>
                  <a:moveTo>
                    <a:pt x="30" y="71"/>
                  </a:moveTo>
                  <a:lnTo>
                    <a:pt x="30" y="71"/>
                  </a:lnTo>
                  <a:lnTo>
                    <a:pt x="25" y="62"/>
                  </a:lnTo>
                  <a:lnTo>
                    <a:pt x="24" y="61"/>
                  </a:lnTo>
                  <a:lnTo>
                    <a:pt x="24" y="60"/>
                  </a:lnTo>
                  <a:lnTo>
                    <a:pt x="24" y="59"/>
                  </a:lnTo>
                  <a:lnTo>
                    <a:pt x="24" y="58"/>
                  </a:lnTo>
                  <a:lnTo>
                    <a:pt x="24" y="57"/>
                  </a:lnTo>
                  <a:lnTo>
                    <a:pt x="24" y="56"/>
                  </a:lnTo>
                  <a:lnTo>
                    <a:pt x="25" y="55"/>
                  </a:lnTo>
                  <a:lnTo>
                    <a:pt x="26" y="54"/>
                  </a:lnTo>
                  <a:lnTo>
                    <a:pt x="26" y="54"/>
                  </a:lnTo>
                  <a:lnTo>
                    <a:pt x="27" y="54"/>
                  </a:lnTo>
                  <a:lnTo>
                    <a:pt x="28" y="53"/>
                  </a:lnTo>
                  <a:lnTo>
                    <a:pt x="29" y="54"/>
                  </a:lnTo>
                  <a:lnTo>
                    <a:pt x="29" y="54"/>
                  </a:lnTo>
                  <a:lnTo>
                    <a:pt x="30" y="54"/>
                  </a:lnTo>
                  <a:lnTo>
                    <a:pt x="31" y="55"/>
                  </a:lnTo>
                  <a:lnTo>
                    <a:pt x="31" y="56"/>
                  </a:lnTo>
                  <a:lnTo>
                    <a:pt x="36" y="64"/>
                  </a:lnTo>
                  <a:lnTo>
                    <a:pt x="36" y="64"/>
                  </a:lnTo>
                  <a:lnTo>
                    <a:pt x="36" y="65"/>
                  </a:lnTo>
                  <a:lnTo>
                    <a:pt x="37" y="66"/>
                  </a:lnTo>
                  <a:lnTo>
                    <a:pt x="37" y="67"/>
                  </a:lnTo>
                  <a:lnTo>
                    <a:pt x="37" y="68"/>
                  </a:lnTo>
                  <a:lnTo>
                    <a:pt x="37" y="69"/>
                  </a:lnTo>
                  <a:lnTo>
                    <a:pt x="36" y="70"/>
                  </a:lnTo>
                  <a:lnTo>
                    <a:pt x="36" y="71"/>
                  </a:lnTo>
                  <a:lnTo>
                    <a:pt x="35" y="71"/>
                  </a:lnTo>
                  <a:lnTo>
                    <a:pt x="35" y="72"/>
                  </a:lnTo>
                  <a:lnTo>
                    <a:pt x="34" y="72"/>
                  </a:lnTo>
                  <a:lnTo>
                    <a:pt x="33" y="73"/>
                  </a:lnTo>
                  <a:lnTo>
                    <a:pt x="32" y="73"/>
                  </a:lnTo>
                  <a:lnTo>
                    <a:pt x="32" y="72"/>
                  </a:lnTo>
                  <a:lnTo>
                    <a:pt x="31" y="72"/>
                  </a:lnTo>
                  <a:lnTo>
                    <a:pt x="30" y="71"/>
                  </a:lnTo>
                  <a:lnTo>
                    <a:pt x="30" y="71"/>
                  </a:lnTo>
                  <a:lnTo>
                    <a:pt x="30" y="71"/>
                  </a:lnTo>
                  <a:close/>
                  <a:moveTo>
                    <a:pt x="16" y="44"/>
                  </a:moveTo>
                  <a:lnTo>
                    <a:pt x="14" y="40"/>
                  </a:lnTo>
                  <a:lnTo>
                    <a:pt x="11" y="35"/>
                  </a:lnTo>
                  <a:lnTo>
                    <a:pt x="11" y="34"/>
                  </a:lnTo>
                  <a:lnTo>
                    <a:pt x="11" y="33"/>
                  </a:lnTo>
                  <a:lnTo>
                    <a:pt x="11" y="32"/>
                  </a:lnTo>
                  <a:lnTo>
                    <a:pt x="11" y="31"/>
                  </a:lnTo>
                  <a:lnTo>
                    <a:pt x="11" y="30"/>
                  </a:lnTo>
                  <a:lnTo>
                    <a:pt x="12" y="29"/>
                  </a:lnTo>
                  <a:lnTo>
                    <a:pt x="12" y="28"/>
                  </a:lnTo>
                  <a:lnTo>
                    <a:pt x="13" y="27"/>
                  </a:lnTo>
                  <a:lnTo>
                    <a:pt x="14" y="27"/>
                  </a:lnTo>
                  <a:lnTo>
                    <a:pt x="15" y="27"/>
                  </a:lnTo>
                  <a:lnTo>
                    <a:pt x="15" y="27"/>
                  </a:lnTo>
                  <a:lnTo>
                    <a:pt x="16" y="27"/>
                  </a:lnTo>
                  <a:lnTo>
                    <a:pt x="17" y="27"/>
                  </a:lnTo>
                  <a:lnTo>
                    <a:pt x="18" y="28"/>
                  </a:lnTo>
                  <a:lnTo>
                    <a:pt x="18" y="29"/>
                  </a:lnTo>
                  <a:lnTo>
                    <a:pt x="18" y="29"/>
                  </a:lnTo>
                  <a:lnTo>
                    <a:pt x="21" y="35"/>
                  </a:lnTo>
                  <a:lnTo>
                    <a:pt x="22" y="38"/>
                  </a:lnTo>
                  <a:lnTo>
                    <a:pt x="23" y="39"/>
                  </a:lnTo>
                  <a:lnTo>
                    <a:pt x="23" y="40"/>
                  </a:lnTo>
                  <a:lnTo>
                    <a:pt x="23" y="41"/>
                  </a:lnTo>
                  <a:lnTo>
                    <a:pt x="23" y="42"/>
                  </a:lnTo>
                  <a:lnTo>
                    <a:pt x="23" y="43"/>
                  </a:lnTo>
                  <a:lnTo>
                    <a:pt x="22" y="44"/>
                  </a:lnTo>
                  <a:lnTo>
                    <a:pt x="22" y="45"/>
                  </a:lnTo>
                  <a:lnTo>
                    <a:pt x="21" y="46"/>
                  </a:lnTo>
                  <a:lnTo>
                    <a:pt x="21" y="46"/>
                  </a:lnTo>
                  <a:lnTo>
                    <a:pt x="20" y="46"/>
                  </a:lnTo>
                  <a:lnTo>
                    <a:pt x="19" y="46"/>
                  </a:lnTo>
                  <a:lnTo>
                    <a:pt x="18" y="46"/>
                  </a:lnTo>
                  <a:lnTo>
                    <a:pt x="18" y="46"/>
                  </a:lnTo>
                  <a:lnTo>
                    <a:pt x="17" y="46"/>
                  </a:lnTo>
                  <a:lnTo>
                    <a:pt x="16" y="45"/>
                  </a:lnTo>
                  <a:lnTo>
                    <a:pt x="16" y="44"/>
                  </a:lnTo>
                  <a:lnTo>
                    <a:pt x="16" y="44"/>
                  </a:lnTo>
                  <a:close/>
                  <a:moveTo>
                    <a:pt x="4" y="15"/>
                  </a:moveTo>
                  <a:lnTo>
                    <a:pt x="1" y="7"/>
                  </a:lnTo>
                  <a:lnTo>
                    <a:pt x="0" y="6"/>
                  </a:lnTo>
                  <a:lnTo>
                    <a:pt x="0" y="5"/>
                  </a:lnTo>
                  <a:lnTo>
                    <a:pt x="0" y="4"/>
                  </a:lnTo>
                  <a:lnTo>
                    <a:pt x="1" y="3"/>
                  </a:lnTo>
                  <a:lnTo>
                    <a:pt x="1" y="2"/>
                  </a:lnTo>
                  <a:lnTo>
                    <a:pt x="2" y="2"/>
                  </a:lnTo>
                  <a:lnTo>
                    <a:pt x="2" y="1"/>
                  </a:lnTo>
                  <a:lnTo>
                    <a:pt x="3" y="0"/>
                  </a:lnTo>
                  <a:lnTo>
                    <a:pt x="3" y="0"/>
                  </a:lnTo>
                  <a:lnTo>
                    <a:pt x="4" y="0"/>
                  </a:lnTo>
                  <a:lnTo>
                    <a:pt x="5" y="0"/>
                  </a:lnTo>
                  <a:lnTo>
                    <a:pt x="6" y="0"/>
                  </a:lnTo>
                  <a:lnTo>
                    <a:pt x="7" y="0"/>
                  </a:lnTo>
                  <a:lnTo>
                    <a:pt x="7" y="1"/>
                  </a:lnTo>
                  <a:lnTo>
                    <a:pt x="8" y="2"/>
                  </a:lnTo>
                  <a:lnTo>
                    <a:pt x="8" y="3"/>
                  </a:lnTo>
                  <a:lnTo>
                    <a:pt x="11" y="11"/>
                  </a:lnTo>
                  <a:lnTo>
                    <a:pt x="11" y="12"/>
                  </a:lnTo>
                  <a:lnTo>
                    <a:pt x="11" y="13"/>
                  </a:lnTo>
                  <a:lnTo>
                    <a:pt x="11" y="14"/>
                  </a:lnTo>
                  <a:lnTo>
                    <a:pt x="11" y="15"/>
                  </a:lnTo>
                  <a:lnTo>
                    <a:pt x="11" y="15"/>
                  </a:lnTo>
                  <a:lnTo>
                    <a:pt x="10" y="16"/>
                  </a:lnTo>
                  <a:lnTo>
                    <a:pt x="10" y="17"/>
                  </a:lnTo>
                  <a:lnTo>
                    <a:pt x="9" y="18"/>
                  </a:lnTo>
                  <a:lnTo>
                    <a:pt x="8" y="18"/>
                  </a:lnTo>
                  <a:lnTo>
                    <a:pt x="8" y="19"/>
                  </a:lnTo>
                  <a:lnTo>
                    <a:pt x="7" y="19"/>
                  </a:lnTo>
                  <a:lnTo>
                    <a:pt x="6" y="18"/>
                  </a:lnTo>
                  <a:lnTo>
                    <a:pt x="5" y="17"/>
                  </a:lnTo>
                  <a:lnTo>
                    <a:pt x="5" y="17"/>
                  </a:lnTo>
                  <a:lnTo>
                    <a:pt x="4" y="16"/>
                  </a:lnTo>
                  <a:lnTo>
                    <a:pt x="4" y="15"/>
                  </a:lnTo>
                  <a:lnTo>
                    <a:pt x="4" y="15"/>
                  </a:lnTo>
                  <a:close/>
                </a:path>
              </a:pathLst>
            </a:custGeom>
            <a:solidFill>
              <a:srgbClr val="C00000"/>
            </a:solidFill>
            <a:ln w="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140"/>
            <p:cNvSpPr>
              <a:spLocks/>
            </p:cNvSpPr>
            <p:nvPr/>
          </p:nvSpPr>
          <p:spPr bwMode="auto">
            <a:xfrm>
              <a:off x="3311430" y="5459532"/>
              <a:ext cx="106363" cy="169862"/>
            </a:xfrm>
            <a:custGeom>
              <a:avLst/>
              <a:gdLst>
                <a:gd name="T0" fmla="*/ 0 w 67"/>
                <a:gd name="T1" fmla="*/ 107 h 107"/>
                <a:gd name="T2" fmla="*/ 11 w 67"/>
                <a:gd name="T3" fmla="*/ 0 h 107"/>
                <a:gd name="T4" fmla="*/ 67 w 67"/>
                <a:gd name="T5" fmla="*/ 92 h 107"/>
                <a:gd name="T6" fmla="*/ 0 w 67"/>
                <a:gd name="T7" fmla="*/ 107 h 107"/>
              </a:gdLst>
              <a:ahLst/>
              <a:cxnLst>
                <a:cxn ang="0">
                  <a:pos x="T0" y="T1"/>
                </a:cxn>
                <a:cxn ang="0">
                  <a:pos x="T2" y="T3"/>
                </a:cxn>
                <a:cxn ang="0">
                  <a:pos x="T4" y="T5"/>
                </a:cxn>
                <a:cxn ang="0">
                  <a:pos x="T6" y="T7"/>
                </a:cxn>
              </a:cxnLst>
              <a:rect l="0" t="0" r="r" b="b"/>
              <a:pathLst>
                <a:path w="67" h="107">
                  <a:moveTo>
                    <a:pt x="0" y="107"/>
                  </a:moveTo>
                  <a:lnTo>
                    <a:pt x="11" y="0"/>
                  </a:lnTo>
                  <a:lnTo>
                    <a:pt x="67" y="92"/>
                  </a:lnTo>
                  <a:lnTo>
                    <a:pt x="0" y="107"/>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7" name="Group 36"/>
          <p:cNvGrpSpPr/>
          <p:nvPr/>
        </p:nvGrpSpPr>
        <p:grpSpPr>
          <a:xfrm>
            <a:off x="2868517" y="3414130"/>
            <a:ext cx="1360583" cy="691145"/>
            <a:chOff x="1832197" y="5229595"/>
            <a:chExt cx="1360583" cy="691145"/>
          </a:xfrm>
        </p:grpSpPr>
        <p:sp>
          <p:nvSpPr>
            <p:cNvPr id="35" name="Freeform 141"/>
            <p:cNvSpPr>
              <a:spLocks noEditPoints="1"/>
            </p:cNvSpPr>
            <p:nvPr/>
          </p:nvSpPr>
          <p:spPr bwMode="auto">
            <a:xfrm>
              <a:off x="1922684" y="5366120"/>
              <a:ext cx="1270096" cy="554620"/>
            </a:xfrm>
            <a:custGeom>
              <a:avLst/>
              <a:gdLst>
                <a:gd name="T0" fmla="*/ 733 w 737"/>
                <a:gd name="T1" fmla="*/ 273 h 289"/>
                <a:gd name="T2" fmla="*/ 702 w 737"/>
                <a:gd name="T3" fmla="*/ 286 h 289"/>
                <a:gd name="T4" fmla="*/ 711 w 737"/>
                <a:gd name="T5" fmla="*/ 275 h 289"/>
                <a:gd name="T6" fmla="*/ 676 w 737"/>
                <a:gd name="T7" fmla="*/ 286 h 289"/>
                <a:gd name="T8" fmla="*/ 688 w 737"/>
                <a:gd name="T9" fmla="*/ 277 h 289"/>
                <a:gd name="T10" fmla="*/ 650 w 737"/>
                <a:gd name="T11" fmla="*/ 286 h 289"/>
                <a:gd name="T12" fmla="*/ 665 w 737"/>
                <a:gd name="T13" fmla="*/ 280 h 289"/>
                <a:gd name="T14" fmla="*/ 626 w 737"/>
                <a:gd name="T15" fmla="*/ 286 h 289"/>
                <a:gd name="T16" fmla="*/ 641 w 737"/>
                <a:gd name="T17" fmla="*/ 281 h 289"/>
                <a:gd name="T18" fmla="*/ 601 w 737"/>
                <a:gd name="T19" fmla="*/ 285 h 289"/>
                <a:gd name="T20" fmla="*/ 617 w 737"/>
                <a:gd name="T21" fmla="*/ 283 h 289"/>
                <a:gd name="T22" fmla="*/ 577 w 737"/>
                <a:gd name="T23" fmla="*/ 282 h 289"/>
                <a:gd name="T24" fmla="*/ 593 w 737"/>
                <a:gd name="T25" fmla="*/ 284 h 289"/>
                <a:gd name="T26" fmla="*/ 553 w 737"/>
                <a:gd name="T27" fmla="*/ 279 h 289"/>
                <a:gd name="T28" fmla="*/ 568 w 737"/>
                <a:gd name="T29" fmla="*/ 283 h 289"/>
                <a:gd name="T30" fmla="*/ 529 w 737"/>
                <a:gd name="T31" fmla="*/ 276 h 289"/>
                <a:gd name="T32" fmla="*/ 543 w 737"/>
                <a:gd name="T33" fmla="*/ 283 h 289"/>
                <a:gd name="T34" fmla="*/ 506 w 737"/>
                <a:gd name="T35" fmla="*/ 272 h 289"/>
                <a:gd name="T36" fmla="*/ 518 w 737"/>
                <a:gd name="T37" fmla="*/ 282 h 289"/>
                <a:gd name="T38" fmla="*/ 484 w 737"/>
                <a:gd name="T39" fmla="*/ 268 h 289"/>
                <a:gd name="T40" fmla="*/ 492 w 737"/>
                <a:gd name="T41" fmla="*/ 279 h 289"/>
                <a:gd name="T42" fmla="*/ 461 w 737"/>
                <a:gd name="T43" fmla="*/ 264 h 289"/>
                <a:gd name="T44" fmla="*/ 444 w 737"/>
                <a:gd name="T45" fmla="*/ 272 h 289"/>
                <a:gd name="T46" fmla="*/ 440 w 737"/>
                <a:gd name="T47" fmla="*/ 261 h 289"/>
                <a:gd name="T48" fmla="*/ 420 w 737"/>
                <a:gd name="T49" fmla="*/ 267 h 289"/>
                <a:gd name="T50" fmla="*/ 423 w 737"/>
                <a:gd name="T51" fmla="*/ 257 h 289"/>
                <a:gd name="T52" fmla="*/ 388 w 737"/>
                <a:gd name="T53" fmla="*/ 259 h 289"/>
                <a:gd name="T54" fmla="*/ 400 w 737"/>
                <a:gd name="T55" fmla="*/ 252 h 289"/>
                <a:gd name="T56" fmla="*/ 363 w 737"/>
                <a:gd name="T57" fmla="*/ 251 h 289"/>
                <a:gd name="T58" fmla="*/ 377 w 737"/>
                <a:gd name="T59" fmla="*/ 248 h 289"/>
                <a:gd name="T60" fmla="*/ 339 w 737"/>
                <a:gd name="T61" fmla="*/ 242 h 289"/>
                <a:gd name="T62" fmla="*/ 354 w 737"/>
                <a:gd name="T63" fmla="*/ 243 h 289"/>
                <a:gd name="T64" fmla="*/ 315 w 737"/>
                <a:gd name="T65" fmla="*/ 233 h 289"/>
                <a:gd name="T66" fmla="*/ 331 w 737"/>
                <a:gd name="T67" fmla="*/ 235 h 289"/>
                <a:gd name="T68" fmla="*/ 292 w 737"/>
                <a:gd name="T69" fmla="*/ 223 h 289"/>
                <a:gd name="T70" fmla="*/ 308 w 737"/>
                <a:gd name="T71" fmla="*/ 226 h 289"/>
                <a:gd name="T72" fmla="*/ 269 w 737"/>
                <a:gd name="T73" fmla="*/ 213 h 289"/>
                <a:gd name="T74" fmla="*/ 284 w 737"/>
                <a:gd name="T75" fmla="*/ 219 h 289"/>
                <a:gd name="T76" fmla="*/ 247 w 737"/>
                <a:gd name="T77" fmla="*/ 200 h 289"/>
                <a:gd name="T78" fmla="*/ 260 w 737"/>
                <a:gd name="T79" fmla="*/ 210 h 289"/>
                <a:gd name="T80" fmla="*/ 226 w 737"/>
                <a:gd name="T81" fmla="*/ 187 h 289"/>
                <a:gd name="T82" fmla="*/ 236 w 737"/>
                <a:gd name="T83" fmla="*/ 200 h 289"/>
                <a:gd name="T84" fmla="*/ 205 w 737"/>
                <a:gd name="T85" fmla="*/ 174 h 289"/>
                <a:gd name="T86" fmla="*/ 212 w 737"/>
                <a:gd name="T87" fmla="*/ 188 h 289"/>
                <a:gd name="T88" fmla="*/ 185 w 737"/>
                <a:gd name="T89" fmla="*/ 160 h 289"/>
                <a:gd name="T90" fmla="*/ 189 w 737"/>
                <a:gd name="T91" fmla="*/ 175 h 289"/>
                <a:gd name="T92" fmla="*/ 171 w 737"/>
                <a:gd name="T93" fmla="*/ 151 h 289"/>
                <a:gd name="T94" fmla="*/ 145 w 737"/>
                <a:gd name="T95" fmla="*/ 145 h 289"/>
                <a:gd name="T96" fmla="*/ 150 w 737"/>
                <a:gd name="T97" fmla="*/ 136 h 289"/>
                <a:gd name="T98" fmla="*/ 121 w 737"/>
                <a:gd name="T99" fmla="*/ 128 h 289"/>
                <a:gd name="T100" fmla="*/ 129 w 737"/>
                <a:gd name="T101" fmla="*/ 121 h 289"/>
                <a:gd name="T102" fmla="*/ 99 w 737"/>
                <a:gd name="T103" fmla="*/ 109 h 289"/>
                <a:gd name="T104" fmla="*/ 108 w 737"/>
                <a:gd name="T105" fmla="*/ 104 h 289"/>
                <a:gd name="T106" fmla="*/ 77 w 737"/>
                <a:gd name="T107" fmla="*/ 90 h 289"/>
                <a:gd name="T108" fmla="*/ 89 w 737"/>
                <a:gd name="T109" fmla="*/ 88 h 289"/>
                <a:gd name="T110" fmla="*/ 56 w 737"/>
                <a:gd name="T111" fmla="*/ 69 h 289"/>
                <a:gd name="T112" fmla="*/ 70 w 737"/>
                <a:gd name="T113" fmla="*/ 72 h 289"/>
                <a:gd name="T114" fmla="*/ 37 w 737"/>
                <a:gd name="T115" fmla="*/ 47 h 289"/>
                <a:gd name="T116" fmla="*/ 51 w 737"/>
                <a:gd name="T117" fmla="*/ 55 h 289"/>
                <a:gd name="T118" fmla="*/ 18 w 737"/>
                <a:gd name="T119" fmla="*/ 25 h 289"/>
                <a:gd name="T120" fmla="*/ 31 w 737"/>
                <a:gd name="T121" fmla="*/ 37 h 289"/>
                <a:gd name="T122" fmla="*/ 1 w 737"/>
                <a:gd name="T123" fmla="*/ 2 h 289"/>
                <a:gd name="T124" fmla="*/ 12 w 737"/>
                <a:gd name="T125" fmla="*/ 1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7" h="289">
                  <a:moveTo>
                    <a:pt x="734" y="283"/>
                  </a:moveTo>
                  <a:lnTo>
                    <a:pt x="726" y="284"/>
                  </a:lnTo>
                  <a:lnTo>
                    <a:pt x="725" y="284"/>
                  </a:lnTo>
                  <a:lnTo>
                    <a:pt x="724" y="283"/>
                  </a:lnTo>
                  <a:lnTo>
                    <a:pt x="723" y="283"/>
                  </a:lnTo>
                  <a:lnTo>
                    <a:pt x="723" y="282"/>
                  </a:lnTo>
                  <a:lnTo>
                    <a:pt x="722" y="282"/>
                  </a:lnTo>
                  <a:lnTo>
                    <a:pt x="722" y="281"/>
                  </a:lnTo>
                  <a:lnTo>
                    <a:pt x="721" y="280"/>
                  </a:lnTo>
                  <a:lnTo>
                    <a:pt x="721" y="279"/>
                  </a:lnTo>
                  <a:lnTo>
                    <a:pt x="721" y="278"/>
                  </a:lnTo>
                  <a:lnTo>
                    <a:pt x="722" y="277"/>
                  </a:lnTo>
                  <a:lnTo>
                    <a:pt x="722" y="276"/>
                  </a:lnTo>
                  <a:lnTo>
                    <a:pt x="723" y="275"/>
                  </a:lnTo>
                  <a:lnTo>
                    <a:pt x="723" y="274"/>
                  </a:lnTo>
                  <a:lnTo>
                    <a:pt x="724" y="274"/>
                  </a:lnTo>
                  <a:lnTo>
                    <a:pt x="724" y="273"/>
                  </a:lnTo>
                  <a:lnTo>
                    <a:pt x="725" y="273"/>
                  </a:lnTo>
                  <a:lnTo>
                    <a:pt x="733" y="273"/>
                  </a:lnTo>
                  <a:lnTo>
                    <a:pt x="734" y="273"/>
                  </a:lnTo>
                  <a:lnTo>
                    <a:pt x="735" y="273"/>
                  </a:lnTo>
                  <a:lnTo>
                    <a:pt x="735" y="273"/>
                  </a:lnTo>
                  <a:lnTo>
                    <a:pt x="736" y="274"/>
                  </a:lnTo>
                  <a:lnTo>
                    <a:pt x="737" y="275"/>
                  </a:lnTo>
                  <a:lnTo>
                    <a:pt x="737" y="275"/>
                  </a:lnTo>
                  <a:lnTo>
                    <a:pt x="737" y="276"/>
                  </a:lnTo>
                  <a:lnTo>
                    <a:pt x="737" y="278"/>
                  </a:lnTo>
                  <a:lnTo>
                    <a:pt x="737" y="279"/>
                  </a:lnTo>
                  <a:lnTo>
                    <a:pt x="737" y="280"/>
                  </a:lnTo>
                  <a:lnTo>
                    <a:pt x="737" y="281"/>
                  </a:lnTo>
                  <a:lnTo>
                    <a:pt x="737" y="281"/>
                  </a:lnTo>
                  <a:lnTo>
                    <a:pt x="736" y="282"/>
                  </a:lnTo>
                  <a:lnTo>
                    <a:pt x="735" y="283"/>
                  </a:lnTo>
                  <a:lnTo>
                    <a:pt x="735" y="283"/>
                  </a:lnTo>
                  <a:lnTo>
                    <a:pt x="734" y="283"/>
                  </a:lnTo>
                  <a:lnTo>
                    <a:pt x="734" y="283"/>
                  </a:lnTo>
                  <a:close/>
                  <a:moveTo>
                    <a:pt x="710" y="285"/>
                  </a:moveTo>
                  <a:lnTo>
                    <a:pt x="702" y="286"/>
                  </a:lnTo>
                  <a:lnTo>
                    <a:pt x="701" y="285"/>
                  </a:lnTo>
                  <a:lnTo>
                    <a:pt x="700" y="285"/>
                  </a:lnTo>
                  <a:lnTo>
                    <a:pt x="699" y="285"/>
                  </a:lnTo>
                  <a:lnTo>
                    <a:pt x="699" y="284"/>
                  </a:lnTo>
                  <a:lnTo>
                    <a:pt x="698" y="283"/>
                  </a:lnTo>
                  <a:lnTo>
                    <a:pt x="698" y="283"/>
                  </a:lnTo>
                  <a:lnTo>
                    <a:pt x="698" y="282"/>
                  </a:lnTo>
                  <a:lnTo>
                    <a:pt x="698" y="281"/>
                  </a:lnTo>
                  <a:lnTo>
                    <a:pt x="698" y="279"/>
                  </a:lnTo>
                  <a:lnTo>
                    <a:pt x="698" y="278"/>
                  </a:lnTo>
                  <a:lnTo>
                    <a:pt x="698" y="278"/>
                  </a:lnTo>
                  <a:lnTo>
                    <a:pt x="698" y="277"/>
                  </a:lnTo>
                  <a:lnTo>
                    <a:pt x="699" y="276"/>
                  </a:lnTo>
                  <a:lnTo>
                    <a:pt x="700" y="275"/>
                  </a:lnTo>
                  <a:lnTo>
                    <a:pt x="701" y="275"/>
                  </a:lnTo>
                  <a:lnTo>
                    <a:pt x="701" y="275"/>
                  </a:lnTo>
                  <a:lnTo>
                    <a:pt x="709" y="274"/>
                  </a:lnTo>
                  <a:lnTo>
                    <a:pt x="710" y="274"/>
                  </a:lnTo>
                  <a:lnTo>
                    <a:pt x="711" y="275"/>
                  </a:lnTo>
                  <a:lnTo>
                    <a:pt x="712" y="275"/>
                  </a:lnTo>
                  <a:lnTo>
                    <a:pt x="712" y="276"/>
                  </a:lnTo>
                  <a:lnTo>
                    <a:pt x="713" y="276"/>
                  </a:lnTo>
                  <a:lnTo>
                    <a:pt x="713" y="277"/>
                  </a:lnTo>
                  <a:lnTo>
                    <a:pt x="713" y="278"/>
                  </a:lnTo>
                  <a:lnTo>
                    <a:pt x="713" y="279"/>
                  </a:lnTo>
                  <a:lnTo>
                    <a:pt x="713" y="280"/>
                  </a:lnTo>
                  <a:lnTo>
                    <a:pt x="713" y="281"/>
                  </a:lnTo>
                  <a:lnTo>
                    <a:pt x="713" y="282"/>
                  </a:lnTo>
                  <a:lnTo>
                    <a:pt x="712" y="283"/>
                  </a:lnTo>
                  <a:lnTo>
                    <a:pt x="712" y="284"/>
                  </a:lnTo>
                  <a:lnTo>
                    <a:pt x="711" y="284"/>
                  </a:lnTo>
                  <a:lnTo>
                    <a:pt x="710" y="285"/>
                  </a:lnTo>
                  <a:lnTo>
                    <a:pt x="710" y="285"/>
                  </a:lnTo>
                  <a:lnTo>
                    <a:pt x="710" y="285"/>
                  </a:lnTo>
                  <a:close/>
                  <a:moveTo>
                    <a:pt x="685" y="286"/>
                  </a:moveTo>
                  <a:lnTo>
                    <a:pt x="677" y="287"/>
                  </a:lnTo>
                  <a:lnTo>
                    <a:pt x="677" y="287"/>
                  </a:lnTo>
                  <a:lnTo>
                    <a:pt x="676" y="286"/>
                  </a:lnTo>
                  <a:lnTo>
                    <a:pt x="675" y="286"/>
                  </a:lnTo>
                  <a:lnTo>
                    <a:pt x="675" y="285"/>
                  </a:lnTo>
                  <a:lnTo>
                    <a:pt x="674" y="285"/>
                  </a:lnTo>
                  <a:lnTo>
                    <a:pt x="674" y="284"/>
                  </a:lnTo>
                  <a:lnTo>
                    <a:pt x="674" y="283"/>
                  </a:lnTo>
                  <a:lnTo>
                    <a:pt x="673" y="282"/>
                  </a:lnTo>
                  <a:lnTo>
                    <a:pt x="673" y="281"/>
                  </a:lnTo>
                  <a:lnTo>
                    <a:pt x="674" y="280"/>
                  </a:lnTo>
                  <a:lnTo>
                    <a:pt x="674" y="279"/>
                  </a:lnTo>
                  <a:lnTo>
                    <a:pt x="674" y="278"/>
                  </a:lnTo>
                  <a:lnTo>
                    <a:pt x="675" y="277"/>
                  </a:lnTo>
                  <a:lnTo>
                    <a:pt x="675" y="277"/>
                  </a:lnTo>
                  <a:lnTo>
                    <a:pt x="676" y="276"/>
                  </a:lnTo>
                  <a:lnTo>
                    <a:pt x="677" y="276"/>
                  </a:lnTo>
                  <a:lnTo>
                    <a:pt x="685" y="276"/>
                  </a:lnTo>
                  <a:lnTo>
                    <a:pt x="686" y="276"/>
                  </a:lnTo>
                  <a:lnTo>
                    <a:pt x="687" y="276"/>
                  </a:lnTo>
                  <a:lnTo>
                    <a:pt x="688" y="277"/>
                  </a:lnTo>
                  <a:lnTo>
                    <a:pt x="688" y="277"/>
                  </a:lnTo>
                  <a:lnTo>
                    <a:pt x="689" y="278"/>
                  </a:lnTo>
                  <a:lnTo>
                    <a:pt x="689" y="279"/>
                  </a:lnTo>
                  <a:lnTo>
                    <a:pt x="689" y="280"/>
                  </a:lnTo>
                  <a:lnTo>
                    <a:pt x="690" y="281"/>
                  </a:lnTo>
                  <a:lnTo>
                    <a:pt x="690" y="282"/>
                  </a:lnTo>
                  <a:lnTo>
                    <a:pt x="689" y="283"/>
                  </a:lnTo>
                  <a:lnTo>
                    <a:pt x="689" y="284"/>
                  </a:lnTo>
                  <a:lnTo>
                    <a:pt x="688" y="285"/>
                  </a:lnTo>
                  <a:lnTo>
                    <a:pt x="688" y="285"/>
                  </a:lnTo>
                  <a:lnTo>
                    <a:pt x="687" y="286"/>
                  </a:lnTo>
                  <a:lnTo>
                    <a:pt x="686" y="286"/>
                  </a:lnTo>
                  <a:lnTo>
                    <a:pt x="685" y="286"/>
                  </a:lnTo>
                  <a:lnTo>
                    <a:pt x="685" y="286"/>
                  </a:lnTo>
                  <a:close/>
                  <a:moveTo>
                    <a:pt x="661" y="288"/>
                  </a:moveTo>
                  <a:lnTo>
                    <a:pt x="653" y="288"/>
                  </a:lnTo>
                  <a:lnTo>
                    <a:pt x="652" y="288"/>
                  </a:lnTo>
                  <a:lnTo>
                    <a:pt x="652" y="288"/>
                  </a:lnTo>
                  <a:lnTo>
                    <a:pt x="651" y="287"/>
                  </a:lnTo>
                  <a:lnTo>
                    <a:pt x="650" y="286"/>
                  </a:lnTo>
                  <a:lnTo>
                    <a:pt x="650" y="285"/>
                  </a:lnTo>
                  <a:lnTo>
                    <a:pt x="650" y="284"/>
                  </a:lnTo>
                  <a:lnTo>
                    <a:pt x="649" y="283"/>
                  </a:lnTo>
                  <a:lnTo>
                    <a:pt x="649" y="282"/>
                  </a:lnTo>
                  <a:lnTo>
                    <a:pt x="649" y="281"/>
                  </a:lnTo>
                  <a:lnTo>
                    <a:pt x="650" y="280"/>
                  </a:lnTo>
                  <a:lnTo>
                    <a:pt x="650" y="279"/>
                  </a:lnTo>
                  <a:lnTo>
                    <a:pt x="650" y="279"/>
                  </a:lnTo>
                  <a:lnTo>
                    <a:pt x="651" y="278"/>
                  </a:lnTo>
                  <a:lnTo>
                    <a:pt x="652" y="277"/>
                  </a:lnTo>
                  <a:lnTo>
                    <a:pt x="652" y="277"/>
                  </a:lnTo>
                  <a:lnTo>
                    <a:pt x="653" y="277"/>
                  </a:lnTo>
                  <a:lnTo>
                    <a:pt x="661" y="277"/>
                  </a:lnTo>
                  <a:lnTo>
                    <a:pt x="662" y="277"/>
                  </a:lnTo>
                  <a:lnTo>
                    <a:pt x="663" y="277"/>
                  </a:lnTo>
                  <a:lnTo>
                    <a:pt x="663" y="278"/>
                  </a:lnTo>
                  <a:lnTo>
                    <a:pt x="664" y="278"/>
                  </a:lnTo>
                  <a:lnTo>
                    <a:pt x="664" y="279"/>
                  </a:lnTo>
                  <a:lnTo>
                    <a:pt x="665" y="280"/>
                  </a:lnTo>
                  <a:lnTo>
                    <a:pt x="665" y="281"/>
                  </a:lnTo>
                  <a:lnTo>
                    <a:pt x="665" y="282"/>
                  </a:lnTo>
                  <a:lnTo>
                    <a:pt x="665" y="283"/>
                  </a:lnTo>
                  <a:lnTo>
                    <a:pt x="665" y="284"/>
                  </a:lnTo>
                  <a:lnTo>
                    <a:pt x="664" y="285"/>
                  </a:lnTo>
                  <a:lnTo>
                    <a:pt x="664" y="286"/>
                  </a:lnTo>
                  <a:lnTo>
                    <a:pt x="664" y="286"/>
                  </a:lnTo>
                  <a:lnTo>
                    <a:pt x="663" y="287"/>
                  </a:lnTo>
                  <a:lnTo>
                    <a:pt x="662" y="288"/>
                  </a:lnTo>
                  <a:lnTo>
                    <a:pt x="661" y="288"/>
                  </a:lnTo>
                  <a:lnTo>
                    <a:pt x="661" y="288"/>
                  </a:lnTo>
                  <a:close/>
                  <a:moveTo>
                    <a:pt x="637" y="288"/>
                  </a:moveTo>
                  <a:lnTo>
                    <a:pt x="630" y="289"/>
                  </a:lnTo>
                  <a:lnTo>
                    <a:pt x="629" y="289"/>
                  </a:lnTo>
                  <a:lnTo>
                    <a:pt x="628" y="288"/>
                  </a:lnTo>
                  <a:lnTo>
                    <a:pt x="628" y="288"/>
                  </a:lnTo>
                  <a:lnTo>
                    <a:pt x="627" y="288"/>
                  </a:lnTo>
                  <a:lnTo>
                    <a:pt x="626" y="286"/>
                  </a:lnTo>
                  <a:lnTo>
                    <a:pt x="626" y="286"/>
                  </a:lnTo>
                  <a:lnTo>
                    <a:pt x="625" y="285"/>
                  </a:lnTo>
                  <a:lnTo>
                    <a:pt x="625" y="284"/>
                  </a:lnTo>
                  <a:lnTo>
                    <a:pt x="625" y="283"/>
                  </a:lnTo>
                  <a:lnTo>
                    <a:pt x="625" y="282"/>
                  </a:lnTo>
                  <a:lnTo>
                    <a:pt x="625" y="281"/>
                  </a:lnTo>
                  <a:lnTo>
                    <a:pt x="626" y="280"/>
                  </a:lnTo>
                  <a:lnTo>
                    <a:pt x="627" y="279"/>
                  </a:lnTo>
                  <a:lnTo>
                    <a:pt x="627" y="278"/>
                  </a:lnTo>
                  <a:lnTo>
                    <a:pt x="628" y="278"/>
                  </a:lnTo>
                  <a:lnTo>
                    <a:pt x="628" y="278"/>
                  </a:lnTo>
                  <a:lnTo>
                    <a:pt x="629" y="277"/>
                  </a:lnTo>
                  <a:lnTo>
                    <a:pt x="630" y="277"/>
                  </a:lnTo>
                  <a:lnTo>
                    <a:pt x="637" y="277"/>
                  </a:lnTo>
                  <a:lnTo>
                    <a:pt x="638" y="277"/>
                  </a:lnTo>
                  <a:lnTo>
                    <a:pt x="639" y="278"/>
                  </a:lnTo>
                  <a:lnTo>
                    <a:pt x="639" y="278"/>
                  </a:lnTo>
                  <a:lnTo>
                    <a:pt x="640" y="279"/>
                  </a:lnTo>
                  <a:lnTo>
                    <a:pt x="641" y="280"/>
                  </a:lnTo>
                  <a:lnTo>
                    <a:pt x="641" y="281"/>
                  </a:lnTo>
                  <a:lnTo>
                    <a:pt x="641" y="282"/>
                  </a:lnTo>
                  <a:lnTo>
                    <a:pt x="641" y="283"/>
                  </a:lnTo>
                  <a:lnTo>
                    <a:pt x="641" y="284"/>
                  </a:lnTo>
                  <a:lnTo>
                    <a:pt x="641" y="285"/>
                  </a:lnTo>
                  <a:lnTo>
                    <a:pt x="641" y="286"/>
                  </a:lnTo>
                  <a:lnTo>
                    <a:pt x="640" y="286"/>
                  </a:lnTo>
                  <a:lnTo>
                    <a:pt x="639" y="287"/>
                  </a:lnTo>
                  <a:lnTo>
                    <a:pt x="639" y="288"/>
                  </a:lnTo>
                  <a:lnTo>
                    <a:pt x="638" y="288"/>
                  </a:lnTo>
                  <a:lnTo>
                    <a:pt x="637" y="288"/>
                  </a:lnTo>
                  <a:lnTo>
                    <a:pt x="637" y="288"/>
                  </a:lnTo>
                  <a:close/>
                  <a:moveTo>
                    <a:pt x="613" y="288"/>
                  </a:moveTo>
                  <a:lnTo>
                    <a:pt x="605" y="288"/>
                  </a:lnTo>
                  <a:lnTo>
                    <a:pt x="604" y="288"/>
                  </a:lnTo>
                  <a:lnTo>
                    <a:pt x="603" y="288"/>
                  </a:lnTo>
                  <a:lnTo>
                    <a:pt x="603" y="287"/>
                  </a:lnTo>
                  <a:lnTo>
                    <a:pt x="602" y="286"/>
                  </a:lnTo>
                  <a:lnTo>
                    <a:pt x="602" y="285"/>
                  </a:lnTo>
                  <a:lnTo>
                    <a:pt x="601" y="285"/>
                  </a:lnTo>
                  <a:lnTo>
                    <a:pt x="601" y="284"/>
                  </a:lnTo>
                  <a:lnTo>
                    <a:pt x="601" y="282"/>
                  </a:lnTo>
                  <a:lnTo>
                    <a:pt x="601" y="281"/>
                  </a:lnTo>
                  <a:lnTo>
                    <a:pt x="601" y="280"/>
                  </a:lnTo>
                  <a:lnTo>
                    <a:pt x="602" y="279"/>
                  </a:lnTo>
                  <a:lnTo>
                    <a:pt x="602" y="279"/>
                  </a:lnTo>
                  <a:lnTo>
                    <a:pt x="603" y="278"/>
                  </a:lnTo>
                  <a:lnTo>
                    <a:pt x="603" y="278"/>
                  </a:lnTo>
                  <a:lnTo>
                    <a:pt x="604" y="277"/>
                  </a:lnTo>
                  <a:lnTo>
                    <a:pt x="605" y="277"/>
                  </a:lnTo>
                  <a:lnTo>
                    <a:pt x="613" y="277"/>
                  </a:lnTo>
                  <a:lnTo>
                    <a:pt x="614" y="277"/>
                  </a:lnTo>
                  <a:lnTo>
                    <a:pt x="615" y="278"/>
                  </a:lnTo>
                  <a:lnTo>
                    <a:pt x="615" y="278"/>
                  </a:lnTo>
                  <a:lnTo>
                    <a:pt x="616" y="279"/>
                  </a:lnTo>
                  <a:lnTo>
                    <a:pt x="616" y="280"/>
                  </a:lnTo>
                  <a:lnTo>
                    <a:pt x="617" y="281"/>
                  </a:lnTo>
                  <a:lnTo>
                    <a:pt x="617" y="282"/>
                  </a:lnTo>
                  <a:lnTo>
                    <a:pt x="617" y="283"/>
                  </a:lnTo>
                  <a:lnTo>
                    <a:pt x="617" y="284"/>
                  </a:lnTo>
                  <a:lnTo>
                    <a:pt x="617" y="285"/>
                  </a:lnTo>
                  <a:lnTo>
                    <a:pt x="616" y="286"/>
                  </a:lnTo>
                  <a:lnTo>
                    <a:pt x="616" y="286"/>
                  </a:lnTo>
                  <a:lnTo>
                    <a:pt x="615" y="287"/>
                  </a:lnTo>
                  <a:lnTo>
                    <a:pt x="615" y="288"/>
                  </a:lnTo>
                  <a:lnTo>
                    <a:pt x="614" y="288"/>
                  </a:lnTo>
                  <a:lnTo>
                    <a:pt x="613" y="288"/>
                  </a:lnTo>
                  <a:lnTo>
                    <a:pt x="613" y="288"/>
                  </a:lnTo>
                  <a:close/>
                  <a:moveTo>
                    <a:pt x="589" y="288"/>
                  </a:moveTo>
                  <a:lnTo>
                    <a:pt x="581" y="288"/>
                  </a:lnTo>
                  <a:lnTo>
                    <a:pt x="580" y="287"/>
                  </a:lnTo>
                  <a:lnTo>
                    <a:pt x="579" y="287"/>
                  </a:lnTo>
                  <a:lnTo>
                    <a:pt x="579" y="286"/>
                  </a:lnTo>
                  <a:lnTo>
                    <a:pt x="578" y="285"/>
                  </a:lnTo>
                  <a:lnTo>
                    <a:pt x="578" y="285"/>
                  </a:lnTo>
                  <a:lnTo>
                    <a:pt x="577" y="284"/>
                  </a:lnTo>
                  <a:lnTo>
                    <a:pt x="577" y="283"/>
                  </a:lnTo>
                  <a:lnTo>
                    <a:pt x="577" y="282"/>
                  </a:lnTo>
                  <a:lnTo>
                    <a:pt x="577" y="281"/>
                  </a:lnTo>
                  <a:lnTo>
                    <a:pt x="577" y="280"/>
                  </a:lnTo>
                  <a:lnTo>
                    <a:pt x="578" y="279"/>
                  </a:lnTo>
                  <a:lnTo>
                    <a:pt x="578" y="278"/>
                  </a:lnTo>
                  <a:lnTo>
                    <a:pt x="579" y="277"/>
                  </a:lnTo>
                  <a:lnTo>
                    <a:pt x="579" y="277"/>
                  </a:lnTo>
                  <a:lnTo>
                    <a:pt x="580" y="277"/>
                  </a:lnTo>
                  <a:lnTo>
                    <a:pt x="581" y="276"/>
                  </a:lnTo>
                  <a:lnTo>
                    <a:pt x="589" y="277"/>
                  </a:lnTo>
                  <a:lnTo>
                    <a:pt x="590" y="277"/>
                  </a:lnTo>
                  <a:lnTo>
                    <a:pt x="591" y="277"/>
                  </a:lnTo>
                  <a:lnTo>
                    <a:pt x="591" y="278"/>
                  </a:lnTo>
                  <a:lnTo>
                    <a:pt x="592" y="278"/>
                  </a:lnTo>
                  <a:lnTo>
                    <a:pt x="592" y="279"/>
                  </a:lnTo>
                  <a:lnTo>
                    <a:pt x="593" y="280"/>
                  </a:lnTo>
                  <a:lnTo>
                    <a:pt x="593" y="281"/>
                  </a:lnTo>
                  <a:lnTo>
                    <a:pt x="593" y="282"/>
                  </a:lnTo>
                  <a:lnTo>
                    <a:pt x="593" y="283"/>
                  </a:lnTo>
                  <a:lnTo>
                    <a:pt x="593" y="284"/>
                  </a:lnTo>
                  <a:lnTo>
                    <a:pt x="592" y="285"/>
                  </a:lnTo>
                  <a:lnTo>
                    <a:pt x="592" y="286"/>
                  </a:lnTo>
                  <a:lnTo>
                    <a:pt x="591" y="287"/>
                  </a:lnTo>
                  <a:lnTo>
                    <a:pt x="590" y="288"/>
                  </a:lnTo>
                  <a:lnTo>
                    <a:pt x="590" y="288"/>
                  </a:lnTo>
                  <a:lnTo>
                    <a:pt x="589" y="288"/>
                  </a:lnTo>
                  <a:lnTo>
                    <a:pt x="589" y="288"/>
                  </a:lnTo>
                  <a:close/>
                  <a:moveTo>
                    <a:pt x="565" y="286"/>
                  </a:moveTo>
                  <a:lnTo>
                    <a:pt x="564" y="286"/>
                  </a:lnTo>
                  <a:lnTo>
                    <a:pt x="557" y="286"/>
                  </a:lnTo>
                  <a:lnTo>
                    <a:pt x="556" y="286"/>
                  </a:lnTo>
                  <a:lnTo>
                    <a:pt x="555" y="285"/>
                  </a:lnTo>
                  <a:lnTo>
                    <a:pt x="554" y="285"/>
                  </a:lnTo>
                  <a:lnTo>
                    <a:pt x="554" y="284"/>
                  </a:lnTo>
                  <a:lnTo>
                    <a:pt x="553" y="283"/>
                  </a:lnTo>
                  <a:lnTo>
                    <a:pt x="553" y="282"/>
                  </a:lnTo>
                  <a:lnTo>
                    <a:pt x="553" y="281"/>
                  </a:lnTo>
                  <a:lnTo>
                    <a:pt x="553" y="280"/>
                  </a:lnTo>
                  <a:lnTo>
                    <a:pt x="553" y="279"/>
                  </a:lnTo>
                  <a:lnTo>
                    <a:pt x="553" y="278"/>
                  </a:lnTo>
                  <a:lnTo>
                    <a:pt x="554" y="277"/>
                  </a:lnTo>
                  <a:lnTo>
                    <a:pt x="554" y="277"/>
                  </a:lnTo>
                  <a:lnTo>
                    <a:pt x="555" y="276"/>
                  </a:lnTo>
                  <a:lnTo>
                    <a:pt x="555" y="276"/>
                  </a:lnTo>
                  <a:lnTo>
                    <a:pt x="556" y="275"/>
                  </a:lnTo>
                  <a:lnTo>
                    <a:pt x="557" y="275"/>
                  </a:lnTo>
                  <a:lnTo>
                    <a:pt x="565" y="276"/>
                  </a:lnTo>
                  <a:lnTo>
                    <a:pt x="565" y="276"/>
                  </a:lnTo>
                  <a:lnTo>
                    <a:pt x="566" y="276"/>
                  </a:lnTo>
                  <a:lnTo>
                    <a:pt x="567" y="276"/>
                  </a:lnTo>
                  <a:lnTo>
                    <a:pt x="567" y="277"/>
                  </a:lnTo>
                  <a:lnTo>
                    <a:pt x="568" y="277"/>
                  </a:lnTo>
                  <a:lnTo>
                    <a:pt x="568" y="278"/>
                  </a:lnTo>
                  <a:lnTo>
                    <a:pt x="569" y="279"/>
                  </a:lnTo>
                  <a:lnTo>
                    <a:pt x="569" y="280"/>
                  </a:lnTo>
                  <a:lnTo>
                    <a:pt x="569" y="281"/>
                  </a:lnTo>
                  <a:lnTo>
                    <a:pt x="569" y="282"/>
                  </a:lnTo>
                  <a:lnTo>
                    <a:pt x="568" y="283"/>
                  </a:lnTo>
                  <a:lnTo>
                    <a:pt x="568" y="284"/>
                  </a:lnTo>
                  <a:lnTo>
                    <a:pt x="568" y="285"/>
                  </a:lnTo>
                  <a:lnTo>
                    <a:pt x="567" y="286"/>
                  </a:lnTo>
                  <a:lnTo>
                    <a:pt x="566" y="286"/>
                  </a:lnTo>
                  <a:lnTo>
                    <a:pt x="565" y="286"/>
                  </a:lnTo>
                  <a:lnTo>
                    <a:pt x="565" y="286"/>
                  </a:lnTo>
                  <a:lnTo>
                    <a:pt x="565" y="286"/>
                  </a:lnTo>
                  <a:close/>
                  <a:moveTo>
                    <a:pt x="541" y="285"/>
                  </a:moveTo>
                  <a:lnTo>
                    <a:pt x="533" y="284"/>
                  </a:lnTo>
                  <a:lnTo>
                    <a:pt x="532" y="284"/>
                  </a:lnTo>
                  <a:lnTo>
                    <a:pt x="531" y="284"/>
                  </a:lnTo>
                  <a:lnTo>
                    <a:pt x="530" y="283"/>
                  </a:lnTo>
                  <a:lnTo>
                    <a:pt x="530" y="282"/>
                  </a:lnTo>
                  <a:lnTo>
                    <a:pt x="529" y="281"/>
                  </a:lnTo>
                  <a:lnTo>
                    <a:pt x="529" y="281"/>
                  </a:lnTo>
                  <a:lnTo>
                    <a:pt x="529" y="280"/>
                  </a:lnTo>
                  <a:lnTo>
                    <a:pt x="529" y="278"/>
                  </a:lnTo>
                  <a:lnTo>
                    <a:pt x="529" y="277"/>
                  </a:lnTo>
                  <a:lnTo>
                    <a:pt x="529" y="276"/>
                  </a:lnTo>
                  <a:lnTo>
                    <a:pt x="530" y="276"/>
                  </a:lnTo>
                  <a:lnTo>
                    <a:pt x="530" y="275"/>
                  </a:lnTo>
                  <a:lnTo>
                    <a:pt x="531" y="274"/>
                  </a:lnTo>
                  <a:lnTo>
                    <a:pt x="532" y="274"/>
                  </a:lnTo>
                  <a:lnTo>
                    <a:pt x="532" y="274"/>
                  </a:lnTo>
                  <a:lnTo>
                    <a:pt x="533" y="273"/>
                  </a:lnTo>
                  <a:lnTo>
                    <a:pt x="541" y="274"/>
                  </a:lnTo>
                  <a:lnTo>
                    <a:pt x="542" y="274"/>
                  </a:lnTo>
                  <a:lnTo>
                    <a:pt x="543" y="275"/>
                  </a:lnTo>
                  <a:lnTo>
                    <a:pt x="543" y="275"/>
                  </a:lnTo>
                  <a:lnTo>
                    <a:pt x="544" y="276"/>
                  </a:lnTo>
                  <a:lnTo>
                    <a:pt x="544" y="277"/>
                  </a:lnTo>
                  <a:lnTo>
                    <a:pt x="544" y="278"/>
                  </a:lnTo>
                  <a:lnTo>
                    <a:pt x="545" y="279"/>
                  </a:lnTo>
                  <a:lnTo>
                    <a:pt x="545" y="280"/>
                  </a:lnTo>
                  <a:lnTo>
                    <a:pt x="544" y="281"/>
                  </a:lnTo>
                  <a:lnTo>
                    <a:pt x="544" y="282"/>
                  </a:lnTo>
                  <a:lnTo>
                    <a:pt x="544" y="283"/>
                  </a:lnTo>
                  <a:lnTo>
                    <a:pt x="543" y="283"/>
                  </a:lnTo>
                  <a:lnTo>
                    <a:pt x="543" y="284"/>
                  </a:lnTo>
                  <a:lnTo>
                    <a:pt x="542" y="284"/>
                  </a:lnTo>
                  <a:lnTo>
                    <a:pt x="541" y="285"/>
                  </a:lnTo>
                  <a:lnTo>
                    <a:pt x="541" y="285"/>
                  </a:lnTo>
                  <a:lnTo>
                    <a:pt x="541" y="285"/>
                  </a:lnTo>
                  <a:close/>
                  <a:moveTo>
                    <a:pt x="516" y="282"/>
                  </a:moveTo>
                  <a:lnTo>
                    <a:pt x="508" y="281"/>
                  </a:lnTo>
                  <a:lnTo>
                    <a:pt x="508" y="281"/>
                  </a:lnTo>
                  <a:lnTo>
                    <a:pt x="507" y="281"/>
                  </a:lnTo>
                  <a:lnTo>
                    <a:pt x="506" y="280"/>
                  </a:lnTo>
                  <a:lnTo>
                    <a:pt x="506" y="280"/>
                  </a:lnTo>
                  <a:lnTo>
                    <a:pt x="505" y="279"/>
                  </a:lnTo>
                  <a:lnTo>
                    <a:pt x="505" y="278"/>
                  </a:lnTo>
                  <a:lnTo>
                    <a:pt x="505" y="277"/>
                  </a:lnTo>
                  <a:lnTo>
                    <a:pt x="505" y="276"/>
                  </a:lnTo>
                  <a:lnTo>
                    <a:pt x="505" y="275"/>
                  </a:lnTo>
                  <a:lnTo>
                    <a:pt x="505" y="274"/>
                  </a:lnTo>
                  <a:lnTo>
                    <a:pt x="506" y="273"/>
                  </a:lnTo>
                  <a:lnTo>
                    <a:pt x="506" y="272"/>
                  </a:lnTo>
                  <a:lnTo>
                    <a:pt x="507" y="272"/>
                  </a:lnTo>
                  <a:lnTo>
                    <a:pt x="508" y="271"/>
                  </a:lnTo>
                  <a:lnTo>
                    <a:pt x="508" y="271"/>
                  </a:lnTo>
                  <a:lnTo>
                    <a:pt x="509" y="271"/>
                  </a:lnTo>
                  <a:lnTo>
                    <a:pt x="517" y="272"/>
                  </a:lnTo>
                  <a:lnTo>
                    <a:pt x="518" y="272"/>
                  </a:lnTo>
                  <a:lnTo>
                    <a:pt x="519" y="272"/>
                  </a:lnTo>
                  <a:lnTo>
                    <a:pt x="519" y="273"/>
                  </a:lnTo>
                  <a:lnTo>
                    <a:pt x="520" y="274"/>
                  </a:lnTo>
                  <a:lnTo>
                    <a:pt x="520" y="274"/>
                  </a:lnTo>
                  <a:lnTo>
                    <a:pt x="521" y="275"/>
                  </a:lnTo>
                  <a:lnTo>
                    <a:pt x="521" y="276"/>
                  </a:lnTo>
                  <a:lnTo>
                    <a:pt x="521" y="277"/>
                  </a:lnTo>
                  <a:lnTo>
                    <a:pt x="521" y="279"/>
                  </a:lnTo>
                  <a:lnTo>
                    <a:pt x="520" y="279"/>
                  </a:lnTo>
                  <a:lnTo>
                    <a:pt x="520" y="280"/>
                  </a:lnTo>
                  <a:lnTo>
                    <a:pt x="519" y="281"/>
                  </a:lnTo>
                  <a:lnTo>
                    <a:pt x="519" y="282"/>
                  </a:lnTo>
                  <a:lnTo>
                    <a:pt x="518" y="282"/>
                  </a:lnTo>
                  <a:lnTo>
                    <a:pt x="517" y="282"/>
                  </a:lnTo>
                  <a:lnTo>
                    <a:pt x="516" y="282"/>
                  </a:lnTo>
                  <a:lnTo>
                    <a:pt x="516" y="282"/>
                  </a:lnTo>
                  <a:close/>
                  <a:moveTo>
                    <a:pt x="492" y="279"/>
                  </a:moveTo>
                  <a:lnTo>
                    <a:pt x="484" y="278"/>
                  </a:lnTo>
                  <a:lnTo>
                    <a:pt x="483" y="278"/>
                  </a:lnTo>
                  <a:lnTo>
                    <a:pt x="483" y="278"/>
                  </a:lnTo>
                  <a:lnTo>
                    <a:pt x="482" y="277"/>
                  </a:lnTo>
                  <a:lnTo>
                    <a:pt x="481" y="276"/>
                  </a:lnTo>
                  <a:lnTo>
                    <a:pt x="481" y="276"/>
                  </a:lnTo>
                  <a:lnTo>
                    <a:pt x="481" y="275"/>
                  </a:lnTo>
                  <a:lnTo>
                    <a:pt x="481" y="274"/>
                  </a:lnTo>
                  <a:lnTo>
                    <a:pt x="481" y="273"/>
                  </a:lnTo>
                  <a:lnTo>
                    <a:pt x="481" y="271"/>
                  </a:lnTo>
                  <a:lnTo>
                    <a:pt x="481" y="271"/>
                  </a:lnTo>
                  <a:lnTo>
                    <a:pt x="482" y="270"/>
                  </a:lnTo>
                  <a:lnTo>
                    <a:pt x="482" y="269"/>
                  </a:lnTo>
                  <a:lnTo>
                    <a:pt x="483" y="268"/>
                  </a:lnTo>
                  <a:lnTo>
                    <a:pt x="484" y="268"/>
                  </a:lnTo>
                  <a:lnTo>
                    <a:pt x="484" y="268"/>
                  </a:lnTo>
                  <a:lnTo>
                    <a:pt x="485" y="268"/>
                  </a:lnTo>
                  <a:lnTo>
                    <a:pt x="493" y="269"/>
                  </a:lnTo>
                  <a:lnTo>
                    <a:pt x="494" y="269"/>
                  </a:lnTo>
                  <a:lnTo>
                    <a:pt x="495" y="270"/>
                  </a:lnTo>
                  <a:lnTo>
                    <a:pt x="495" y="270"/>
                  </a:lnTo>
                  <a:lnTo>
                    <a:pt x="496" y="271"/>
                  </a:lnTo>
                  <a:lnTo>
                    <a:pt x="496" y="272"/>
                  </a:lnTo>
                  <a:lnTo>
                    <a:pt x="497" y="273"/>
                  </a:lnTo>
                  <a:lnTo>
                    <a:pt x="497" y="274"/>
                  </a:lnTo>
                  <a:lnTo>
                    <a:pt x="497" y="275"/>
                  </a:lnTo>
                  <a:lnTo>
                    <a:pt x="497" y="276"/>
                  </a:lnTo>
                  <a:lnTo>
                    <a:pt x="496" y="277"/>
                  </a:lnTo>
                  <a:lnTo>
                    <a:pt x="496" y="278"/>
                  </a:lnTo>
                  <a:lnTo>
                    <a:pt x="495" y="278"/>
                  </a:lnTo>
                  <a:lnTo>
                    <a:pt x="495" y="279"/>
                  </a:lnTo>
                  <a:lnTo>
                    <a:pt x="494" y="279"/>
                  </a:lnTo>
                  <a:lnTo>
                    <a:pt x="493" y="279"/>
                  </a:lnTo>
                  <a:lnTo>
                    <a:pt x="492" y="279"/>
                  </a:lnTo>
                  <a:lnTo>
                    <a:pt x="492" y="279"/>
                  </a:lnTo>
                  <a:close/>
                  <a:moveTo>
                    <a:pt x="468" y="276"/>
                  </a:moveTo>
                  <a:lnTo>
                    <a:pt x="460" y="275"/>
                  </a:lnTo>
                  <a:lnTo>
                    <a:pt x="459" y="274"/>
                  </a:lnTo>
                  <a:lnTo>
                    <a:pt x="459" y="274"/>
                  </a:lnTo>
                  <a:lnTo>
                    <a:pt x="458" y="273"/>
                  </a:lnTo>
                  <a:lnTo>
                    <a:pt x="458" y="273"/>
                  </a:lnTo>
                  <a:lnTo>
                    <a:pt x="457" y="272"/>
                  </a:lnTo>
                  <a:lnTo>
                    <a:pt x="457" y="271"/>
                  </a:lnTo>
                  <a:lnTo>
                    <a:pt x="457" y="270"/>
                  </a:lnTo>
                  <a:lnTo>
                    <a:pt x="457" y="269"/>
                  </a:lnTo>
                  <a:lnTo>
                    <a:pt x="457" y="268"/>
                  </a:lnTo>
                  <a:lnTo>
                    <a:pt x="457" y="267"/>
                  </a:lnTo>
                  <a:lnTo>
                    <a:pt x="458" y="266"/>
                  </a:lnTo>
                  <a:lnTo>
                    <a:pt x="458" y="265"/>
                  </a:lnTo>
                  <a:lnTo>
                    <a:pt x="459" y="265"/>
                  </a:lnTo>
                  <a:lnTo>
                    <a:pt x="460" y="264"/>
                  </a:lnTo>
                  <a:lnTo>
                    <a:pt x="461" y="264"/>
                  </a:lnTo>
                  <a:lnTo>
                    <a:pt x="461" y="264"/>
                  </a:lnTo>
                  <a:lnTo>
                    <a:pt x="469" y="266"/>
                  </a:lnTo>
                  <a:lnTo>
                    <a:pt x="470" y="266"/>
                  </a:lnTo>
                  <a:lnTo>
                    <a:pt x="471" y="266"/>
                  </a:lnTo>
                  <a:lnTo>
                    <a:pt x="472" y="267"/>
                  </a:lnTo>
                  <a:lnTo>
                    <a:pt x="472" y="268"/>
                  </a:lnTo>
                  <a:lnTo>
                    <a:pt x="472" y="268"/>
                  </a:lnTo>
                  <a:lnTo>
                    <a:pt x="473" y="269"/>
                  </a:lnTo>
                  <a:lnTo>
                    <a:pt x="473" y="270"/>
                  </a:lnTo>
                  <a:lnTo>
                    <a:pt x="473" y="272"/>
                  </a:lnTo>
                  <a:lnTo>
                    <a:pt x="473" y="273"/>
                  </a:lnTo>
                  <a:lnTo>
                    <a:pt x="472" y="273"/>
                  </a:lnTo>
                  <a:lnTo>
                    <a:pt x="472" y="274"/>
                  </a:lnTo>
                  <a:lnTo>
                    <a:pt x="471" y="275"/>
                  </a:lnTo>
                  <a:lnTo>
                    <a:pt x="470" y="276"/>
                  </a:lnTo>
                  <a:lnTo>
                    <a:pt x="470" y="276"/>
                  </a:lnTo>
                  <a:lnTo>
                    <a:pt x="469" y="276"/>
                  </a:lnTo>
                  <a:lnTo>
                    <a:pt x="468" y="276"/>
                  </a:lnTo>
                  <a:lnTo>
                    <a:pt x="468" y="276"/>
                  </a:lnTo>
                  <a:close/>
                  <a:moveTo>
                    <a:pt x="444" y="272"/>
                  </a:moveTo>
                  <a:lnTo>
                    <a:pt x="439" y="271"/>
                  </a:lnTo>
                  <a:lnTo>
                    <a:pt x="436" y="270"/>
                  </a:lnTo>
                  <a:lnTo>
                    <a:pt x="436" y="270"/>
                  </a:lnTo>
                  <a:lnTo>
                    <a:pt x="435" y="270"/>
                  </a:lnTo>
                  <a:lnTo>
                    <a:pt x="434" y="269"/>
                  </a:lnTo>
                  <a:lnTo>
                    <a:pt x="434" y="268"/>
                  </a:lnTo>
                  <a:lnTo>
                    <a:pt x="433" y="267"/>
                  </a:lnTo>
                  <a:lnTo>
                    <a:pt x="433" y="266"/>
                  </a:lnTo>
                  <a:lnTo>
                    <a:pt x="433" y="265"/>
                  </a:lnTo>
                  <a:lnTo>
                    <a:pt x="433" y="264"/>
                  </a:lnTo>
                  <a:lnTo>
                    <a:pt x="433" y="263"/>
                  </a:lnTo>
                  <a:lnTo>
                    <a:pt x="434" y="262"/>
                  </a:lnTo>
                  <a:lnTo>
                    <a:pt x="434" y="261"/>
                  </a:lnTo>
                  <a:lnTo>
                    <a:pt x="434" y="261"/>
                  </a:lnTo>
                  <a:lnTo>
                    <a:pt x="435" y="260"/>
                  </a:lnTo>
                  <a:lnTo>
                    <a:pt x="436" y="260"/>
                  </a:lnTo>
                  <a:lnTo>
                    <a:pt x="437" y="260"/>
                  </a:lnTo>
                  <a:lnTo>
                    <a:pt x="437" y="260"/>
                  </a:lnTo>
                  <a:lnTo>
                    <a:pt x="440" y="261"/>
                  </a:lnTo>
                  <a:lnTo>
                    <a:pt x="445" y="261"/>
                  </a:lnTo>
                  <a:lnTo>
                    <a:pt x="446" y="262"/>
                  </a:lnTo>
                  <a:lnTo>
                    <a:pt x="447" y="262"/>
                  </a:lnTo>
                  <a:lnTo>
                    <a:pt x="448" y="263"/>
                  </a:lnTo>
                  <a:lnTo>
                    <a:pt x="448" y="263"/>
                  </a:lnTo>
                  <a:lnTo>
                    <a:pt x="448" y="264"/>
                  </a:lnTo>
                  <a:lnTo>
                    <a:pt x="449" y="265"/>
                  </a:lnTo>
                  <a:lnTo>
                    <a:pt x="449" y="266"/>
                  </a:lnTo>
                  <a:lnTo>
                    <a:pt x="449" y="267"/>
                  </a:lnTo>
                  <a:lnTo>
                    <a:pt x="449" y="268"/>
                  </a:lnTo>
                  <a:lnTo>
                    <a:pt x="448" y="269"/>
                  </a:lnTo>
                  <a:lnTo>
                    <a:pt x="448" y="270"/>
                  </a:lnTo>
                  <a:lnTo>
                    <a:pt x="447" y="271"/>
                  </a:lnTo>
                  <a:lnTo>
                    <a:pt x="447" y="271"/>
                  </a:lnTo>
                  <a:lnTo>
                    <a:pt x="446" y="272"/>
                  </a:lnTo>
                  <a:lnTo>
                    <a:pt x="445" y="272"/>
                  </a:lnTo>
                  <a:lnTo>
                    <a:pt x="444" y="272"/>
                  </a:lnTo>
                  <a:lnTo>
                    <a:pt x="444" y="272"/>
                  </a:lnTo>
                  <a:close/>
                  <a:moveTo>
                    <a:pt x="420" y="267"/>
                  </a:moveTo>
                  <a:lnTo>
                    <a:pt x="412" y="265"/>
                  </a:lnTo>
                  <a:lnTo>
                    <a:pt x="412" y="265"/>
                  </a:lnTo>
                  <a:lnTo>
                    <a:pt x="411" y="264"/>
                  </a:lnTo>
                  <a:lnTo>
                    <a:pt x="410" y="264"/>
                  </a:lnTo>
                  <a:lnTo>
                    <a:pt x="410" y="263"/>
                  </a:lnTo>
                  <a:lnTo>
                    <a:pt x="409" y="262"/>
                  </a:lnTo>
                  <a:lnTo>
                    <a:pt x="409" y="261"/>
                  </a:lnTo>
                  <a:lnTo>
                    <a:pt x="409" y="260"/>
                  </a:lnTo>
                  <a:lnTo>
                    <a:pt x="409" y="259"/>
                  </a:lnTo>
                  <a:lnTo>
                    <a:pt x="409" y="258"/>
                  </a:lnTo>
                  <a:lnTo>
                    <a:pt x="410" y="257"/>
                  </a:lnTo>
                  <a:lnTo>
                    <a:pt x="410" y="256"/>
                  </a:lnTo>
                  <a:lnTo>
                    <a:pt x="411" y="256"/>
                  </a:lnTo>
                  <a:lnTo>
                    <a:pt x="412" y="255"/>
                  </a:lnTo>
                  <a:lnTo>
                    <a:pt x="412" y="255"/>
                  </a:lnTo>
                  <a:lnTo>
                    <a:pt x="413" y="255"/>
                  </a:lnTo>
                  <a:lnTo>
                    <a:pt x="414" y="255"/>
                  </a:lnTo>
                  <a:lnTo>
                    <a:pt x="422" y="256"/>
                  </a:lnTo>
                  <a:lnTo>
                    <a:pt x="423" y="257"/>
                  </a:lnTo>
                  <a:lnTo>
                    <a:pt x="423" y="257"/>
                  </a:lnTo>
                  <a:lnTo>
                    <a:pt x="424" y="258"/>
                  </a:lnTo>
                  <a:lnTo>
                    <a:pt x="424" y="259"/>
                  </a:lnTo>
                  <a:lnTo>
                    <a:pt x="424" y="259"/>
                  </a:lnTo>
                  <a:lnTo>
                    <a:pt x="425" y="260"/>
                  </a:lnTo>
                  <a:lnTo>
                    <a:pt x="425" y="261"/>
                  </a:lnTo>
                  <a:lnTo>
                    <a:pt x="425" y="263"/>
                  </a:lnTo>
                  <a:lnTo>
                    <a:pt x="425" y="264"/>
                  </a:lnTo>
                  <a:lnTo>
                    <a:pt x="424" y="264"/>
                  </a:lnTo>
                  <a:lnTo>
                    <a:pt x="424" y="265"/>
                  </a:lnTo>
                  <a:lnTo>
                    <a:pt x="423" y="266"/>
                  </a:lnTo>
                  <a:lnTo>
                    <a:pt x="423" y="266"/>
                  </a:lnTo>
                  <a:lnTo>
                    <a:pt x="422" y="267"/>
                  </a:lnTo>
                  <a:lnTo>
                    <a:pt x="421" y="267"/>
                  </a:lnTo>
                  <a:lnTo>
                    <a:pt x="420" y="267"/>
                  </a:lnTo>
                  <a:lnTo>
                    <a:pt x="420" y="267"/>
                  </a:lnTo>
                  <a:close/>
                  <a:moveTo>
                    <a:pt x="396" y="261"/>
                  </a:moveTo>
                  <a:lnTo>
                    <a:pt x="389" y="259"/>
                  </a:lnTo>
                  <a:lnTo>
                    <a:pt x="388" y="259"/>
                  </a:lnTo>
                  <a:lnTo>
                    <a:pt x="387" y="259"/>
                  </a:lnTo>
                  <a:lnTo>
                    <a:pt x="387" y="258"/>
                  </a:lnTo>
                  <a:lnTo>
                    <a:pt x="386" y="257"/>
                  </a:lnTo>
                  <a:lnTo>
                    <a:pt x="386" y="256"/>
                  </a:lnTo>
                  <a:lnTo>
                    <a:pt x="385" y="255"/>
                  </a:lnTo>
                  <a:lnTo>
                    <a:pt x="385" y="254"/>
                  </a:lnTo>
                  <a:lnTo>
                    <a:pt x="385" y="253"/>
                  </a:lnTo>
                  <a:lnTo>
                    <a:pt x="386" y="252"/>
                  </a:lnTo>
                  <a:lnTo>
                    <a:pt x="386" y="251"/>
                  </a:lnTo>
                  <a:lnTo>
                    <a:pt x="387" y="250"/>
                  </a:lnTo>
                  <a:lnTo>
                    <a:pt x="387" y="250"/>
                  </a:lnTo>
                  <a:lnTo>
                    <a:pt x="388" y="249"/>
                  </a:lnTo>
                  <a:lnTo>
                    <a:pt x="388" y="249"/>
                  </a:lnTo>
                  <a:lnTo>
                    <a:pt x="389" y="249"/>
                  </a:lnTo>
                  <a:lnTo>
                    <a:pt x="390" y="249"/>
                  </a:lnTo>
                  <a:lnTo>
                    <a:pt x="398" y="251"/>
                  </a:lnTo>
                  <a:lnTo>
                    <a:pt x="399" y="251"/>
                  </a:lnTo>
                  <a:lnTo>
                    <a:pt x="399" y="252"/>
                  </a:lnTo>
                  <a:lnTo>
                    <a:pt x="400" y="252"/>
                  </a:lnTo>
                  <a:lnTo>
                    <a:pt x="401" y="253"/>
                  </a:lnTo>
                  <a:lnTo>
                    <a:pt x="401" y="254"/>
                  </a:lnTo>
                  <a:lnTo>
                    <a:pt x="401" y="255"/>
                  </a:lnTo>
                  <a:lnTo>
                    <a:pt x="401" y="256"/>
                  </a:lnTo>
                  <a:lnTo>
                    <a:pt x="401" y="257"/>
                  </a:lnTo>
                  <a:lnTo>
                    <a:pt x="401" y="258"/>
                  </a:lnTo>
                  <a:lnTo>
                    <a:pt x="401" y="259"/>
                  </a:lnTo>
                  <a:lnTo>
                    <a:pt x="400" y="260"/>
                  </a:lnTo>
                  <a:lnTo>
                    <a:pt x="399" y="260"/>
                  </a:lnTo>
                  <a:lnTo>
                    <a:pt x="399" y="261"/>
                  </a:lnTo>
                  <a:lnTo>
                    <a:pt x="398" y="261"/>
                  </a:lnTo>
                  <a:lnTo>
                    <a:pt x="398" y="261"/>
                  </a:lnTo>
                  <a:lnTo>
                    <a:pt x="396" y="261"/>
                  </a:lnTo>
                  <a:lnTo>
                    <a:pt x="396" y="261"/>
                  </a:lnTo>
                  <a:close/>
                  <a:moveTo>
                    <a:pt x="373" y="255"/>
                  </a:moveTo>
                  <a:lnTo>
                    <a:pt x="365" y="253"/>
                  </a:lnTo>
                  <a:lnTo>
                    <a:pt x="364" y="252"/>
                  </a:lnTo>
                  <a:lnTo>
                    <a:pt x="363" y="252"/>
                  </a:lnTo>
                  <a:lnTo>
                    <a:pt x="363" y="251"/>
                  </a:lnTo>
                  <a:lnTo>
                    <a:pt x="363" y="250"/>
                  </a:lnTo>
                  <a:lnTo>
                    <a:pt x="362" y="249"/>
                  </a:lnTo>
                  <a:lnTo>
                    <a:pt x="362" y="248"/>
                  </a:lnTo>
                  <a:lnTo>
                    <a:pt x="362" y="247"/>
                  </a:lnTo>
                  <a:lnTo>
                    <a:pt x="362" y="246"/>
                  </a:lnTo>
                  <a:lnTo>
                    <a:pt x="362" y="245"/>
                  </a:lnTo>
                  <a:lnTo>
                    <a:pt x="363" y="244"/>
                  </a:lnTo>
                  <a:lnTo>
                    <a:pt x="363" y="244"/>
                  </a:lnTo>
                  <a:lnTo>
                    <a:pt x="364" y="243"/>
                  </a:lnTo>
                  <a:lnTo>
                    <a:pt x="365" y="243"/>
                  </a:lnTo>
                  <a:lnTo>
                    <a:pt x="365" y="242"/>
                  </a:lnTo>
                  <a:lnTo>
                    <a:pt x="366" y="242"/>
                  </a:lnTo>
                  <a:lnTo>
                    <a:pt x="367" y="242"/>
                  </a:lnTo>
                  <a:lnTo>
                    <a:pt x="374" y="245"/>
                  </a:lnTo>
                  <a:lnTo>
                    <a:pt x="375" y="245"/>
                  </a:lnTo>
                  <a:lnTo>
                    <a:pt x="376" y="246"/>
                  </a:lnTo>
                  <a:lnTo>
                    <a:pt x="377" y="246"/>
                  </a:lnTo>
                  <a:lnTo>
                    <a:pt x="377" y="247"/>
                  </a:lnTo>
                  <a:lnTo>
                    <a:pt x="377" y="248"/>
                  </a:lnTo>
                  <a:lnTo>
                    <a:pt x="378" y="249"/>
                  </a:lnTo>
                  <a:lnTo>
                    <a:pt x="378" y="250"/>
                  </a:lnTo>
                  <a:lnTo>
                    <a:pt x="377" y="251"/>
                  </a:lnTo>
                  <a:lnTo>
                    <a:pt x="377" y="252"/>
                  </a:lnTo>
                  <a:lnTo>
                    <a:pt x="377" y="253"/>
                  </a:lnTo>
                  <a:lnTo>
                    <a:pt x="376" y="254"/>
                  </a:lnTo>
                  <a:lnTo>
                    <a:pt x="376" y="254"/>
                  </a:lnTo>
                  <a:lnTo>
                    <a:pt x="375" y="255"/>
                  </a:lnTo>
                  <a:lnTo>
                    <a:pt x="374" y="255"/>
                  </a:lnTo>
                  <a:lnTo>
                    <a:pt x="374" y="255"/>
                  </a:lnTo>
                  <a:lnTo>
                    <a:pt x="373" y="255"/>
                  </a:lnTo>
                  <a:lnTo>
                    <a:pt x="373" y="255"/>
                  </a:lnTo>
                  <a:close/>
                  <a:moveTo>
                    <a:pt x="349" y="248"/>
                  </a:moveTo>
                  <a:lnTo>
                    <a:pt x="341" y="245"/>
                  </a:lnTo>
                  <a:lnTo>
                    <a:pt x="341" y="245"/>
                  </a:lnTo>
                  <a:lnTo>
                    <a:pt x="340" y="244"/>
                  </a:lnTo>
                  <a:lnTo>
                    <a:pt x="339" y="244"/>
                  </a:lnTo>
                  <a:lnTo>
                    <a:pt x="339" y="243"/>
                  </a:lnTo>
                  <a:lnTo>
                    <a:pt x="339" y="242"/>
                  </a:lnTo>
                  <a:lnTo>
                    <a:pt x="338" y="241"/>
                  </a:lnTo>
                  <a:lnTo>
                    <a:pt x="338" y="240"/>
                  </a:lnTo>
                  <a:lnTo>
                    <a:pt x="338" y="239"/>
                  </a:lnTo>
                  <a:lnTo>
                    <a:pt x="339" y="238"/>
                  </a:lnTo>
                  <a:lnTo>
                    <a:pt x="339" y="237"/>
                  </a:lnTo>
                  <a:lnTo>
                    <a:pt x="340" y="236"/>
                  </a:lnTo>
                  <a:lnTo>
                    <a:pt x="340" y="236"/>
                  </a:lnTo>
                  <a:lnTo>
                    <a:pt x="341" y="235"/>
                  </a:lnTo>
                  <a:lnTo>
                    <a:pt x="342" y="235"/>
                  </a:lnTo>
                  <a:lnTo>
                    <a:pt x="342" y="235"/>
                  </a:lnTo>
                  <a:lnTo>
                    <a:pt x="343" y="235"/>
                  </a:lnTo>
                  <a:lnTo>
                    <a:pt x="351" y="238"/>
                  </a:lnTo>
                  <a:lnTo>
                    <a:pt x="352" y="238"/>
                  </a:lnTo>
                  <a:lnTo>
                    <a:pt x="353" y="239"/>
                  </a:lnTo>
                  <a:lnTo>
                    <a:pt x="353" y="239"/>
                  </a:lnTo>
                  <a:lnTo>
                    <a:pt x="353" y="240"/>
                  </a:lnTo>
                  <a:lnTo>
                    <a:pt x="354" y="241"/>
                  </a:lnTo>
                  <a:lnTo>
                    <a:pt x="354" y="242"/>
                  </a:lnTo>
                  <a:lnTo>
                    <a:pt x="354" y="243"/>
                  </a:lnTo>
                  <a:lnTo>
                    <a:pt x="354" y="244"/>
                  </a:lnTo>
                  <a:lnTo>
                    <a:pt x="354" y="245"/>
                  </a:lnTo>
                  <a:lnTo>
                    <a:pt x="353" y="246"/>
                  </a:lnTo>
                  <a:lnTo>
                    <a:pt x="353" y="247"/>
                  </a:lnTo>
                  <a:lnTo>
                    <a:pt x="352" y="247"/>
                  </a:lnTo>
                  <a:lnTo>
                    <a:pt x="352" y="248"/>
                  </a:lnTo>
                  <a:lnTo>
                    <a:pt x="351" y="248"/>
                  </a:lnTo>
                  <a:lnTo>
                    <a:pt x="350" y="248"/>
                  </a:lnTo>
                  <a:lnTo>
                    <a:pt x="349" y="248"/>
                  </a:lnTo>
                  <a:lnTo>
                    <a:pt x="349" y="248"/>
                  </a:lnTo>
                  <a:close/>
                  <a:moveTo>
                    <a:pt x="326" y="240"/>
                  </a:moveTo>
                  <a:lnTo>
                    <a:pt x="324" y="240"/>
                  </a:lnTo>
                  <a:lnTo>
                    <a:pt x="318" y="237"/>
                  </a:lnTo>
                  <a:lnTo>
                    <a:pt x="317" y="237"/>
                  </a:lnTo>
                  <a:lnTo>
                    <a:pt x="317" y="236"/>
                  </a:lnTo>
                  <a:lnTo>
                    <a:pt x="316" y="236"/>
                  </a:lnTo>
                  <a:lnTo>
                    <a:pt x="316" y="235"/>
                  </a:lnTo>
                  <a:lnTo>
                    <a:pt x="315" y="234"/>
                  </a:lnTo>
                  <a:lnTo>
                    <a:pt x="315" y="233"/>
                  </a:lnTo>
                  <a:lnTo>
                    <a:pt x="315" y="232"/>
                  </a:lnTo>
                  <a:lnTo>
                    <a:pt x="315" y="231"/>
                  </a:lnTo>
                  <a:lnTo>
                    <a:pt x="316" y="229"/>
                  </a:lnTo>
                  <a:lnTo>
                    <a:pt x="316" y="228"/>
                  </a:lnTo>
                  <a:lnTo>
                    <a:pt x="316" y="228"/>
                  </a:lnTo>
                  <a:lnTo>
                    <a:pt x="317" y="227"/>
                  </a:lnTo>
                  <a:lnTo>
                    <a:pt x="318" y="227"/>
                  </a:lnTo>
                  <a:lnTo>
                    <a:pt x="319" y="226"/>
                  </a:lnTo>
                  <a:lnTo>
                    <a:pt x="319" y="226"/>
                  </a:lnTo>
                  <a:lnTo>
                    <a:pt x="320" y="227"/>
                  </a:lnTo>
                  <a:lnTo>
                    <a:pt x="326" y="229"/>
                  </a:lnTo>
                  <a:lnTo>
                    <a:pt x="328" y="229"/>
                  </a:lnTo>
                  <a:lnTo>
                    <a:pt x="328" y="230"/>
                  </a:lnTo>
                  <a:lnTo>
                    <a:pt x="329" y="231"/>
                  </a:lnTo>
                  <a:lnTo>
                    <a:pt x="330" y="232"/>
                  </a:lnTo>
                  <a:lnTo>
                    <a:pt x="330" y="232"/>
                  </a:lnTo>
                  <a:lnTo>
                    <a:pt x="331" y="233"/>
                  </a:lnTo>
                  <a:lnTo>
                    <a:pt x="331" y="234"/>
                  </a:lnTo>
                  <a:lnTo>
                    <a:pt x="331" y="235"/>
                  </a:lnTo>
                  <a:lnTo>
                    <a:pt x="331" y="236"/>
                  </a:lnTo>
                  <a:lnTo>
                    <a:pt x="330" y="237"/>
                  </a:lnTo>
                  <a:lnTo>
                    <a:pt x="330" y="238"/>
                  </a:lnTo>
                  <a:lnTo>
                    <a:pt x="330" y="239"/>
                  </a:lnTo>
                  <a:lnTo>
                    <a:pt x="329" y="240"/>
                  </a:lnTo>
                  <a:lnTo>
                    <a:pt x="328" y="240"/>
                  </a:lnTo>
                  <a:lnTo>
                    <a:pt x="327" y="240"/>
                  </a:lnTo>
                  <a:lnTo>
                    <a:pt x="327" y="240"/>
                  </a:lnTo>
                  <a:lnTo>
                    <a:pt x="326" y="240"/>
                  </a:lnTo>
                  <a:lnTo>
                    <a:pt x="326" y="240"/>
                  </a:lnTo>
                  <a:close/>
                  <a:moveTo>
                    <a:pt x="303" y="231"/>
                  </a:moveTo>
                  <a:lnTo>
                    <a:pt x="297" y="229"/>
                  </a:lnTo>
                  <a:lnTo>
                    <a:pt x="295" y="228"/>
                  </a:lnTo>
                  <a:lnTo>
                    <a:pt x="294" y="227"/>
                  </a:lnTo>
                  <a:lnTo>
                    <a:pt x="293" y="227"/>
                  </a:lnTo>
                  <a:lnTo>
                    <a:pt x="293" y="226"/>
                  </a:lnTo>
                  <a:lnTo>
                    <a:pt x="292" y="225"/>
                  </a:lnTo>
                  <a:lnTo>
                    <a:pt x="292" y="224"/>
                  </a:lnTo>
                  <a:lnTo>
                    <a:pt x="292" y="223"/>
                  </a:lnTo>
                  <a:lnTo>
                    <a:pt x="292" y="222"/>
                  </a:lnTo>
                  <a:lnTo>
                    <a:pt x="292" y="221"/>
                  </a:lnTo>
                  <a:lnTo>
                    <a:pt x="292" y="220"/>
                  </a:lnTo>
                  <a:lnTo>
                    <a:pt x="293" y="219"/>
                  </a:lnTo>
                  <a:lnTo>
                    <a:pt x="293" y="219"/>
                  </a:lnTo>
                  <a:lnTo>
                    <a:pt x="294" y="218"/>
                  </a:lnTo>
                  <a:lnTo>
                    <a:pt x="295" y="218"/>
                  </a:lnTo>
                  <a:lnTo>
                    <a:pt x="295" y="218"/>
                  </a:lnTo>
                  <a:lnTo>
                    <a:pt x="296" y="218"/>
                  </a:lnTo>
                  <a:lnTo>
                    <a:pt x="297" y="218"/>
                  </a:lnTo>
                  <a:lnTo>
                    <a:pt x="299" y="219"/>
                  </a:lnTo>
                  <a:lnTo>
                    <a:pt x="305" y="221"/>
                  </a:lnTo>
                  <a:lnTo>
                    <a:pt x="306" y="221"/>
                  </a:lnTo>
                  <a:lnTo>
                    <a:pt x="306" y="222"/>
                  </a:lnTo>
                  <a:lnTo>
                    <a:pt x="307" y="222"/>
                  </a:lnTo>
                  <a:lnTo>
                    <a:pt x="307" y="223"/>
                  </a:lnTo>
                  <a:lnTo>
                    <a:pt x="308" y="224"/>
                  </a:lnTo>
                  <a:lnTo>
                    <a:pt x="308" y="225"/>
                  </a:lnTo>
                  <a:lnTo>
                    <a:pt x="308" y="226"/>
                  </a:lnTo>
                  <a:lnTo>
                    <a:pt x="308" y="227"/>
                  </a:lnTo>
                  <a:lnTo>
                    <a:pt x="307" y="228"/>
                  </a:lnTo>
                  <a:lnTo>
                    <a:pt x="307" y="229"/>
                  </a:lnTo>
                  <a:lnTo>
                    <a:pt x="306" y="230"/>
                  </a:lnTo>
                  <a:lnTo>
                    <a:pt x="306" y="231"/>
                  </a:lnTo>
                  <a:lnTo>
                    <a:pt x="305" y="231"/>
                  </a:lnTo>
                  <a:lnTo>
                    <a:pt x="304" y="232"/>
                  </a:lnTo>
                  <a:lnTo>
                    <a:pt x="303" y="232"/>
                  </a:lnTo>
                  <a:lnTo>
                    <a:pt x="303" y="231"/>
                  </a:lnTo>
                  <a:lnTo>
                    <a:pt x="303" y="231"/>
                  </a:lnTo>
                  <a:close/>
                  <a:moveTo>
                    <a:pt x="279" y="221"/>
                  </a:moveTo>
                  <a:lnTo>
                    <a:pt x="272" y="218"/>
                  </a:lnTo>
                  <a:lnTo>
                    <a:pt x="271" y="218"/>
                  </a:lnTo>
                  <a:lnTo>
                    <a:pt x="270" y="217"/>
                  </a:lnTo>
                  <a:lnTo>
                    <a:pt x="270" y="216"/>
                  </a:lnTo>
                  <a:lnTo>
                    <a:pt x="269" y="216"/>
                  </a:lnTo>
                  <a:lnTo>
                    <a:pt x="269" y="215"/>
                  </a:lnTo>
                  <a:lnTo>
                    <a:pt x="269" y="214"/>
                  </a:lnTo>
                  <a:lnTo>
                    <a:pt x="269" y="213"/>
                  </a:lnTo>
                  <a:lnTo>
                    <a:pt x="269" y="212"/>
                  </a:lnTo>
                  <a:lnTo>
                    <a:pt x="270" y="211"/>
                  </a:lnTo>
                  <a:lnTo>
                    <a:pt x="270" y="210"/>
                  </a:lnTo>
                  <a:lnTo>
                    <a:pt x="270" y="209"/>
                  </a:lnTo>
                  <a:lnTo>
                    <a:pt x="271" y="208"/>
                  </a:lnTo>
                  <a:lnTo>
                    <a:pt x="272" y="208"/>
                  </a:lnTo>
                  <a:lnTo>
                    <a:pt x="273" y="208"/>
                  </a:lnTo>
                  <a:lnTo>
                    <a:pt x="273" y="208"/>
                  </a:lnTo>
                  <a:lnTo>
                    <a:pt x="274" y="208"/>
                  </a:lnTo>
                  <a:lnTo>
                    <a:pt x="282" y="211"/>
                  </a:lnTo>
                  <a:lnTo>
                    <a:pt x="282" y="212"/>
                  </a:lnTo>
                  <a:lnTo>
                    <a:pt x="283" y="212"/>
                  </a:lnTo>
                  <a:lnTo>
                    <a:pt x="284" y="213"/>
                  </a:lnTo>
                  <a:lnTo>
                    <a:pt x="284" y="214"/>
                  </a:lnTo>
                  <a:lnTo>
                    <a:pt x="284" y="215"/>
                  </a:lnTo>
                  <a:lnTo>
                    <a:pt x="284" y="216"/>
                  </a:lnTo>
                  <a:lnTo>
                    <a:pt x="284" y="217"/>
                  </a:lnTo>
                  <a:lnTo>
                    <a:pt x="284" y="218"/>
                  </a:lnTo>
                  <a:lnTo>
                    <a:pt x="284" y="219"/>
                  </a:lnTo>
                  <a:lnTo>
                    <a:pt x="284" y="220"/>
                  </a:lnTo>
                  <a:lnTo>
                    <a:pt x="283" y="221"/>
                  </a:lnTo>
                  <a:lnTo>
                    <a:pt x="282" y="221"/>
                  </a:lnTo>
                  <a:lnTo>
                    <a:pt x="282" y="221"/>
                  </a:lnTo>
                  <a:lnTo>
                    <a:pt x="281" y="222"/>
                  </a:lnTo>
                  <a:lnTo>
                    <a:pt x="280" y="222"/>
                  </a:lnTo>
                  <a:lnTo>
                    <a:pt x="279" y="221"/>
                  </a:lnTo>
                  <a:lnTo>
                    <a:pt x="279" y="221"/>
                  </a:lnTo>
                  <a:close/>
                  <a:moveTo>
                    <a:pt x="256" y="211"/>
                  </a:moveTo>
                  <a:lnTo>
                    <a:pt x="249" y="208"/>
                  </a:lnTo>
                  <a:lnTo>
                    <a:pt x="248" y="207"/>
                  </a:lnTo>
                  <a:lnTo>
                    <a:pt x="248" y="206"/>
                  </a:lnTo>
                  <a:lnTo>
                    <a:pt x="247" y="206"/>
                  </a:lnTo>
                  <a:lnTo>
                    <a:pt x="246" y="205"/>
                  </a:lnTo>
                  <a:lnTo>
                    <a:pt x="246" y="204"/>
                  </a:lnTo>
                  <a:lnTo>
                    <a:pt x="246" y="203"/>
                  </a:lnTo>
                  <a:lnTo>
                    <a:pt x="246" y="202"/>
                  </a:lnTo>
                  <a:lnTo>
                    <a:pt x="246" y="201"/>
                  </a:lnTo>
                  <a:lnTo>
                    <a:pt x="247" y="200"/>
                  </a:lnTo>
                  <a:lnTo>
                    <a:pt x="247" y="199"/>
                  </a:lnTo>
                  <a:lnTo>
                    <a:pt x="248" y="198"/>
                  </a:lnTo>
                  <a:lnTo>
                    <a:pt x="248" y="198"/>
                  </a:lnTo>
                  <a:lnTo>
                    <a:pt x="249" y="197"/>
                  </a:lnTo>
                  <a:lnTo>
                    <a:pt x="250" y="197"/>
                  </a:lnTo>
                  <a:lnTo>
                    <a:pt x="251" y="197"/>
                  </a:lnTo>
                  <a:lnTo>
                    <a:pt x="252" y="198"/>
                  </a:lnTo>
                  <a:lnTo>
                    <a:pt x="259" y="201"/>
                  </a:lnTo>
                  <a:lnTo>
                    <a:pt x="260" y="202"/>
                  </a:lnTo>
                  <a:lnTo>
                    <a:pt x="260" y="202"/>
                  </a:lnTo>
                  <a:lnTo>
                    <a:pt x="261" y="203"/>
                  </a:lnTo>
                  <a:lnTo>
                    <a:pt x="261" y="204"/>
                  </a:lnTo>
                  <a:lnTo>
                    <a:pt x="262" y="205"/>
                  </a:lnTo>
                  <a:lnTo>
                    <a:pt x="262" y="206"/>
                  </a:lnTo>
                  <a:lnTo>
                    <a:pt x="262" y="207"/>
                  </a:lnTo>
                  <a:lnTo>
                    <a:pt x="262" y="208"/>
                  </a:lnTo>
                  <a:lnTo>
                    <a:pt x="261" y="209"/>
                  </a:lnTo>
                  <a:lnTo>
                    <a:pt x="261" y="210"/>
                  </a:lnTo>
                  <a:lnTo>
                    <a:pt x="260" y="210"/>
                  </a:lnTo>
                  <a:lnTo>
                    <a:pt x="259" y="211"/>
                  </a:lnTo>
                  <a:lnTo>
                    <a:pt x="259" y="211"/>
                  </a:lnTo>
                  <a:lnTo>
                    <a:pt x="258" y="211"/>
                  </a:lnTo>
                  <a:lnTo>
                    <a:pt x="257" y="211"/>
                  </a:lnTo>
                  <a:lnTo>
                    <a:pt x="256" y="211"/>
                  </a:lnTo>
                  <a:lnTo>
                    <a:pt x="256" y="211"/>
                  </a:lnTo>
                  <a:close/>
                  <a:moveTo>
                    <a:pt x="234" y="200"/>
                  </a:moveTo>
                  <a:lnTo>
                    <a:pt x="226" y="196"/>
                  </a:lnTo>
                  <a:lnTo>
                    <a:pt x="226" y="195"/>
                  </a:lnTo>
                  <a:lnTo>
                    <a:pt x="225" y="195"/>
                  </a:lnTo>
                  <a:lnTo>
                    <a:pt x="224" y="194"/>
                  </a:lnTo>
                  <a:lnTo>
                    <a:pt x="224" y="193"/>
                  </a:lnTo>
                  <a:lnTo>
                    <a:pt x="224" y="192"/>
                  </a:lnTo>
                  <a:lnTo>
                    <a:pt x="224" y="191"/>
                  </a:lnTo>
                  <a:lnTo>
                    <a:pt x="224" y="190"/>
                  </a:lnTo>
                  <a:lnTo>
                    <a:pt x="224" y="189"/>
                  </a:lnTo>
                  <a:lnTo>
                    <a:pt x="224" y="188"/>
                  </a:lnTo>
                  <a:lnTo>
                    <a:pt x="225" y="187"/>
                  </a:lnTo>
                  <a:lnTo>
                    <a:pt x="226" y="187"/>
                  </a:lnTo>
                  <a:lnTo>
                    <a:pt x="226" y="186"/>
                  </a:lnTo>
                  <a:lnTo>
                    <a:pt x="227" y="186"/>
                  </a:lnTo>
                  <a:lnTo>
                    <a:pt x="228" y="186"/>
                  </a:lnTo>
                  <a:lnTo>
                    <a:pt x="229" y="186"/>
                  </a:lnTo>
                  <a:lnTo>
                    <a:pt x="229" y="186"/>
                  </a:lnTo>
                  <a:lnTo>
                    <a:pt x="237" y="190"/>
                  </a:lnTo>
                  <a:lnTo>
                    <a:pt x="237" y="191"/>
                  </a:lnTo>
                  <a:lnTo>
                    <a:pt x="238" y="191"/>
                  </a:lnTo>
                  <a:lnTo>
                    <a:pt x="238" y="192"/>
                  </a:lnTo>
                  <a:lnTo>
                    <a:pt x="239" y="193"/>
                  </a:lnTo>
                  <a:lnTo>
                    <a:pt x="239" y="194"/>
                  </a:lnTo>
                  <a:lnTo>
                    <a:pt x="239" y="195"/>
                  </a:lnTo>
                  <a:lnTo>
                    <a:pt x="239" y="196"/>
                  </a:lnTo>
                  <a:lnTo>
                    <a:pt x="239" y="197"/>
                  </a:lnTo>
                  <a:lnTo>
                    <a:pt x="238" y="198"/>
                  </a:lnTo>
                  <a:lnTo>
                    <a:pt x="238" y="199"/>
                  </a:lnTo>
                  <a:lnTo>
                    <a:pt x="237" y="199"/>
                  </a:lnTo>
                  <a:lnTo>
                    <a:pt x="237" y="200"/>
                  </a:lnTo>
                  <a:lnTo>
                    <a:pt x="236" y="200"/>
                  </a:lnTo>
                  <a:lnTo>
                    <a:pt x="235" y="200"/>
                  </a:lnTo>
                  <a:lnTo>
                    <a:pt x="235" y="200"/>
                  </a:lnTo>
                  <a:lnTo>
                    <a:pt x="234" y="200"/>
                  </a:lnTo>
                  <a:lnTo>
                    <a:pt x="234" y="200"/>
                  </a:lnTo>
                  <a:close/>
                  <a:moveTo>
                    <a:pt x="211" y="188"/>
                  </a:moveTo>
                  <a:lnTo>
                    <a:pt x="204" y="184"/>
                  </a:lnTo>
                  <a:lnTo>
                    <a:pt x="203" y="183"/>
                  </a:lnTo>
                  <a:lnTo>
                    <a:pt x="203" y="182"/>
                  </a:lnTo>
                  <a:lnTo>
                    <a:pt x="202" y="182"/>
                  </a:lnTo>
                  <a:lnTo>
                    <a:pt x="202" y="181"/>
                  </a:lnTo>
                  <a:lnTo>
                    <a:pt x="202" y="180"/>
                  </a:lnTo>
                  <a:lnTo>
                    <a:pt x="202" y="179"/>
                  </a:lnTo>
                  <a:lnTo>
                    <a:pt x="202" y="178"/>
                  </a:lnTo>
                  <a:lnTo>
                    <a:pt x="202" y="177"/>
                  </a:lnTo>
                  <a:lnTo>
                    <a:pt x="202" y="176"/>
                  </a:lnTo>
                  <a:lnTo>
                    <a:pt x="203" y="175"/>
                  </a:lnTo>
                  <a:lnTo>
                    <a:pt x="204" y="174"/>
                  </a:lnTo>
                  <a:lnTo>
                    <a:pt x="204" y="174"/>
                  </a:lnTo>
                  <a:lnTo>
                    <a:pt x="205" y="174"/>
                  </a:lnTo>
                  <a:lnTo>
                    <a:pt x="205" y="173"/>
                  </a:lnTo>
                  <a:lnTo>
                    <a:pt x="206" y="174"/>
                  </a:lnTo>
                  <a:lnTo>
                    <a:pt x="207" y="174"/>
                  </a:lnTo>
                  <a:lnTo>
                    <a:pt x="215" y="178"/>
                  </a:lnTo>
                  <a:lnTo>
                    <a:pt x="215" y="179"/>
                  </a:lnTo>
                  <a:lnTo>
                    <a:pt x="216" y="179"/>
                  </a:lnTo>
                  <a:lnTo>
                    <a:pt x="216" y="180"/>
                  </a:lnTo>
                  <a:lnTo>
                    <a:pt x="217" y="181"/>
                  </a:lnTo>
                  <a:lnTo>
                    <a:pt x="217" y="182"/>
                  </a:lnTo>
                  <a:lnTo>
                    <a:pt x="217" y="183"/>
                  </a:lnTo>
                  <a:lnTo>
                    <a:pt x="217" y="184"/>
                  </a:lnTo>
                  <a:lnTo>
                    <a:pt x="216" y="185"/>
                  </a:lnTo>
                  <a:lnTo>
                    <a:pt x="216" y="186"/>
                  </a:lnTo>
                  <a:lnTo>
                    <a:pt x="216" y="187"/>
                  </a:lnTo>
                  <a:lnTo>
                    <a:pt x="215" y="187"/>
                  </a:lnTo>
                  <a:lnTo>
                    <a:pt x="215" y="188"/>
                  </a:lnTo>
                  <a:lnTo>
                    <a:pt x="214" y="188"/>
                  </a:lnTo>
                  <a:lnTo>
                    <a:pt x="213" y="188"/>
                  </a:lnTo>
                  <a:lnTo>
                    <a:pt x="212" y="188"/>
                  </a:lnTo>
                  <a:lnTo>
                    <a:pt x="211" y="188"/>
                  </a:lnTo>
                  <a:lnTo>
                    <a:pt x="211" y="188"/>
                  </a:lnTo>
                  <a:close/>
                  <a:moveTo>
                    <a:pt x="189" y="175"/>
                  </a:moveTo>
                  <a:lnTo>
                    <a:pt x="182" y="170"/>
                  </a:lnTo>
                  <a:lnTo>
                    <a:pt x="181" y="169"/>
                  </a:lnTo>
                  <a:lnTo>
                    <a:pt x="181" y="169"/>
                  </a:lnTo>
                  <a:lnTo>
                    <a:pt x="180" y="168"/>
                  </a:lnTo>
                  <a:lnTo>
                    <a:pt x="180" y="167"/>
                  </a:lnTo>
                  <a:lnTo>
                    <a:pt x="180" y="166"/>
                  </a:lnTo>
                  <a:lnTo>
                    <a:pt x="180" y="165"/>
                  </a:lnTo>
                  <a:lnTo>
                    <a:pt x="180" y="164"/>
                  </a:lnTo>
                  <a:lnTo>
                    <a:pt x="180" y="163"/>
                  </a:lnTo>
                  <a:lnTo>
                    <a:pt x="180" y="162"/>
                  </a:lnTo>
                  <a:lnTo>
                    <a:pt x="181" y="161"/>
                  </a:lnTo>
                  <a:lnTo>
                    <a:pt x="181" y="160"/>
                  </a:lnTo>
                  <a:lnTo>
                    <a:pt x="182" y="160"/>
                  </a:lnTo>
                  <a:lnTo>
                    <a:pt x="183" y="160"/>
                  </a:lnTo>
                  <a:lnTo>
                    <a:pt x="184" y="160"/>
                  </a:lnTo>
                  <a:lnTo>
                    <a:pt x="185" y="160"/>
                  </a:lnTo>
                  <a:lnTo>
                    <a:pt x="185" y="160"/>
                  </a:lnTo>
                  <a:lnTo>
                    <a:pt x="192" y="165"/>
                  </a:lnTo>
                  <a:lnTo>
                    <a:pt x="193" y="165"/>
                  </a:lnTo>
                  <a:lnTo>
                    <a:pt x="194" y="166"/>
                  </a:lnTo>
                  <a:lnTo>
                    <a:pt x="194" y="167"/>
                  </a:lnTo>
                  <a:lnTo>
                    <a:pt x="195" y="168"/>
                  </a:lnTo>
                  <a:lnTo>
                    <a:pt x="195" y="169"/>
                  </a:lnTo>
                  <a:lnTo>
                    <a:pt x="195" y="170"/>
                  </a:lnTo>
                  <a:lnTo>
                    <a:pt x="195" y="171"/>
                  </a:lnTo>
                  <a:lnTo>
                    <a:pt x="194" y="172"/>
                  </a:lnTo>
                  <a:lnTo>
                    <a:pt x="194" y="173"/>
                  </a:lnTo>
                  <a:lnTo>
                    <a:pt x="194" y="174"/>
                  </a:lnTo>
                  <a:lnTo>
                    <a:pt x="193" y="175"/>
                  </a:lnTo>
                  <a:lnTo>
                    <a:pt x="192" y="175"/>
                  </a:lnTo>
                  <a:lnTo>
                    <a:pt x="191" y="175"/>
                  </a:lnTo>
                  <a:lnTo>
                    <a:pt x="191" y="175"/>
                  </a:lnTo>
                  <a:lnTo>
                    <a:pt x="190" y="175"/>
                  </a:lnTo>
                  <a:lnTo>
                    <a:pt x="189" y="175"/>
                  </a:lnTo>
                  <a:lnTo>
                    <a:pt x="189" y="175"/>
                  </a:lnTo>
                  <a:close/>
                  <a:moveTo>
                    <a:pt x="167" y="161"/>
                  </a:moveTo>
                  <a:lnTo>
                    <a:pt x="160" y="156"/>
                  </a:lnTo>
                  <a:lnTo>
                    <a:pt x="159" y="155"/>
                  </a:lnTo>
                  <a:lnTo>
                    <a:pt x="159" y="154"/>
                  </a:lnTo>
                  <a:lnTo>
                    <a:pt x="158" y="153"/>
                  </a:lnTo>
                  <a:lnTo>
                    <a:pt x="158" y="153"/>
                  </a:lnTo>
                  <a:lnTo>
                    <a:pt x="158" y="152"/>
                  </a:lnTo>
                  <a:lnTo>
                    <a:pt x="158" y="151"/>
                  </a:lnTo>
                  <a:lnTo>
                    <a:pt x="158" y="149"/>
                  </a:lnTo>
                  <a:lnTo>
                    <a:pt x="158" y="149"/>
                  </a:lnTo>
                  <a:lnTo>
                    <a:pt x="159" y="148"/>
                  </a:lnTo>
                  <a:lnTo>
                    <a:pt x="159" y="147"/>
                  </a:lnTo>
                  <a:lnTo>
                    <a:pt x="160" y="146"/>
                  </a:lnTo>
                  <a:lnTo>
                    <a:pt x="161" y="146"/>
                  </a:lnTo>
                  <a:lnTo>
                    <a:pt x="161" y="146"/>
                  </a:lnTo>
                  <a:lnTo>
                    <a:pt x="162" y="146"/>
                  </a:lnTo>
                  <a:lnTo>
                    <a:pt x="163" y="146"/>
                  </a:lnTo>
                  <a:lnTo>
                    <a:pt x="164" y="146"/>
                  </a:lnTo>
                  <a:lnTo>
                    <a:pt x="171" y="151"/>
                  </a:lnTo>
                  <a:lnTo>
                    <a:pt x="172" y="152"/>
                  </a:lnTo>
                  <a:lnTo>
                    <a:pt x="172" y="152"/>
                  </a:lnTo>
                  <a:lnTo>
                    <a:pt x="173" y="153"/>
                  </a:lnTo>
                  <a:lnTo>
                    <a:pt x="173" y="154"/>
                  </a:lnTo>
                  <a:lnTo>
                    <a:pt x="173" y="155"/>
                  </a:lnTo>
                  <a:lnTo>
                    <a:pt x="173" y="156"/>
                  </a:lnTo>
                  <a:lnTo>
                    <a:pt x="173" y="157"/>
                  </a:lnTo>
                  <a:lnTo>
                    <a:pt x="173" y="158"/>
                  </a:lnTo>
                  <a:lnTo>
                    <a:pt x="172" y="159"/>
                  </a:lnTo>
                  <a:lnTo>
                    <a:pt x="172" y="160"/>
                  </a:lnTo>
                  <a:lnTo>
                    <a:pt x="171" y="161"/>
                  </a:lnTo>
                  <a:lnTo>
                    <a:pt x="170" y="161"/>
                  </a:lnTo>
                  <a:lnTo>
                    <a:pt x="170" y="161"/>
                  </a:lnTo>
                  <a:lnTo>
                    <a:pt x="169" y="161"/>
                  </a:lnTo>
                  <a:lnTo>
                    <a:pt x="168" y="161"/>
                  </a:lnTo>
                  <a:lnTo>
                    <a:pt x="167" y="161"/>
                  </a:lnTo>
                  <a:lnTo>
                    <a:pt x="167" y="161"/>
                  </a:lnTo>
                  <a:close/>
                  <a:moveTo>
                    <a:pt x="146" y="146"/>
                  </a:moveTo>
                  <a:lnTo>
                    <a:pt x="145" y="145"/>
                  </a:lnTo>
                  <a:lnTo>
                    <a:pt x="139" y="141"/>
                  </a:lnTo>
                  <a:lnTo>
                    <a:pt x="138" y="140"/>
                  </a:lnTo>
                  <a:lnTo>
                    <a:pt x="137" y="139"/>
                  </a:lnTo>
                  <a:lnTo>
                    <a:pt x="137" y="138"/>
                  </a:lnTo>
                  <a:lnTo>
                    <a:pt x="137" y="137"/>
                  </a:lnTo>
                  <a:lnTo>
                    <a:pt x="137" y="136"/>
                  </a:lnTo>
                  <a:lnTo>
                    <a:pt x="137" y="135"/>
                  </a:lnTo>
                  <a:lnTo>
                    <a:pt x="137" y="134"/>
                  </a:lnTo>
                  <a:lnTo>
                    <a:pt x="137" y="133"/>
                  </a:lnTo>
                  <a:lnTo>
                    <a:pt x="138" y="133"/>
                  </a:lnTo>
                  <a:lnTo>
                    <a:pt x="138" y="132"/>
                  </a:lnTo>
                  <a:lnTo>
                    <a:pt x="139" y="131"/>
                  </a:lnTo>
                  <a:lnTo>
                    <a:pt x="140" y="131"/>
                  </a:lnTo>
                  <a:lnTo>
                    <a:pt x="140" y="131"/>
                  </a:lnTo>
                  <a:lnTo>
                    <a:pt x="141" y="131"/>
                  </a:lnTo>
                  <a:lnTo>
                    <a:pt x="142" y="131"/>
                  </a:lnTo>
                  <a:lnTo>
                    <a:pt x="143" y="131"/>
                  </a:lnTo>
                  <a:lnTo>
                    <a:pt x="148" y="136"/>
                  </a:lnTo>
                  <a:lnTo>
                    <a:pt x="150" y="136"/>
                  </a:lnTo>
                  <a:lnTo>
                    <a:pt x="150" y="137"/>
                  </a:lnTo>
                  <a:lnTo>
                    <a:pt x="151" y="138"/>
                  </a:lnTo>
                  <a:lnTo>
                    <a:pt x="151" y="139"/>
                  </a:lnTo>
                  <a:lnTo>
                    <a:pt x="151" y="140"/>
                  </a:lnTo>
                  <a:lnTo>
                    <a:pt x="152" y="141"/>
                  </a:lnTo>
                  <a:lnTo>
                    <a:pt x="152" y="142"/>
                  </a:lnTo>
                  <a:lnTo>
                    <a:pt x="151" y="143"/>
                  </a:lnTo>
                  <a:lnTo>
                    <a:pt x="151" y="144"/>
                  </a:lnTo>
                  <a:lnTo>
                    <a:pt x="151" y="145"/>
                  </a:lnTo>
                  <a:lnTo>
                    <a:pt x="150" y="145"/>
                  </a:lnTo>
                  <a:lnTo>
                    <a:pt x="150" y="146"/>
                  </a:lnTo>
                  <a:lnTo>
                    <a:pt x="149" y="146"/>
                  </a:lnTo>
                  <a:lnTo>
                    <a:pt x="148" y="146"/>
                  </a:lnTo>
                  <a:lnTo>
                    <a:pt x="147" y="146"/>
                  </a:lnTo>
                  <a:lnTo>
                    <a:pt x="147" y="146"/>
                  </a:lnTo>
                  <a:lnTo>
                    <a:pt x="146" y="146"/>
                  </a:lnTo>
                  <a:lnTo>
                    <a:pt x="146" y="146"/>
                  </a:lnTo>
                  <a:close/>
                  <a:moveTo>
                    <a:pt x="125" y="130"/>
                  </a:moveTo>
                  <a:lnTo>
                    <a:pt x="121" y="128"/>
                  </a:lnTo>
                  <a:lnTo>
                    <a:pt x="118" y="125"/>
                  </a:lnTo>
                  <a:lnTo>
                    <a:pt x="117" y="124"/>
                  </a:lnTo>
                  <a:lnTo>
                    <a:pt x="117" y="123"/>
                  </a:lnTo>
                  <a:lnTo>
                    <a:pt x="116" y="122"/>
                  </a:lnTo>
                  <a:lnTo>
                    <a:pt x="116" y="121"/>
                  </a:lnTo>
                  <a:lnTo>
                    <a:pt x="116" y="120"/>
                  </a:lnTo>
                  <a:lnTo>
                    <a:pt x="116" y="119"/>
                  </a:lnTo>
                  <a:lnTo>
                    <a:pt x="116" y="118"/>
                  </a:lnTo>
                  <a:lnTo>
                    <a:pt x="117" y="117"/>
                  </a:lnTo>
                  <a:lnTo>
                    <a:pt x="117" y="117"/>
                  </a:lnTo>
                  <a:lnTo>
                    <a:pt x="117" y="115"/>
                  </a:lnTo>
                  <a:lnTo>
                    <a:pt x="118" y="115"/>
                  </a:lnTo>
                  <a:lnTo>
                    <a:pt x="119" y="115"/>
                  </a:lnTo>
                  <a:lnTo>
                    <a:pt x="120" y="114"/>
                  </a:lnTo>
                  <a:lnTo>
                    <a:pt x="120" y="114"/>
                  </a:lnTo>
                  <a:lnTo>
                    <a:pt x="121" y="115"/>
                  </a:lnTo>
                  <a:lnTo>
                    <a:pt x="122" y="115"/>
                  </a:lnTo>
                  <a:lnTo>
                    <a:pt x="125" y="119"/>
                  </a:lnTo>
                  <a:lnTo>
                    <a:pt x="129" y="121"/>
                  </a:lnTo>
                  <a:lnTo>
                    <a:pt x="129" y="122"/>
                  </a:lnTo>
                  <a:lnTo>
                    <a:pt x="130" y="122"/>
                  </a:lnTo>
                  <a:lnTo>
                    <a:pt x="130" y="123"/>
                  </a:lnTo>
                  <a:lnTo>
                    <a:pt x="131" y="124"/>
                  </a:lnTo>
                  <a:lnTo>
                    <a:pt x="131" y="125"/>
                  </a:lnTo>
                  <a:lnTo>
                    <a:pt x="131" y="126"/>
                  </a:lnTo>
                  <a:lnTo>
                    <a:pt x="131" y="127"/>
                  </a:lnTo>
                  <a:lnTo>
                    <a:pt x="130" y="128"/>
                  </a:lnTo>
                  <a:lnTo>
                    <a:pt x="130" y="129"/>
                  </a:lnTo>
                  <a:lnTo>
                    <a:pt x="129" y="130"/>
                  </a:lnTo>
                  <a:lnTo>
                    <a:pt x="129" y="130"/>
                  </a:lnTo>
                  <a:lnTo>
                    <a:pt x="128" y="131"/>
                  </a:lnTo>
                  <a:lnTo>
                    <a:pt x="127" y="131"/>
                  </a:lnTo>
                  <a:lnTo>
                    <a:pt x="126" y="131"/>
                  </a:lnTo>
                  <a:lnTo>
                    <a:pt x="125" y="131"/>
                  </a:lnTo>
                  <a:lnTo>
                    <a:pt x="125" y="130"/>
                  </a:lnTo>
                  <a:lnTo>
                    <a:pt x="125" y="130"/>
                  </a:lnTo>
                  <a:close/>
                  <a:moveTo>
                    <a:pt x="104" y="113"/>
                  </a:moveTo>
                  <a:lnTo>
                    <a:pt x="99" y="109"/>
                  </a:lnTo>
                  <a:lnTo>
                    <a:pt x="97" y="107"/>
                  </a:lnTo>
                  <a:lnTo>
                    <a:pt x="96" y="107"/>
                  </a:lnTo>
                  <a:lnTo>
                    <a:pt x="96" y="106"/>
                  </a:lnTo>
                  <a:lnTo>
                    <a:pt x="96" y="105"/>
                  </a:lnTo>
                  <a:lnTo>
                    <a:pt x="95" y="104"/>
                  </a:lnTo>
                  <a:lnTo>
                    <a:pt x="95" y="103"/>
                  </a:lnTo>
                  <a:lnTo>
                    <a:pt x="95" y="102"/>
                  </a:lnTo>
                  <a:lnTo>
                    <a:pt x="96" y="101"/>
                  </a:lnTo>
                  <a:lnTo>
                    <a:pt x="96" y="100"/>
                  </a:lnTo>
                  <a:lnTo>
                    <a:pt x="96" y="99"/>
                  </a:lnTo>
                  <a:lnTo>
                    <a:pt x="97" y="98"/>
                  </a:lnTo>
                  <a:lnTo>
                    <a:pt x="98" y="98"/>
                  </a:lnTo>
                  <a:lnTo>
                    <a:pt x="99" y="98"/>
                  </a:lnTo>
                  <a:lnTo>
                    <a:pt x="99" y="98"/>
                  </a:lnTo>
                  <a:lnTo>
                    <a:pt x="100" y="98"/>
                  </a:lnTo>
                  <a:lnTo>
                    <a:pt x="101" y="98"/>
                  </a:lnTo>
                  <a:lnTo>
                    <a:pt x="102" y="99"/>
                  </a:lnTo>
                  <a:lnTo>
                    <a:pt x="103" y="100"/>
                  </a:lnTo>
                  <a:lnTo>
                    <a:pt x="108" y="104"/>
                  </a:lnTo>
                  <a:lnTo>
                    <a:pt x="109" y="105"/>
                  </a:lnTo>
                  <a:lnTo>
                    <a:pt x="109" y="105"/>
                  </a:lnTo>
                  <a:lnTo>
                    <a:pt x="110" y="106"/>
                  </a:lnTo>
                  <a:lnTo>
                    <a:pt x="110" y="107"/>
                  </a:lnTo>
                  <a:lnTo>
                    <a:pt x="110" y="108"/>
                  </a:lnTo>
                  <a:lnTo>
                    <a:pt x="110" y="109"/>
                  </a:lnTo>
                  <a:lnTo>
                    <a:pt x="110" y="110"/>
                  </a:lnTo>
                  <a:lnTo>
                    <a:pt x="110" y="111"/>
                  </a:lnTo>
                  <a:lnTo>
                    <a:pt x="109" y="112"/>
                  </a:lnTo>
                  <a:lnTo>
                    <a:pt x="109" y="113"/>
                  </a:lnTo>
                  <a:lnTo>
                    <a:pt x="108" y="113"/>
                  </a:lnTo>
                  <a:lnTo>
                    <a:pt x="107" y="114"/>
                  </a:lnTo>
                  <a:lnTo>
                    <a:pt x="106" y="114"/>
                  </a:lnTo>
                  <a:lnTo>
                    <a:pt x="106" y="114"/>
                  </a:lnTo>
                  <a:lnTo>
                    <a:pt x="105" y="114"/>
                  </a:lnTo>
                  <a:lnTo>
                    <a:pt x="104" y="113"/>
                  </a:lnTo>
                  <a:lnTo>
                    <a:pt x="104" y="113"/>
                  </a:lnTo>
                  <a:close/>
                  <a:moveTo>
                    <a:pt x="84" y="96"/>
                  </a:moveTo>
                  <a:lnTo>
                    <a:pt x="77" y="90"/>
                  </a:lnTo>
                  <a:lnTo>
                    <a:pt x="76" y="89"/>
                  </a:lnTo>
                  <a:lnTo>
                    <a:pt x="76" y="88"/>
                  </a:lnTo>
                  <a:lnTo>
                    <a:pt x="76" y="87"/>
                  </a:lnTo>
                  <a:lnTo>
                    <a:pt x="75" y="86"/>
                  </a:lnTo>
                  <a:lnTo>
                    <a:pt x="75" y="85"/>
                  </a:lnTo>
                  <a:lnTo>
                    <a:pt x="75" y="84"/>
                  </a:lnTo>
                  <a:lnTo>
                    <a:pt x="76" y="83"/>
                  </a:lnTo>
                  <a:lnTo>
                    <a:pt x="76" y="82"/>
                  </a:lnTo>
                  <a:lnTo>
                    <a:pt x="76" y="81"/>
                  </a:lnTo>
                  <a:lnTo>
                    <a:pt x="77" y="81"/>
                  </a:lnTo>
                  <a:lnTo>
                    <a:pt x="78" y="80"/>
                  </a:lnTo>
                  <a:lnTo>
                    <a:pt x="79" y="80"/>
                  </a:lnTo>
                  <a:lnTo>
                    <a:pt x="79" y="80"/>
                  </a:lnTo>
                  <a:lnTo>
                    <a:pt x="80" y="80"/>
                  </a:lnTo>
                  <a:lnTo>
                    <a:pt x="81" y="80"/>
                  </a:lnTo>
                  <a:lnTo>
                    <a:pt x="82" y="81"/>
                  </a:lnTo>
                  <a:lnTo>
                    <a:pt x="88" y="87"/>
                  </a:lnTo>
                  <a:lnTo>
                    <a:pt x="89" y="87"/>
                  </a:lnTo>
                  <a:lnTo>
                    <a:pt x="89" y="88"/>
                  </a:lnTo>
                  <a:lnTo>
                    <a:pt x="90" y="89"/>
                  </a:lnTo>
                  <a:lnTo>
                    <a:pt x="90" y="90"/>
                  </a:lnTo>
                  <a:lnTo>
                    <a:pt x="90" y="91"/>
                  </a:lnTo>
                  <a:lnTo>
                    <a:pt x="90" y="92"/>
                  </a:lnTo>
                  <a:lnTo>
                    <a:pt x="90" y="93"/>
                  </a:lnTo>
                  <a:lnTo>
                    <a:pt x="89" y="94"/>
                  </a:lnTo>
                  <a:lnTo>
                    <a:pt x="89" y="95"/>
                  </a:lnTo>
                  <a:lnTo>
                    <a:pt x="88" y="96"/>
                  </a:lnTo>
                  <a:lnTo>
                    <a:pt x="87" y="96"/>
                  </a:lnTo>
                  <a:lnTo>
                    <a:pt x="87" y="96"/>
                  </a:lnTo>
                  <a:lnTo>
                    <a:pt x="86" y="96"/>
                  </a:lnTo>
                  <a:lnTo>
                    <a:pt x="85" y="96"/>
                  </a:lnTo>
                  <a:lnTo>
                    <a:pt x="84" y="96"/>
                  </a:lnTo>
                  <a:lnTo>
                    <a:pt x="84" y="96"/>
                  </a:lnTo>
                  <a:lnTo>
                    <a:pt x="84" y="96"/>
                  </a:lnTo>
                  <a:close/>
                  <a:moveTo>
                    <a:pt x="64" y="77"/>
                  </a:moveTo>
                  <a:lnTo>
                    <a:pt x="57" y="71"/>
                  </a:lnTo>
                  <a:lnTo>
                    <a:pt x="57" y="70"/>
                  </a:lnTo>
                  <a:lnTo>
                    <a:pt x="56" y="69"/>
                  </a:lnTo>
                  <a:lnTo>
                    <a:pt x="56" y="69"/>
                  </a:lnTo>
                  <a:lnTo>
                    <a:pt x="56" y="68"/>
                  </a:lnTo>
                  <a:lnTo>
                    <a:pt x="56" y="67"/>
                  </a:lnTo>
                  <a:lnTo>
                    <a:pt x="56" y="66"/>
                  </a:lnTo>
                  <a:lnTo>
                    <a:pt x="56" y="65"/>
                  </a:lnTo>
                  <a:lnTo>
                    <a:pt x="57" y="64"/>
                  </a:lnTo>
                  <a:lnTo>
                    <a:pt x="57" y="63"/>
                  </a:lnTo>
                  <a:lnTo>
                    <a:pt x="58" y="62"/>
                  </a:lnTo>
                  <a:lnTo>
                    <a:pt x="58" y="62"/>
                  </a:lnTo>
                  <a:lnTo>
                    <a:pt x="59" y="61"/>
                  </a:lnTo>
                  <a:lnTo>
                    <a:pt x="60" y="61"/>
                  </a:lnTo>
                  <a:lnTo>
                    <a:pt x="61" y="62"/>
                  </a:lnTo>
                  <a:lnTo>
                    <a:pt x="61" y="62"/>
                  </a:lnTo>
                  <a:lnTo>
                    <a:pt x="62" y="62"/>
                  </a:lnTo>
                  <a:lnTo>
                    <a:pt x="69" y="69"/>
                  </a:lnTo>
                  <a:lnTo>
                    <a:pt x="69" y="69"/>
                  </a:lnTo>
                  <a:lnTo>
                    <a:pt x="70" y="70"/>
                  </a:lnTo>
                  <a:lnTo>
                    <a:pt x="70" y="71"/>
                  </a:lnTo>
                  <a:lnTo>
                    <a:pt x="70" y="72"/>
                  </a:lnTo>
                  <a:lnTo>
                    <a:pt x="70" y="73"/>
                  </a:lnTo>
                  <a:lnTo>
                    <a:pt x="70" y="74"/>
                  </a:lnTo>
                  <a:lnTo>
                    <a:pt x="70" y="75"/>
                  </a:lnTo>
                  <a:lnTo>
                    <a:pt x="69" y="76"/>
                  </a:lnTo>
                  <a:lnTo>
                    <a:pt x="69" y="77"/>
                  </a:lnTo>
                  <a:lnTo>
                    <a:pt x="68" y="77"/>
                  </a:lnTo>
                  <a:lnTo>
                    <a:pt x="68" y="78"/>
                  </a:lnTo>
                  <a:lnTo>
                    <a:pt x="67" y="78"/>
                  </a:lnTo>
                  <a:lnTo>
                    <a:pt x="66" y="78"/>
                  </a:lnTo>
                  <a:lnTo>
                    <a:pt x="65" y="78"/>
                  </a:lnTo>
                  <a:lnTo>
                    <a:pt x="65" y="78"/>
                  </a:lnTo>
                  <a:lnTo>
                    <a:pt x="64" y="77"/>
                  </a:lnTo>
                  <a:lnTo>
                    <a:pt x="64" y="77"/>
                  </a:lnTo>
                  <a:close/>
                  <a:moveTo>
                    <a:pt x="44" y="58"/>
                  </a:moveTo>
                  <a:lnTo>
                    <a:pt x="38" y="51"/>
                  </a:lnTo>
                  <a:lnTo>
                    <a:pt x="38" y="50"/>
                  </a:lnTo>
                  <a:lnTo>
                    <a:pt x="37" y="49"/>
                  </a:lnTo>
                  <a:lnTo>
                    <a:pt x="37" y="48"/>
                  </a:lnTo>
                  <a:lnTo>
                    <a:pt x="37" y="47"/>
                  </a:lnTo>
                  <a:lnTo>
                    <a:pt x="36" y="46"/>
                  </a:lnTo>
                  <a:lnTo>
                    <a:pt x="37" y="45"/>
                  </a:lnTo>
                  <a:lnTo>
                    <a:pt x="37" y="44"/>
                  </a:lnTo>
                  <a:lnTo>
                    <a:pt x="38" y="44"/>
                  </a:lnTo>
                  <a:lnTo>
                    <a:pt x="38" y="43"/>
                  </a:lnTo>
                  <a:lnTo>
                    <a:pt x="39" y="42"/>
                  </a:lnTo>
                  <a:lnTo>
                    <a:pt x="39" y="42"/>
                  </a:lnTo>
                  <a:lnTo>
                    <a:pt x="40" y="42"/>
                  </a:lnTo>
                  <a:lnTo>
                    <a:pt x="41" y="42"/>
                  </a:lnTo>
                  <a:lnTo>
                    <a:pt x="42" y="42"/>
                  </a:lnTo>
                  <a:lnTo>
                    <a:pt x="43" y="42"/>
                  </a:lnTo>
                  <a:lnTo>
                    <a:pt x="43" y="43"/>
                  </a:lnTo>
                  <a:lnTo>
                    <a:pt x="49" y="49"/>
                  </a:lnTo>
                  <a:lnTo>
                    <a:pt x="50" y="50"/>
                  </a:lnTo>
                  <a:lnTo>
                    <a:pt x="50" y="51"/>
                  </a:lnTo>
                  <a:lnTo>
                    <a:pt x="51" y="52"/>
                  </a:lnTo>
                  <a:lnTo>
                    <a:pt x="51" y="53"/>
                  </a:lnTo>
                  <a:lnTo>
                    <a:pt x="51" y="54"/>
                  </a:lnTo>
                  <a:lnTo>
                    <a:pt x="51" y="55"/>
                  </a:lnTo>
                  <a:lnTo>
                    <a:pt x="50" y="56"/>
                  </a:lnTo>
                  <a:lnTo>
                    <a:pt x="50" y="57"/>
                  </a:lnTo>
                  <a:lnTo>
                    <a:pt x="50" y="57"/>
                  </a:lnTo>
                  <a:lnTo>
                    <a:pt x="49" y="58"/>
                  </a:lnTo>
                  <a:lnTo>
                    <a:pt x="48" y="58"/>
                  </a:lnTo>
                  <a:lnTo>
                    <a:pt x="47" y="59"/>
                  </a:lnTo>
                  <a:lnTo>
                    <a:pt x="47" y="59"/>
                  </a:lnTo>
                  <a:lnTo>
                    <a:pt x="46" y="58"/>
                  </a:lnTo>
                  <a:lnTo>
                    <a:pt x="45" y="58"/>
                  </a:lnTo>
                  <a:lnTo>
                    <a:pt x="44" y="58"/>
                  </a:lnTo>
                  <a:lnTo>
                    <a:pt x="44" y="58"/>
                  </a:lnTo>
                  <a:close/>
                  <a:moveTo>
                    <a:pt x="26" y="37"/>
                  </a:moveTo>
                  <a:lnTo>
                    <a:pt x="19" y="31"/>
                  </a:lnTo>
                  <a:lnTo>
                    <a:pt x="19" y="30"/>
                  </a:lnTo>
                  <a:lnTo>
                    <a:pt x="19" y="29"/>
                  </a:lnTo>
                  <a:lnTo>
                    <a:pt x="18" y="28"/>
                  </a:lnTo>
                  <a:lnTo>
                    <a:pt x="18" y="27"/>
                  </a:lnTo>
                  <a:lnTo>
                    <a:pt x="18" y="26"/>
                  </a:lnTo>
                  <a:lnTo>
                    <a:pt x="18" y="25"/>
                  </a:lnTo>
                  <a:lnTo>
                    <a:pt x="19" y="24"/>
                  </a:lnTo>
                  <a:lnTo>
                    <a:pt x="19" y="23"/>
                  </a:lnTo>
                  <a:lnTo>
                    <a:pt x="20" y="22"/>
                  </a:lnTo>
                  <a:lnTo>
                    <a:pt x="20" y="22"/>
                  </a:lnTo>
                  <a:lnTo>
                    <a:pt x="21" y="21"/>
                  </a:lnTo>
                  <a:lnTo>
                    <a:pt x="22" y="21"/>
                  </a:lnTo>
                  <a:lnTo>
                    <a:pt x="22" y="21"/>
                  </a:lnTo>
                  <a:lnTo>
                    <a:pt x="23" y="22"/>
                  </a:lnTo>
                  <a:lnTo>
                    <a:pt x="24" y="22"/>
                  </a:lnTo>
                  <a:lnTo>
                    <a:pt x="25" y="23"/>
                  </a:lnTo>
                  <a:lnTo>
                    <a:pt x="31" y="29"/>
                  </a:lnTo>
                  <a:lnTo>
                    <a:pt x="31" y="30"/>
                  </a:lnTo>
                  <a:lnTo>
                    <a:pt x="32" y="31"/>
                  </a:lnTo>
                  <a:lnTo>
                    <a:pt x="32" y="32"/>
                  </a:lnTo>
                  <a:lnTo>
                    <a:pt x="32" y="33"/>
                  </a:lnTo>
                  <a:lnTo>
                    <a:pt x="32" y="34"/>
                  </a:lnTo>
                  <a:lnTo>
                    <a:pt x="32" y="35"/>
                  </a:lnTo>
                  <a:lnTo>
                    <a:pt x="32" y="36"/>
                  </a:lnTo>
                  <a:lnTo>
                    <a:pt x="31" y="37"/>
                  </a:lnTo>
                  <a:lnTo>
                    <a:pt x="31" y="38"/>
                  </a:lnTo>
                  <a:lnTo>
                    <a:pt x="30" y="38"/>
                  </a:lnTo>
                  <a:lnTo>
                    <a:pt x="29" y="38"/>
                  </a:lnTo>
                  <a:lnTo>
                    <a:pt x="28" y="39"/>
                  </a:lnTo>
                  <a:lnTo>
                    <a:pt x="28" y="39"/>
                  </a:lnTo>
                  <a:lnTo>
                    <a:pt x="27" y="38"/>
                  </a:lnTo>
                  <a:lnTo>
                    <a:pt x="26" y="38"/>
                  </a:lnTo>
                  <a:lnTo>
                    <a:pt x="26" y="37"/>
                  </a:lnTo>
                  <a:lnTo>
                    <a:pt x="26" y="37"/>
                  </a:lnTo>
                  <a:close/>
                  <a:moveTo>
                    <a:pt x="7" y="17"/>
                  </a:moveTo>
                  <a:lnTo>
                    <a:pt x="1" y="9"/>
                  </a:lnTo>
                  <a:lnTo>
                    <a:pt x="1" y="9"/>
                  </a:lnTo>
                  <a:lnTo>
                    <a:pt x="0" y="8"/>
                  </a:lnTo>
                  <a:lnTo>
                    <a:pt x="0" y="7"/>
                  </a:lnTo>
                  <a:lnTo>
                    <a:pt x="0" y="6"/>
                  </a:lnTo>
                  <a:lnTo>
                    <a:pt x="0" y="5"/>
                  </a:lnTo>
                  <a:lnTo>
                    <a:pt x="0" y="4"/>
                  </a:lnTo>
                  <a:lnTo>
                    <a:pt x="0" y="2"/>
                  </a:lnTo>
                  <a:lnTo>
                    <a:pt x="1" y="2"/>
                  </a:lnTo>
                  <a:lnTo>
                    <a:pt x="1" y="1"/>
                  </a:lnTo>
                  <a:lnTo>
                    <a:pt x="2" y="0"/>
                  </a:lnTo>
                  <a:lnTo>
                    <a:pt x="3" y="0"/>
                  </a:lnTo>
                  <a:lnTo>
                    <a:pt x="4" y="0"/>
                  </a:lnTo>
                  <a:lnTo>
                    <a:pt x="5" y="0"/>
                  </a:lnTo>
                  <a:lnTo>
                    <a:pt x="5" y="0"/>
                  </a:lnTo>
                  <a:lnTo>
                    <a:pt x="6" y="0"/>
                  </a:lnTo>
                  <a:lnTo>
                    <a:pt x="7" y="1"/>
                  </a:lnTo>
                  <a:lnTo>
                    <a:pt x="13" y="9"/>
                  </a:lnTo>
                  <a:lnTo>
                    <a:pt x="13" y="10"/>
                  </a:lnTo>
                  <a:lnTo>
                    <a:pt x="14" y="10"/>
                  </a:lnTo>
                  <a:lnTo>
                    <a:pt x="14" y="11"/>
                  </a:lnTo>
                  <a:lnTo>
                    <a:pt x="14" y="12"/>
                  </a:lnTo>
                  <a:lnTo>
                    <a:pt x="14" y="13"/>
                  </a:lnTo>
                  <a:lnTo>
                    <a:pt x="14" y="14"/>
                  </a:lnTo>
                  <a:lnTo>
                    <a:pt x="13" y="15"/>
                  </a:lnTo>
                  <a:lnTo>
                    <a:pt x="13" y="16"/>
                  </a:lnTo>
                  <a:lnTo>
                    <a:pt x="13" y="17"/>
                  </a:lnTo>
                  <a:lnTo>
                    <a:pt x="12" y="17"/>
                  </a:lnTo>
                  <a:lnTo>
                    <a:pt x="11" y="18"/>
                  </a:lnTo>
                  <a:lnTo>
                    <a:pt x="10" y="18"/>
                  </a:lnTo>
                  <a:lnTo>
                    <a:pt x="9" y="18"/>
                  </a:lnTo>
                  <a:lnTo>
                    <a:pt x="9" y="18"/>
                  </a:lnTo>
                  <a:lnTo>
                    <a:pt x="8" y="17"/>
                  </a:lnTo>
                  <a:lnTo>
                    <a:pt x="7" y="17"/>
                  </a:lnTo>
                  <a:lnTo>
                    <a:pt x="7" y="17"/>
                  </a:lnTo>
                  <a:close/>
                </a:path>
              </a:pathLst>
            </a:custGeom>
            <a:solidFill>
              <a:srgbClr val="C00000"/>
            </a:solidFill>
            <a:ln w="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142"/>
            <p:cNvSpPr>
              <a:spLocks/>
            </p:cNvSpPr>
            <p:nvPr/>
          </p:nvSpPr>
          <p:spPr bwMode="auto">
            <a:xfrm>
              <a:off x="1832197" y="5229595"/>
              <a:ext cx="138113" cy="163512"/>
            </a:xfrm>
            <a:custGeom>
              <a:avLst/>
              <a:gdLst>
                <a:gd name="T0" fmla="*/ 32 w 87"/>
                <a:gd name="T1" fmla="*/ 103 h 103"/>
                <a:gd name="T2" fmla="*/ 0 w 87"/>
                <a:gd name="T3" fmla="*/ 0 h 103"/>
                <a:gd name="T4" fmla="*/ 87 w 87"/>
                <a:gd name="T5" fmla="*/ 63 h 103"/>
                <a:gd name="T6" fmla="*/ 32 w 87"/>
                <a:gd name="T7" fmla="*/ 103 h 103"/>
              </a:gdLst>
              <a:ahLst/>
              <a:cxnLst>
                <a:cxn ang="0">
                  <a:pos x="T0" y="T1"/>
                </a:cxn>
                <a:cxn ang="0">
                  <a:pos x="T2" y="T3"/>
                </a:cxn>
                <a:cxn ang="0">
                  <a:pos x="T4" y="T5"/>
                </a:cxn>
                <a:cxn ang="0">
                  <a:pos x="T6" y="T7"/>
                </a:cxn>
              </a:cxnLst>
              <a:rect l="0" t="0" r="r" b="b"/>
              <a:pathLst>
                <a:path w="87" h="103">
                  <a:moveTo>
                    <a:pt x="32" y="103"/>
                  </a:moveTo>
                  <a:lnTo>
                    <a:pt x="0" y="0"/>
                  </a:lnTo>
                  <a:lnTo>
                    <a:pt x="87" y="63"/>
                  </a:lnTo>
                  <a:lnTo>
                    <a:pt x="32" y="103"/>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Group 145"/>
          <p:cNvGrpSpPr>
            <a:grpSpLocks noChangeAspect="1"/>
          </p:cNvGrpSpPr>
          <p:nvPr/>
        </p:nvGrpSpPr>
        <p:grpSpPr bwMode="auto">
          <a:xfrm>
            <a:off x="4429208" y="3423659"/>
            <a:ext cx="371475" cy="576263"/>
            <a:chOff x="783" y="3033"/>
            <a:chExt cx="234" cy="363"/>
          </a:xfrm>
        </p:grpSpPr>
        <p:sp>
          <p:nvSpPr>
            <p:cNvPr id="44" name="AutoShape 144"/>
            <p:cNvSpPr>
              <a:spLocks noChangeAspect="1" noChangeArrowheads="1" noTextEdit="1"/>
            </p:cNvSpPr>
            <p:nvPr/>
          </p:nvSpPr>
          <p:spPr bwMode="auto">
            <a:xfrm>
              <a:off x="783" y="3033"/>
              <a:ext cx="234"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46"/>
            <p:cNvSpPr>
              <a:spLocks noEditPoints="1"/>
            </p:cNvSpPr>
            <p:nvPr/>
          </p:nvSpPr>
          <p:spPr bwMode="auto">
            <a:xfrm>
              <a:off x="823" y="3142"/>
              <a:ext cx="150" cy="254"/>
            </a:xfrm>
            <a:custGeom>
              <a:avLst/>
              <a:gdLst>
                <a:gd name="T0" fmla="*/ 13 w 181"/>
                <a:gd name="T1" fmla="*/ 220 h 234"/>
                <a:gd name="T2" fmla="*/ 15 w 181"/>
                <a:gd name="T3" fmla="*/ 226 h 234"/>
                <a:gd name="T4" fmla="*/ 4 w 181"/>
                <a:gd name="T5" fmla="*/ 234 h 234"/>
                <a:gd name="T6" fmla="*/ 0 w 181"/>
                <a:gd name="T7" fmla="*/ 230 h 234"/>
                <a:gd name="T8" fmla="*/ 2 w 181"/>
                <a:gd name="T9" fmla="*/ 224 h 234"/>
                <a:gd name="T10" fmla="*/ 34 w 181"/>
                <a:gd name="T11" fmla="*/ 205 h 234"/>
                <a:gd name="T12" fmla="*/ 37 w 181"/>
                <a:gd name="T13" fmla="*/ 211 h 234"/>
                <a:gd name="T14" fmla="*/ 27 w 181"/>
                <a:gd name="T15" fmla="*/ 220 h 234"/>
                <a:gd name="T16" fmla="*/ 22 w 181"/>
                <a:gd name="T17" fmla="*/ 217 h 234"/>
                <a:gd name="T18" fmla="*/ 23 w 181"/>
                <a:gd name="T19" fmla="*/ 211 h 234"/>
                <a:gd name="T20" fmla="*/ 53 w 181"/>
                <a:gd name="T21" fmla="*/ 189 h 234"/>
                <a:gd name="T22" fmla="*/ 57 w 181"/>
                <a:gd name="T23" fmla="*/ 193 h 234"/>
                <a:gd name="T24" fmla="*/ 56 w 181"/>
                <a:gd name="T25" fmla="*/ 199 h 234"/>
                <a:gd name="T26" fmla="*/ 45 w 181"/>
                <a:gd name="T27" fmla="*/ 205 h 234"/>
                <a:gd name="T28" fmla="*/ 43 w 181"/>
                <a:gd name="T29" fmla="*/ 198 h 234"/>
                <a:gd name="T30" fmla="*/ 72 w 181"/>
                <a:gd name="T31" fmla="*/ 172 h 234"/>
                <a:gd name="T32" fmla="*/ 77 w 181"/>
                <a:gd name="T33" fmla="*/ 173 h 234"/>
                <a:gd name="T34" fmla="*/ 77 w 181"/>
                <a:gd name="T35" fmla="*/ 180 h 234"/>
                <a:gd name="T36" fmla="*/ 66 w 181"/>
                <a:gd name="T37" fmla="*/ 188 h 234"/>
                <a:gd name="T38" fmla="*/ 63 w 181"/>
                <a:gd name="T39" fmla="*/ 183 h 234"/>
                <a:gd name="T40" fmla="*/ 84 w 181"/>
                <a:gd name="T41" fmla="*/ 160 h 234"/>
                <a:gd name="T42" fmla="*/ 94 w 181"/>
                <a:gd name="T43" fmla="*/ 153 h 234"/>
                <a:gd name="T44" fmla="*/ 97 w 181"/>
                <a:gd name="T45" fmla="*/ 159 h 234"/>
                <a:gd name="T46" fmla="*/ 89 w 181"/>
                <a:gd name="T47" fmla="*/ 169 h 234"/>
                <a:gd name="T48" fmla="*/ 84 w 181"/>
                <a:gd name="T49" fmla="*/ 168 h 234"/>
                <a:gd name="T50" fmla="*/ 84 w 181"/>
                <a:gd name="T51" fmla="*/ 161 h 234"/>
                <a:gd name="T52" fmla="*/ 111 w 181"/>
                <a:gd name="T53" fmla="*/ 132 h 234"/>
                <a:gd name="T54" fmla="*/ 115 w 181"/>
                <a:gd name="T55" fmla="*/ 136 h 234"/>
                <a:gd name="T56" fmla="*/ 108 w 181"/>
                <a:gd name="T57" fmla="*/ 149 h 234"/>
                <a:gd name="T58" fmla="*/ 103 w 181"/>
                <a:gd name="T59" fmla="*/ 149 h 234"/>
                <a:gd name="T60" fmla="*/ 102 w 181"/>
                <a:gd name="T61" fmla="*/ 142 h 234"/>
                <a:gd name="T62" fmla="*/ 127 w 181"/>
                <a:gd name="T63" fmla="*/ 110 h 234"/>
                <a:gd name="T64" fmla="*/ 132 w 181"/>
                <a:gd name="T65" fmla="*/ 112 h 234"/>
                <a:gd name="T66" fmla="*/ 131 w 181"/>
                <a:gd name="T67" fmla="*/ 118 h 234"/>
                <a:gd name="T68" fmla="*/ 122 w 181"/>
                <a:gd name="T69" fmla="*/ 127 h 234"/>
                <a:gd name="T70" fmla="*/ 119 w 181"/>
                <a:gd name="T71" fmla="*/ 122 h 234"/>
                <a:gd name="T72" fmla="*/ 141 w 181"/>
                <a:gd name="T73" fmla="*/ 87 h 234"/>
                <a:gd name="T74" fmla="*/ 146 w 181"/>
                <a:gd name="T75" fmla="*/ 86 h 234"/>
                <a:gd name="T76" fmla="*/ 148 w 181"/>
                <a:gd name="T77" fmla="*/ 92 h 234"/>
                <a:gd name="T78" fmla="*/ 140 w 181"/>
                <a:gd name="T79" fmla="*/ 104 h 234"/>
                <a:gd name="T80" fmla="*/ 136 w 181"/>
                <a:gd name="T81" fmla="*/ 101 h 234"/>
                <a:gd name="T82" fmla="*/ 136 w 181"/>
                <a:gd name="T83" fmla="*/ 95 h 234"/>
                <a:gd name="T84" fmla="*/ 156 w 181"/>
                <a:gd name="T85" fmla="*/ 59 h 234"/>
                <a:gd name="T86" fmla="*/ 161 w 181"/>
                <a:gd name="T87" fmla="*/ 61 h 234"/>
                <a:gd name="T88" fmla="*/ 157 w 181"/>
                <a:gd name="T89" fmla="*/ 76 h 234"/>
                <a:gd name="T90" fmla="*/ 152 w 181"/>
                <a:gd name="T91" fmla="*/ 78 h 234"/>
                <a:gd name="T92" fmla="*/ 149 w 181"/>
                <a:gd name="T93" fmla="*/ 72 h 234"/>
                <a:gd name="T94" fmla="*/ 165 w 181"/>
                <a:gd name="T95" fmla="*/ 32 h 234"/>
                <a:gd name="T96" fmla="*/ 170 w 181"/>
                <a:gd name="T97" fmla="*/ 31 h 234"/>
                <a:gd name="T98" fmla="*/ 173 w 181"/>
                <a:gd name="T99" fmla="*/ 37 h 234"/>
                <a:gd name="T100" fmla="*/ 167 w 181"/>
                <a:gd name="T101" fmla="*/ 50 h 234"/>
                <a:gd name="T102" fmla="*/ 162 w 181"/>
                <a:gd name="T103" fmla="*/ 48 h 234"/>
                <a:gd name="T104" fmla="*/ 171 w 181"/>
                <a:gd name="T105" fmla="*/ 14 h 234"/>
                <a:gd name="T106" fmla="*/ 176 w 181"/>
                <a:gd name="T107" fmla="*/ 0 h 234"/>
                <a:gd name="T108" fmla="*/ 181 w 181"/>
                <a:gd name="T109" fmla="*/ 3 h 234"/>
                <a:gd name="T110" fmla="*/ 178 w 181"/>
                <a:gd name="T111" fmla="*/ 19 h 234"/>
                <a:gd name="T112" fmla="*/ 173 w 181"/>
                <a:gd name="T113" fmla="*/ 21 h 234"/>
                <a:gd name="T114" fmla="*/ 171 w 181"/>
                <a:gd name="T115" fmla="*/ 1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1" h="234">
                  <a:moveTo>
                    <a:pt x="2" y="224"/>
                  </a:moveTo>
                  <a:lnTo>
                    <a:pt x="10" y="220"/>
                  </a:lnTo>
                  <a:lnTo>
                    <a:pt x="10" y="219"/>
                  </a:lnTo>
                  <a:lnTo>
                    <a:pt x="11" y="219"/>
                  </a:lnTo>
                  <a:lnTo>
                    <a:pt x="12" y="219"/>
                  </a:lnTo>
                  <a:lnTo>
                    <a:pt x="13" y="219"/>
                  </a:lnTo>
                  <a:lnTo>
                    <a:pt x="13" y="220"/>
                  </a:lnTo>
                  <a:lnTo>
                    <a:pt x="14" y="220"/>
                  </a:lnTo>
                  <a:lnTo>
                    <a:pt x="14" y="221"/>
                  </a:lnTo>
                  <a:lnTo>
                    <a:pt x="15" y="222"/>
                  </a:lnTo>
                  <a:lnTo>
                    <a:pt x="15" y="223"/>
                  </a:lnTo>
                  <a:lnTo>
                    <a:pt x="15" y="224"/>
                  </a:lnTo>
                  <a:lnTo>
                    <a:pt x="15" y="225"/>
                  </a:lnTo>
                  <a:lnTo>
                    <a:pt x="15" y="226"/>
                  </a:lnTo>
                  <a:lnTo>
                    <a:pt x="15" y="227"/>
                  </a:lnTo>
                  <a:lnTo>
                    <a:pt x="14" y="228"/>
                  </a:lnTo>
                  <a:lnTo>
                    <a:pt x="14" y="229"/>
                  </a:lnTo>
                  <a:lnTo>
                    <a:pt x="13" y="229"/>
                  </a:lnTo>
                  <a:lnTo>
                    <a:pt x="6" y="234"/>
                  </a:lnTo>
                  <a:lnTo>
                    <a:pt x="5" y="234"/>
                  </a:lnTo>
                  <a:lnTo>
                    <a:pt x="4" y="234"/>
                  </a:lnTo>
                  <a:lnTo>
                    <a:pt x="3" y="234"/>
                  </a:lnTo>
                  <a:lnTo>
                    <a:pt x="3" y="234"/>
                  </a:lnTo>
                  <a:lnTo>
                    <a:pt x="2" y="234"/>
                  </a:lnTo>
                  <a:lnTo>
                    <a:pt x="1" y="233"/>
                  </a:lnTo>
                  <a:lnTo>
                    <a:pt x="1" y="232"/>
                  </a:lnTo>
                  <a:lnTo>
                    <a:pt x="0" y="231"/>
                  </a:lnTo>
                  <a:lnTo>
                    <a:pt x="0" y="230"/>
                  </a:lnTo>
                  <a:lnTo>
                    <a:pt x="0" y="229"/>
                  </a:lnTo>
                  <a:lnTo>
                    <a:pt x="0" y="228"/>
                  </a:lnTo>
                  <a:lnTo>
                    <a:pt x="0" y="227"/>
                  </a:lnTo>
                  <a:lnTo>
                    <a:pt x="0" y="226"/>
                  </a:lnTo>
                  <a:lnTo>
                    <a:pt x="1" y="225"/>
                  </a:lnTo>
                  <a:lnTo>
                    <a:pt x="2" y="225"/>
                  </a:lnTo>
                  <a:lnTo>
                    <a:pt x="2" y="224"/>
                  </a:lnTo>
                  <a:lnTo>
                    <a:pt x="2" y="224"/>
                  </a:lnTo>
                  <a:close/>
                  <a:moveTo>
                    <a:pt x="24" y="210"/>
                  </a:moveTo>
                  <a:lnTo>
                    <a:pt x="31" y="205"/>
                  </a:lnTo>
                  <a:lnTo>
                    <a:pt x="31" y="205"/>
                  </a:lnTo>
                  <a:lnTo>
                    <a:pt x="32" y="205"/>
                  </a:lnTo>
                  <a:lnTo>
                    <a:pt x="33" y="205"/>
                  </a:lnTo>
                  <a:lnTo>
                    <a:pt x="34" y="205"/>
                  </a:lnTo>
                  <a:lnTo>
                    <a:pt x="35" y="205"/>
                  </a:lnTo>
                  <a:lnTo>
                    <a:pt x="35" y="206"/>
                  </a:lnTo>
                  <a:lnTo>
                    <a:pt x="36" y="207"/>
                  </a:lnTo>
                  <a:lnTo>
                    <a:pt x="36" y="208"/>
                  </a:lnTo>
                  <a:lnTo>
                    <a:pt x="36" y="209"/>
                  </a:lnTo>
                  <a:lnTo>
                    <a:pt x="37" y="210"/>
                  </a:lnTo>
                  <a:lnTo>
                    <a:pt x="37" y="211"/>
                  </a:lnTo>
                  <a:lnTo>
                    <a:pt x="36" y="212"/>
                  </a:lnTo>
                  <a:lnTo>
                    <a:pt x="36" y="213"/>
                  </a:lnTo>
                  <a:lnTo>
                    <a:pt x="36" y="213"/>
                  </a:lnTo>
                  <a:lnTo>
                    <a:pt x="35" y="214"/>
                  </a:lnTo>
                  <a:lnTo>
                    <a:pt x="35" y="215"/>
                  </a:lnTo>
                  <a:lnTo>
                    <a:pt x="27" y="220"/>
                  </a:lnTo>
                  <a:lnTo>
                    <a:pt x="27" y="220"/>
                  </a:lnTo>
                  <a:lnTo>
                    <a:pt x="26" y="220"/>
                  </a:lnTo>
                  <a:lnTo>
                    <a:pt x="25" y="220"/>
                  </a:lnTo>
                  <a:lnTo>
                    <a:pt x="24" y="220"/>
                  </a:lnTo>
                  <a:lnTo>
                    <a:pt x="24" y="220"/>
                  </a:lnTo>
                  <a:lnTo>
                    <a:pt x="23" y="219"/>
                  </a:lnTo>
                  <a:lnTo>
                    <a:pt x="22" y="218"/>
                  </a:lnTo>
                  <a:lnTo>
                    <a:pt x="22" y="217"/>
                  </a:lnTo>
                  <a:lnTo>
                    <a:pt x="22" y="216"/>
                  </a:lnTo>
                  <a:lnTo>
                    <a:pt x="22" y="215"/>
                  </a:lnTo>
                  <a:lnTo>
                    <a:pt x="22" y="214"/>
                  </a:lnTo>
                  <a:lnTo>
                    <a:pt x="22" y="213"/>
                  </a:lnTo>
                  <a:lnTo>
                    <a:pt x="22" y="212"/>
                  </a:lnTo>
                  <a:lnTo>
                    <a:pt x="22" y="212"/>
                  </a:lnTo>
                  <a:lnTo>
                    <a:pt x="23" y="211"/>
                  </a:lnTo>
                  <a:lnTo>
                    <a:pt x="24" y="210"/>
                  </a:lnTo>
                  <a:lnTo>
                    <a:pt x="24" y="210"/>
                  </a:lnTo>
                  <a:close/>
                  <a:moveTo>
                    <a:pt x="45" y="195"/>
                  </a:moveTo>
                  <a:lnTo>
                    <a:pt x="48" y="193"/>
                  </a:lnTo>
                  <a:lnTo>
                    <a:pt x="52" y="190"/>
                  </a:lnTo>
                  <a:lnTo>
                    <a:pt x="52" y="189"/>
                  </a:lnTo>
                  <a:lnTo>
                    <a:pt x="53" y="189"/>
                  </a:lnTo>
                  <a:lnTo>
                    <a:pt x="54" y="189"/>
                  </a:lnTo>
                  <a:lnTo>
                    <a:pt x="55" y="189"/>
                  </a:lnTo>
                  <a:lnTo>
                    <a:pt x="55" y="190"/>
                  </a:lnTo>
                  <a:lnTo>
                    <a:pt x="56" y="190"/>
                  </a:lnTo>
                  <a:lnTo>
                    <a:pt x="56" y="191"/>
                  </a:lnTo>
                  <a:lnTo>
                    <a:pt x="57" y="192"/>
                  </a:lnTo>
                  <a:lnTo>
                    <a:pt x="57" y="193"/>
                  </a:lnTo>
                  <a:lnTo>
                    <a:pt x="58" y="194"/>
                  </a:lnTo>
                  <a:lnTo>
                    <a:pt x="58" y="195"/>
                  </a:lnTo>
                  <a:lnTo>
                    <a:pt x="58" y="196"/>
                  </a:lnTo>
                  <a:lnTo>
                    <a:pt x="57" y="197"/>
                  </a:lnTo>
                  <a:lnTo>
                    <a:pt x="57" y="197"/>
                  </a:lnTo>
                  <a:lnTo>
                    <a:pt x="56" y="198"/>
                  </a:lnTo>
                  <a:lnTo>
                    <a:pt x="56" y="199"/>
                  </a:lnTo>
                  <a:lnTo>
                    <a:pt x="52" y="202"/>
                  </a:lnTo>
                  <a:lnTo>
                    <a:pt x="49" y="204"/>
                  </a:lnTo>
                  <a:lnTo>
                    <a:pt x="48" y="205"/>
                  </a:lnTo>
                  <a:lnTo>
                    <a:pt x="47" y="205"/>
                  </a:lnTo>
                  <a:lnTo>
                    <a:pt x="46" y="205"/>
                  </a:lnTo>
                  <a:lnTo>
                    <a:pt x="45" y="205"/>
                  </a:lnTo>
                  <a:lnTo>
                    <a:pt x="45" y="205"/>
                  </a:lnTo>
                  <a:lnTo>
                    <a:pt x="44" y="204"/>
                  </a:lnTo>
                  <a:lnTo>
                    <a:pt x="44" y="203"/>
                  </a:lnTo>
                  <a:lnTo>
                    <a:pt x="43" y="202"/>
                  </a:lnTo>
                  <a:lnTo>
                    <a:pt x="43" y="201"/>
                  </a:lnTo>
                  <a:lnTo>
                    <a:pt x="43" y="200"/>
                  </a:lnTo>
                  <a:lnTo>
                    <a:pt x="43" y="199"/>
                  </a:lnTo>
                  <a:lnTo>
                    <a:pt x="43" y="198"/>
                  </a:lnTo>
                  <a:lnTo>
                    <a:pt x="43" y="197"/>
                  </a:lnTo>
                  <a:lnTo>
                    <a:pt x="44" y="197"/>
                  </a:lnTo>
                  <a:lnTo>
                    <a:pt x="44" y="196"/>
                  </a:lnTo>
                  <a:lnTo>
                    <a:pt x="45" y="195"/>
                  </a:lnTo>
                  <a:lnTo>
                    <a:pt x="45" y="195"/>
                  </a:lnTo>
                  <a:close/>
                  <a:moveTo>
                    <a:pt x="65" y="178"/>
                  </a:moveTo>
                  <a:lnTo>
                    <a:pt x="72" y="172"/>
                  </a:lnTo>
                  <a:lnTo>
                    <a:pt x="72" y="172"/>
                  </a:lnTo>
                  <a:lnTo>
                    <a:pt x="73" y="172"/>
                  </a:lnTo>
                  <a:lnTo>
                    <a:pt x="74" y="172"/>
                  </a:lnTo>
                  <a:lnTo>
                    <a:pt x="75" y="172"/>
                  </a:lnTo>
                  <a:lnTo>
                    <a:pt x="75" y="172"/>
                  </a:lnTo>
                  <a:lnTo>
                    <a:pt x="76" y="172"/>
                  </a:lnTo>
                  <a:lnTo>
                    <a:pt x="77" y="173"/>
                  </a:lnTo>
                  <a:lnTo>
                    <a:pt x="77" y="174"/>
                  </a:lnTo>
                  <a:lnTo>
                    <a:pt x="78" y="175"/>
                  </a:lnTo>
                  <a:lnTo>
                    <a:pt x="78" y="176"/>
                  </a:lnTo>
                  <a:lnTo>
                    <a:pt x="78" y="177"/>
                  </a:lnTo>
                  <a:lnTo>
                    <a:pt x="78" y="178"/>
                  </a:lnTo>
                  <a:lnTo>
                    <a:pt x="78" y="179"/>
                  </a:lnTo>
                  <a:lnTo>
                    <a:pt x="77" y="180"/>
                  </a:lnTo>
                  <a:lnTo>
                    <a:pt x="77" y="181"/>
                  </a:lnTo>
                  <a:lnTo>
                    <a:pt x="76" y="181"/>
                  </a:lnTo>
                  <a:lnTo>
                    <a:pt x="69" y="188"/>
                  </a:lnTo>
                  <a:lnTo>
                    <a:pt x="69" y="188"/>
                  </a:lnTo>
                  <a:lnTo>
                    <a:pt x="68" y="188"/>
                  </a:lnTo>
                  <a:lnTo>
                    <a:pt x="67" y="188"/>
                  </a:lnTo>
                  <a:lnTo>
                    <a:pt x="66" y="188"/>
                  </a:lnTo>
                  <a:lnTo>
                    <a:pt x="66" y="188"/>
                  </a:lnTo>
                  <a:lnTo>
                    <a:pt x="65" y="188"/>
                  </a:lnTo>
                  <a:lnTo>
                    <a:pt x="64" y="186"/>
                  </a:lnTo>
                  <a:lnTo>
                    <a:pt x="64" y="186"/>
                  </a:lnTo>
                  <a:lnTo>
                    <a:pt x="64" y="185"/>
                  </a:lnTo>
                  <a:lnTo>
                    <a:pt x="63" y="184"/>
                  </a:lnTo>
                  <a:lnTo>
                    <a:pt x="63" y="183"/>
                  </a:lnTo>
                  <a:lnTo>
                    <a:pt x="63" y="182"/>
                  </a:lnTo>
                  <a:lnTo>
                    <a:pt x="64" y="181"/>
                  </a:lnTo>
                  <a:lnTo>
                    <a:pt x="64" y="180"/>
                  </a:lnTo>
                  <a:lnTo>
                    <a:pt x="64" y="179"/>
                  </a:lnTo>
                  <a:lnTo>
                    <a:pt x="65" y="178"/>
                  </a:lnTo>
                  <a:lnTo>
                    <a:pt x="65" y="178"/>
                  </a:lnTo>
                  <a:close/>
                  <a:moveTo>
                    <a:pt x="84" y="160"/>
                  </a:moveTo>
                  <a:lnTo>
                    <a:pt x="87" y="158"/>
                  </a:lnTo>
                  <a:lnTo>
                    <a:pt x="91" y="154"/>
                  </a:lnTo>
                  <a:lnTo>
                    <a:pt x="91" y="153"/>
                  </a:lnTo>
                  <a:lnTo>
                    <a:pt x="92" y="153"/>
                  </a:lnTo>
                  <a:lnTo>
                    <a:pt x="93" y="153"/>
                  </a:lnTo>
                  <a:lnTo>
                    <a:pt x="94" y="153"/>
                  </a:lnTo>
                  <a:lnTo>
                    <a:pt x="94" y="153"/>
                  </a:lnTo>
                  <a:lnTo>
                    <a:pt x="95" y="153"/>
                  </a:lnTo>
                  <a:lnTo>
                    <a:pt x="96" y="154"/>
                  </a:lnTo>
                  <a:lnTo>
                    <a:pt x="96" y="155"/>
                  </a:lnTo>
                  <a:lnTo>
                    <a:pt x="97" y="156"/>
                  </a:lnTo>
                  <a:lnTo>
                    <a:pt x="97" y="157"/>
                  </a:lnTo>
                  <a:lnTo>
                    <a:pt x="97" y="158"/>
                  </a:lnTo>
                  <a:lnTo>
                    <a:pt x="97" y="159"/>
                  </a:lnTo>
                  <a:lnTo>
                    <a:pt x="97" y="160"/>
                  </a:lnTo>
                  <a:lnTo>
                    <a:pt x="97" y="161"/>
                  </a:lnTo>
                  <a:lnTo>
                    <a:pt x="96" y="161"/>
                  </a:lnTo>
                  <a:lnTo>
                    <a:pt x="96" y="162"/>
                  </a:lnTo>
                  <a:lnTo>
                    <a:pt x="92" y="167"/>
                  </a:lnTo>
                  <a:lnTo>
                    <a:pt x="89" y="169"/>
                  </a:lnTo>
                  <a:lnTo>
                    <a:pt x="89" y="169"/>
                  </a:lnTo>
                  <a:lnTo>
                    <a:pt x="88" y="170"/>
                  </a:lnTo>
                  <a:lnTo>
                    <a:pt x="87" y="170"/>
                  </a:lnTo>
                  <a:lnTo>
                    <a:pt x="86" y="170"/>
                  </a:lnTo>
                  <a:lnTo>
                    <a:pt x="86" y="170"/>
                  </a:lnTo>
                  <a:lnTo>
                    <a:pt x="85" y="169"/>
                  </a:lnTo>
                  <a:lnTo>
                    <a:pt x="84" y="168"/>
                  </a:lnTo>
                  <a:lnTo>
                    <a:pt x="84" y="168"/>
                  </a:lnTo>
                  <a:lnTo>
                    <a:pt x="83" y="167"/>
                  </a:lnTo>
                  <a:lnTo>
                    <a:pt x="83" y="166"/>
                  </a:lnTo>
                  <a:lnTo>
                    <a:pt x="83" y="165"/>
                  </a:lnTo>
                  <a:lnTo>
                    <a:pt x="83" y="164"/>
                  </a:lnTo>
                  <a:lnTo>
                    <a:pt x="83" y="163"/>
                  </a:lnTo>
                  <a:lnTo>
                    <a:pt x="83" y="162"/>
                  </a:lnTo>
                  <a:lnTo>
                    <a:pt x="84" y="161"/>
                  </a:lnTo>
                  <a:lnTo>
                    <a:pt x="84" y="160"/>
                  </a:lnTo>
                  <a:lnTo>
                    <a:pt x="84" y="160"/>
                  </a:lnTo>
                  <a:close/>
                  <a:moveTo>
                    <a:pt x="103" y="141"/>
                  </a:moveTo>
                  <a:lnTo>
                    <a:pt x="109" y="134"/>
                  </a:lnTo>
                  <a:lnTo>
                    <a:pt x="110" y="133"/>
                  </a:lnTo>
                  <a:lnTo>
                    <a:pt x="111" y="133"/>
                  </a:lnTo>
                  <a:lnTo>
                    <a:pt x="111" y="132"/>
                  </a:lnTo>
                  <a:lnTo>
                    <a:pt x="112" y="132"/>
                  </a:lnTo>
                  <a:lnTo>
                    <a:pt x="113" y="133"/>
                  </a:lnTo>
                  <a:lnTo>
                    <a:pt x="114" y="133"/>
                  </a:lnTo>
                  <a:lnTo>
                    <a:pt x="114" y="134"/>
                  </a:lnTo>
                  <a:lnTo>
                    <a:pt x="115" y="134"/>
                  </a:lnTo>
                  <a:lnTo>
                    <a:pt x="115" y="135"/>
                  </a:lnTo>
                  <a:lnTo>
                    <a:pt x="115" y="136"/>
                  </a:lnTo>
                  <a:lnTo>
                    <a:pt x="115" y="137"/>
                  </a:lnTo>
                  <a:lnTo>
                    <a:pt x="115" y="138"/>
                  </a:lnTo>
                  <a:lnTo>
                    <a:pt x="115" y="139"/>
                  </a:lnTo>
                  <a:lnTo>
                    <a:pt x="115" y="140"/>
                  </a:lnTo>
                  <a:lnTo>
                    <a:pt x="115" y="141"/>
                  </a:lnTo>
                  <a:lnTo>
                    <a:pt x="114" y="142"/>
                  </a:lnTo>
                  <a:lnTo>
                    <a:pt x="108" y="149"/>
                  </a:lnTo>
                  <a:lnTo>
                    <a:pt x="108" y="149"/>
                  </a:lnTo>
                  <a:lnTo>
                    <a:pt x="107" y="150"/>
                  </a:lnTo>
                  <a:lnTo>
                    <a:pt x="106" y="150"/>
                  </a:lnTo>
                  <a:lnTo>
                    <a:pt x="105" y="150"/>
                  </a:lnTo>
                  <a:lnTo>
                    <a:pt x="105" y="150"/>
                  </a:lnTo>
                  <a:lnTo>
                    <a:pt x="104" y="149"/>
                  </a:lnTo>
                  <a:lnTo>
                    <a:pt x="103" y="149"/>
                  </a:lnTo>
                  <a:lnTo>
                    <a:pt x="103" y="148"/>
                  </a:lnTo>
                  <a:lnTo>
                    <a:pt x="102" y="147"/>
                  </a:lnTo>
                  <a:lnTo>
                    <a:pt x="102" y="146"/>
                  </a:lnTo>
                  <a:lnTo>
                    <a:pt x="101" y="145"/>
                  </a:lnTo>
                  <a:lnTo>
                    <a:pt x="101" y="144"/>
                  </a:lnTo>
                  <a:lnTo>
                    <a:pt x="102" y="143"/>
                  </a:lnTo>
                  <a:lnTo>
                    <a:pt x="102" y="142"/>
                  </a:lnTo>
                  <a:lnTo>
                    <a:pt x="102" y="141"/>
                  </a:lnTo>
                  <a:lnTo>
                    <a:pt x="103" y="141"/>
                  </a:lnTo>
                  <a:lnTo>
                    <a:pt x="103" y="141"/>
                  </a:lnTo>
                  <a:close/>
                  <a:moveTo>
                    <a:pt x="120" y="119"/>
                  </a:moveTo>
                  <a:lnTo>
                    <a:pt x="126" y="111"/>
                  </a:lnTo>
                  <a:lnTo>
                    <a:pt x="126" y="110"/>
                  </a:lnTo>
                  <a:lnTo>
                    <a:pt x="127" y="110"/>
                  </a:lnTo>
                  <a:lnTo>
                    <a:pt x="128" y="110"/>
                  </a:lnTo>
                  <a:lnTo>
                    <a:pt x="129" y="110"/>
                  </a:lnTo>
                  <a:lnTo>
                    <a:pt x="129" y="110"/>
                  </a:lnTo>
                  <a:lnTo>
                    <a:pt x="130" y="110"/>
                  </a:lnTo>
                  <a:lnTo>
                    <a:pt x="131" y="110"/>
                  </a:lnTo>
                  <a:lnTo>
                    <a:pt x="131" y="111"/>
                  </a:lnTo>
                  <a:lnTo>
                    <a:pt x="132" y="112"/>
                  </a:lnTo>
                  <a:lnTo>
                    <a:pt x="133" y="113"/>
                  </a:lnTo>
                  <a:lnTo>
                    <a:pt x="133" y="114"/>
                  </a:lnTo>
                  <a:lnTo>
                    <a:pt x="133" y="115"/>
                  </a:lnTo>
                  <a:lnTo>
                    <a:pt x="133" y="116"/>
                  </a:lnTo>
                  <a:lnTo>
                    <a:pt x="133" y="117"/>
                  </a:lnTo>
                  <a:lnTo>
                    <a:pt x="132" y="118"/>
                  </a:lnTo>
                  <a:lnTo>
                    <a:pt x="131" y="118"/>
                  </a:lnTo>
                  <a:lnTo>
                    <a:pt x="126" y="126"/>
                  </a:lnTo>
                  <a:lnTo>
                    <a:pt x="125" y="127"/>
                  </a:lnTo>
                  <a:lnTo>
                    <a:pt x="125" y="127"/>
                  </a:lnTo>
                  <a:lnTo>
                    <a:pt x="124" y="128"/>
                  </a:lnTo>
                  <a:lnTo>
                    <a:pt x="123" y="128"/>
                  </a:lnTo>
                  <a:lnTo>
                    <a:pt x="123" y="128"/>
                  </a:lnTo>
                  <a:lnTo>
                    <a:pt x="122" y="127"/>
                  </a:lnTo>
                  <a:lnTo>
                    <a:pt x="121" y="127"/>
                  </a:lnTo>
                  <a:lnTo>
                    <a:pt x="120" y="126"/>
                  </a:lnTo>
                  <a:lnTo>
                    <a:pt x="120" y="126"/>
                  </a:lnTo>
                  <a:lnTo>
                    <a:pt x="120" y="125"/>
                  </a:lnTo>
                  <a:lnTo>
                    <a:pt x="119" y="124"/>
                  </a:lnTo>
                  <a:lnTo>
                    <a:pt x="119" y="123"/>
                  </a:lnTo>
                  <a:lnTo>
                    <a:pt x="119" y="122"/>
                  </a:lnTo>
                  <a:lnTo>
                    <a:pt x="119" y="121"/>
                  </a:lnTo>
                  <a:lnTo>
                    <a:pt x="120" y="120"/>
                  </a:lnTo>
                  <a:lnTo>
                    <a:pt x="120" y="119"/>
                  </a:lnTo>
                  <a:lnTo>
                    <a:pt x="120" y="119"/>
                  </a:lnTo>
                  <a:close/>
                  <a:moveTo>
                    <a:pt x="136" y="95"/>
                  </a:moveTo>
                  <a:lnTo>
                    <a:pt x="137" y="94"/>
                  </a:lnTo>
                  <a:lnTo>
                    <a:pt x="141" y="87"/>
                  </a:lnTo>
                  <a:lnTo>
                    <a:pt x="142" y="86"/>
                  </a:lnTo>
                  <a:lnTo>
                    <a:pt x="142" y="86"/>
                  </a:lnTo>
                  <a:lnTo>
                    <a:pt x="143" y="85"/>
                  </a:lnTo>
                  <a:lnTo>
                    <a:pt x="143" y="85"/>
                  </a:lnTo>
                  <a:lnTo>
                    <a:pt x="144" y="85"/>
                  </a:lnTo>
                  <a:lnTo>
                    <a:pt x="145" y="85"/>
                  </a:lnTo>
                  <a:lnTo>
                    <a:pt x="146" y="86"/>
                  </a:lnTo>
                  <a:lnTo>
                    <a:pt x="147" y="86"/>
                  </a:lnTo>
                  <a:lnTo>
                    <a:pt x="147" y="87"/>
                  </a:lnTo>
                  <a:lnTo>
                    <a:pt x="148" y="88"/>
                  </a:lnTo>
                  <a:lnTo>
                    <a:pt x="148" y="89"/>
                  </a:lnTo>
                  <a:lnTo>
                    <a:pt x="148" y="90"/>
                  </a:lnTo>
                  <a:lnTo>
                    <a:pt x="148" y="91"/>
                  </a:lnTo>
                  <a:lnTo>
                    <a:pt x="148" y="92"/>
                  </a:lnTo>
                  <a:lnTo>
                    <a:pt x="148" y="93"/>
                  </a:lnTo>
                  <a:lnTo>
                    <a:pt x="147" y="94"/>
                  </a:lnTo>
                  <a:lnTo>
                    <a:pt x="143" y="101"/>
                  </a:lnTo>
                  <a:lnTo>
                    <a:pt x="142" y="102"/>
                  </a:lnTo>
                  <a:lnTo>
                    <a:pt x="142" y="103"/>
                  </a:lnTo>
                  <a:lnTo>
                    <a:pt x="141" y="104"/>
                  </a:lnTo>
                  <a:lnTo>
                    <a:pt x="140" y="104"/>
                  </a:lnTo>
                  <a:lnTo>
                    <a:pt x="139" y="104"/>
                  </a:lnTo>
                  <a:lnTo>
                    <a:pt x="139" y="104"/>
                  </a:lnTo>
                  <a:lnTo>
                    <a:pt x="138" y="104"/>
                  </a:lnTo>
                  <a:lnTo>
                    <a:pt x="137" y="103"/>
                  </a:lnTo>
                  <a:lnTo>
                    <a:pt x="137" y="103"/>
                  </a:lnTo>
                  <a:lnTo>
                    <a:pt x="136" y="102"/>
                  </a:lnTo>
                  <a:lnTo>
                    <a:pt x="136" y="101"/>
                  </a:lnTo>
                  <a:lnTo>
                    <a:pt x="135" y="100"/>
                  </a:lnTo>
                  <a:lnTo>
                    <a:pt x="135" y="99"/>
                  </a:lnTo>
                  <a:lnTo>
                    <a:pt x="135" y="98"/>
                  </a:lnTo>
                  <a:lnTo>
                    <a:pt x="135" y="97"/>
                  </a:lnTo>
                  <a:lnTo>
                    <a:pt x="136" y="96"/>
                  </a:lnTo>
                  <a:lnTo>
                    <a:pt x="136" y="95"/>
                  </a:lnTo>
                  <a:lnTo>
                    <a:pt x="136" y="95"/>
                  </a:lnTo>
                  <a:close/>
                  <a:moveTo>
                    <a:pt x="150" y="70"/>
                  </a:moveTo>
                  <a:lnTo>
                    <a:pt x="152" y="66"/>
                  </a:lnTo>
                  <a:lnTo>
                    <a:pt x="154" y="61"/>
                  </a:lnTo>
                  <a:lnTo>
                    <a:pt x="154" y="60"/>
                  </a:lnTo>
                  <a:lnTo>
                    <a:pt x="155" y="59"/>
                  </a:lnTo>
                  <a:lnTo>
                    <a:pt x="156" y="59"/>
                  </a:lnTo>
                  <a:lnTo>
                    <a:pt x="156" y="59"/>
                  </a:lnTo>
                  <a:lnTo>
                    <a:pt x="157" y="58"/>
                  </a:lnTo>
                  <a:lnTo>
                    <a:pt x="158" y="58"/>
                  </a:lnTo>
                  <a:lnTo>
                    <a:pt x="159" y="59"/>
                  </a:lnTo>
                  <a:lnTo>
                    <a:pt x="159" y="59"/>
                  </a:lnTo>
                  <a:lnTo>
                    <a:pt x="160" y="60"/>
                  </a:lnTo>
                  <a:lnTo>
                    <a:pt x="161" y="61"/>
                  </a:lnTo>
                  <a:lnTo>
                    <a:pt x="161" y="61"/>
                  </a:lnTo>
                  <a:lnTo>
                    <a:pt x="161" y="62"/>
                  </a:lnTo>
                  <a:lnTo>
                    <a:pt x="162" y="63"/>
                  </a:lnTo>
                  <a:lnTo>
                    <a:pt x="162" y="64"/>
                  </a:lnTo>
                  <a:lnTo>
                    <a:pt x="161" y="65"/>
                  </a:lnTo>
                  <a:lnTo>
                    <a:pt x="161" y="66"/>
                  </a:lnTo>
                  <a:lnTo>
                    <a:pt x="158" y="73"/>
                  </a:lnTo>
                  <a:lnTo>
                    <a:pt x="157" y="76"/>
                  </a:lnTo>
                  <a:lnTo>
                    <a:pt x="156" y="77"/>
                  </a:lnTo>
                  <a:lnTo>
                    <a:pt x="156" y="78"/>
                  </a:lnTo>
                  <a:lnTo>
                    <a:pt x="155" y="78"/>
                  </a:lnTo>
                  <a:lnTo>
                    <a:pt x="154" y="78"/>
                  </a:lnTo>
                  <a:lnTo>
                    <a:pt x="153" y="78"/>
                  </a:lnTo>
                  <a:lnTo>
                    <a:pt x="153" y="78"/>
                  </a:lnTo>
                  <a:lnTo>
                    <a:pt x="152" y="78"/>
                  </a:lnTo>
                  <a:lnTo>
                    <a:pt x="151" y="78"/>
                  </a:lnTo>
                  <a:lnTo>
                    <a:pt x="150" y="77"/>
                  </a:lnTo>
                  <a:lnTo>
                    <a:pt x="150" y="76"/>
                  </a:lnTo>
                  <a:lnTo>
                    <a:pt x="150" y="75"/>
                  </a:lnTo>
                  <a:lnTo>
                    <a:pt x="149" y="74"/>
                  </a:lnTo>
                  <a:lnTo>
                    <a:pt x="149" y="73"/>
                  </a:lnTo>
                  <a:lnTo>
                    <a:pt x="149" y="72"/>
                  </a:lnTo>
                  <a:lnTo>
                    <a:pt x="150" y="71"/>
                  </a:lnTo>
                  <a:lnTo>
                    <a:pt x="150" y="70"/>
                  </a:lnTo>
                  <a:lnTo>
                    <a:pt x="150" y="70"/>
                  </a:lnTo>
                  <a:close/>
                  <a:moveTo>
                    <a:pt x="162" y="43"/>
                  </a:moveTo>
                  <a:lnTo>
                    <a:pt x="164" y="38"/>
                  </a:lnTo>
                  <a:lnTo>
                    <a:pt x="165" y="33"/>
                  </a:lnTo>
                  <a:lnTo>
                    <a:pt x="165" y="32"/>
                  </a:lnTo>
                  <a:lnTo>
                    <a:pt x="166" y="32"/>
                  </a:lnTo>
                  <a:lnTo>
                    <a:pt x="167" y="31"/>
                  </a:lnTo>
                  <a:lnTo>
                    <a:pt x="167" y="31"/>
                  </a:lnTo>
                  <a:lnTo>
                    <a:pt x="168" y="30"/>
                  </a:lnTo>
                  <a:lnTo>
                    <a:pt x="168" y="30"/>
                  </a:lnTo>
                  <a:lnTo>
                    <a:pt x="170" y="30"/>
                  </a:lnTo>
                  <a:lnTo>
                    <a:pt x="170" y="31"/>
                  </a:lnTo>
                  <a:lnTo>
                    <a:pt x="171" y="31"/>
                  </a:lnTo>
                  <a:lnTo>
                    <a:pt x="171" y="32"/>
                  </a:lnTo>
                  <a:lnTo>
                    <a:pt x="172" y="33"/>
                  </a:lnTo>
                  <a:lnTo>
                    <a:pt x="172" y="34"/>
                  </a:lnTo>
                  <a:lnTo>
                    <a:pt x="173" y="35"/>
                  </a:lnTo>
                  <a:lnTo>
                    <a:pt x="173" y="36"/>
                  </a:lnTo>
                  <a:lnTo>
                    <a:pt x="173" y="37"/>
                  </a:lnTo>
                  <a:lnTo>
                    <a:pt x="172" y="38"/>
                  </a:lnTo>
                  <a:lnTo>
                    <a:pt x="171" y="42"/>
                  </a:lnTo>
                  <a:lnTo>
                    <a:pt x="169" y="47"/>
                  </a:lnTo>
                  <a:lnTo>
                    <a:pt x="168" y="48"/>
                  </a:lnTo>
                  <a:lnTo>
                    <a:pt x="168" y="49"/>
                  </a:lnTo>
                  <a:lnTo>
                    <a:pt x="167" y="50"/>
                  </a:lnTo>
                  <a:lnTo>
                    <a:pt x="167" y="50"/>
                  </a:lnTo>
                  <a:lnTo>
                    <a:pt x="166" y="50"/>
                  </a:lnTo>
                  <a:lnTo>
                    <a:pt x="165" y="50"/>
                  </a:lnTo>
                  <a:lnTo>
                    <a:pt x="164" y="50"/>
                  </a:lnTo>
                  <a:lnTo>
                    <a:pt x="164" y="50"/>
                  </a:lnTo>
                  <a:lnTo>
                    <a:pt x="163" y="49"/>
                  </a:lnTo>
                  <a:lnTo>
                    <a:pt x="162" y="49"/>
                  </a:lnTo>
                  <a:lnTo>
                    <a:pt x="162" y="48"/>
                  </a:lnTo>
                  <a:lnTo>
                    <a:pt x="161" y="47"/>
                  </a:lnTo>
                  <a:lnTo>
                    <a:pt x="161" y="46"/>
                  </a:lnTo>
                  <a:lnTo>
                    <a:pt x="161" y="45"/>
                  </a:lnTo>
                  <a:lnTo>
                    <a:pt x="161" y="44"/>
                  </a:lnTo>
                  <a:lnTo>
                    <a:pt x="162" y="43"/>
                  </a:lnTo>
                  <a:lnTo>
                    <a:pt x="162" y="43"/>
                  </a:lnTo>
                  <a:close/>
                  <a:moveTo>
                    <a:pt x="171" y="14"/>
                  </a:moveTo>
                  <a:lnTo>
                    <a:pt x="173" y="7"/>
                  </a:lnTo>
                  <a:lnTo>
                    <a:pt x="173" y="4"/>
                  </a:lnTo>
                  <a:lnTo>
                    <a:pt x="173" y="3"/>
                  </a:lnTo>
                  <a:lnTo>
                    <a:pt x="174" y="2"/>
                  </a:lnTo>
                  <a:lnTo>
                    <a:pt x="175" y="1"/>
                  </a:lnTo>
                  <a:lnTo>
                    <a:pt x="175" y="1"/>
                  </a:lnTo>
                  <a:lnTo>
                    <a:pt x="176" y="0"/>
                  </a:lnTo>
                  <a:lnTo>
                    <a:pt x="177" y="0"/>
                  </a:lnTo>
                  <a:lnTo>
                    <a:pt x="178" y="0"/>
                  </a:lnTo>
                  <a:lnTo>
                    <a:pt x="178" y="0"/>
                  </a:lnTo>
                  <a:lnTo>
                    <a:pt x="179" y="1"/>
                  </a:lnTo>
                  <a:lnTo>
                    <a:pt x="180" y="1"/>
                  </a:lnTo>
                  <a:lnTo>
                    <a:pt x="180" y="2"/>
                  </a:lnTo>
                  <a:lnTo>
                    <a:pt x="181" y="3"/>
                  </a:lnTo>
                  <a:lnTo>
                    <a:pt x="181" y="4"/>
                  </a:lnTo>
                  <a:lnTo>
                    <a:pt x="181" y="5"/>
                  </a:lnTo>
                  <a:lnTo>
                    <a:pt x="181" y="6"/>
                  </a:lnTo>
                  <a:lnTo>
                    <a:pt x="181" y="7"/>
                  </a:lnTo>
                  <a:lnTo>
                    <a:pt x="180" y="11"/>
                  </a:lnTo>
                  <a:lnTo>
                    <a:pt x="178" y="18"/>
                  </a:lnTo>
                  <a:lnTo>
                    <a:pt x="178" y="19"/>
                  </a:lnTo>
                  <a:lnTo>
                    <a:pt x="178" y="19"/>
                  </a:lnTo>
                  <a:lnTo>
                    <a:pt x="177" y="20"/>
                  </a:lnTo>
                  <a:lnTo>
                    <a:pt x="176" y="21"/>
                  </a:lnTo>
                  <a:lnTo>
                    <a:pt x="176" y="21"/>
                  </a:lnTo>
                  <a:lnTo>
                    <a:pt x="175" y="21"/>
                  </a:lnTo>
                  <a:lnTo>
                    <a:pt x="174" y="21"/>
                  </a:lnTo>
                  <a:lnTo>
                    <a:pt x="173" y="21"/>
                  </a:lnTo>
                  <a:lnTo>
                    <a:pt x="173" y="20"/>
                  </a:lnTo>
                  <a:lnTo>
                    <a:pt x="172" y="20"/>
                  </a:lnTo>
                  <a:lnTo>
                    <a:pt x="171" y="19"/>
                  </a:lnTo>
                  <a:lnTo>
                    <a:pt x="171" y="18"/>
                  </a:lnTo>
                  <a:lnTo>
                    <a:pt x="171" y="17"/>
                  </a:lnTo>
                  <a:lnTo>
                    <a:pt x="171" y="16"/>
                  </a:lnTo>
                  <a:lnTo>
                    <a:pt x="171" y="15"/>
                  </a:lnTo>
                  <a:lnTo>
                    <a:pt x="171" y="14"/>
                  </a:lnTo>
                  <a:lnTo>
                    <a:pt x="171" y="14"/>
                  </a:lnTo>
                  <a:close/>
                </a:path>
              </a:pathLst>
            </a:custGeom>
            <a:solidFill>
              <a:srgbClr val="073DC9"/>
            </a:solidFill>
            <a:ln w="0">
              <a:solidFill>
                <a:srgbClr val="073DC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147"/>
            <p:cNvSpPr>
              <a:spLocks/>
            </p:cNvSpPr>
            <p:nvPr/>
          </p:nvSpPr>
          <p:spPr bwMode="auto">
            <a:xfrm>
              <a:off x="937" y="3042"/>
              <a:ext cx="68" cy="104"/>
            </a:xfrm>
            <a:custGeom>
              <a:avLst/>
              <a:gdLst>
                <a:gd name="T0" fmla="*/ 68 w 68"/>
                <a:gd name="T1" fmla="*/ 104 h 104"/>
                <a:gd name="T2" fmla="*/ 40 w 68"/>
                <a:gd name="T3" fmla="*/ 0 h 104"/>
                <a:gd name="T4" fmla="*/ 0 w 68"/>
                <a:gd name="T5" fmla="*/ 99 h 104"/>
                <a:gd name="T6" fmla="*/ 68 w 68"/>
                <a:gd name="T7" fmla="*/ 104 h 104"/>
              </a:gdLst>
              <a:ahLst/>
              <a:cxnLst>
                <a:cxn ang="0">
                  <a:pos x="T0" y="T1"/>
                </a:cxn>
                <a:cxn ang="0">
                  <a:pos x="T2" y="T3"/>
                </a:cxn>
                <a:cxn ang="0">
                  <a:pos x="T4" y="T5"/>
                </a:cxn>
                <a:cxn ang="0">
                  <a:pos x="T6" y="T7"/>
                </a:cxn>
              </a:cxnLst>
              <a:rect l="0" t="0" r="r" b="b"/>
              <a:pathLst>
                <a:path w="68" h="104">
                  <a:moveTo>
                    <a:pt x="68" y="104"/>
                  </a:moveTo>
                  <a:lnTo>
                    <a:pt x="40" y="0"/>
                  </a:lnTo>
                  <a:lnTo>
                    <a:pt x="0" y="99"/>
                  </a:lnTo>
                  <a:lnTo>
                    <a:pt x="68" y="104"/>
                  </a:lnTo>
                  <a:close/>
                </a:path>
              </a:pathLst>
            </a:custGeom>
            <a:solidFill>
              <a:srgbClr val="073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Group 145"/>
          <p:cNvGrpSpPr>
            <a:grpSpLocks noChangeAspect="1"/>
          </p:cNvGrpSpPr>
          <p:nvPr/>
        </p:nvGrpSpPr>
        <p:grpSpPr bwMode="auto">
          <a:xfrm rot="3761561">
            <a:off x="4963469" y="2896283"/>
            <a:ext cx="455613" cy="696914"/>
            <a:chOff x="730" y="3033"/>
            <a:chExt cx="287" cy="439"/>
          </a:xfrm>
        </p:grpSpPr>
        <p:sp>
          <p:nvSpPr>
            <p:cNvPr id="48" name="AutoShape 144"/>
            <p:cNvSpPr>
              <a:spLocks noChangeAspect="1" noChangeArrowheads="1" noTextEdit="1"/>
            </p:cNvSpPr>
            <p:nvPr/>
          </p:nvSpPr>
          <p:spPr bwMode="auto">
            <a:xfrm>
              <a:off x="730" y="3033"/>
              <a:ext cx="287"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46"/>
            <p:cNvSpPr>
              <a:spLocks noEditPoints="1"/>
            </p:cNvSpPr>
            <p:nvPr/>
          </p:nvSpPr>
          <p:spPr bwMode="auto">
            <a:xfrm>
              <a:off x="836" y="3142"/>
              <a:ext cx="137" cy="330"/>
            </a:xfrm>
            <a:custGeom>
              <a:avLst/>
              <a:gdLst>
                <a:gd name="T0" fmla="*/ 13 w 181"/>
                <a:gd name="T1" fmla="*/ 220 h 234"/>
                <a:gd name="T2" fmla="*/ 15 w 181"/>
                <a:gd name="T3" fmla="*/ 226 h 234"/>
                <a:gd name="T4" fmla="*/ 4 w 181"/>
                <a:gd name="T5" fmla="*/ 234 h 234"/>
                <a:gd name="T6" fmla="*/ 0 w 181"/>
                <a:gd name="T7" fmla="*/ 230 h 234"/>
                <a:gd name="T8" fmla="*/ 2 w 181"/>
                <a:gd name="T9" fmla="*/ 224 h 234"/>
                <a:gd name="T10" fmla="*/ 34 w 181"/>
                <a:gd name="T11" fmla="*/ 205 h 234"/>
                <a:gd name="T12" fmla="*/ 37 w 181"/>
                <a:gd name="T13" fmla="*/ 211 h 234"/>
                <a:gd name="T14" fmla="*/ 27 w 181"/>
                <a:gd name="T15" fmla="*/ 220 h 234"/>
                <a:gd name="T16" fmla="*/ 22 w 181"/>
                <a:gd name="T17" fmla="*/ 217 h 234"/>
                <a:gd name="T18" fmla="*/ 23 w 181"/>
                <a:gd name="T19" fmla="*/ 211 h 234"/>
                <a:gd name="T20" fmla="*/ 53 w 181"/>
                <a:gd name="T21" fmla="*/ 189 h 234"/>
                <a:gd name="T22" fmla="*/ 57 w 181"/>
                <a:gd name="T23" fmla="*/ 193 h 234"/>
                <a:gd name="T24" fmla="*/ 56 w 181"/>
                <a:gd name="T25" fmla="*/ 199 h 234"/>
                <a:gd name="T26" fmla="*/ 45 w 181"/>
                <a:gd name="T27" fmla="*/ 205 h 234"/>
                <a:gd name="T28" fmla="*/ 43 w 181"/>
                <a:gd name="T29" fmla="*/ 198 h 234"/>
                <a:gd name="T30" fmla="*/ 72 w 181"/>
                <a:gd name="T31" fmla="*/ 172 h 234"/>
                <a:gd name="T32" fmla="*/ 77 w 181"/>
                <a:gd name="T33" fmla="*/ 173 h 234"/>
                <a:gd name="T34" fmla="*/ 77 w 181"/>
                <a:gd name="T35" fmla="*/ 180 h 234"/>
                <a:gd name="T36" fmla="*/ 66 w 181"/>
                <a:gd name="T37" fmla="*/ 188 h 234"/>
                <a:gd name="T38" fmla="*/ 63 w 181"/>
                <a:gd name="T39" fmla="*/ 183 h 234"/>
                <a:gd name="T40" fmla="*/ 84 w 181"/>
                <a:gd name="T41" fmla="*/ 160 h 234"/>
                <a:gd name="T42" fmla="*/ 94 w 181"/>
                <a:gd name="T43" fmla="*/ 153 h 234"/>
                <a:gd name="T44" fmla="*/ 97 w 181"/>
                <a:gd name="T45" fmla="*/ 159 h 234"/>
                <a:gd name="T46" fmla="*/ 89 w 181"/>
                <a:gd name="T47" fmla="*/ 169 h 234"/>
                <a:gd name="T48" fmla="*/ 84 w 181"/>
                <a:gd name="T49" fmla="*/ 168 h 234"/>
                <a:gd name="T50" fmla="*/ 84 w 181"/>
                <a:gd name="T51" fmla="*/ 161 h 234"/>
                <a:gd name="T52" fmla="*/ 111 w 181"/>
                <a:gd name="T53" fmla="*/ 132 h 234"/>
                <a:gd name="T54" fmla="*/ 115 w 181"/>
                <a:gd name="T55" fmla="*/ 136 h 234"/>
                <a:gd name="T56" fmla="*/ 108 w 181"/>
                <a:gd name="T57" fmla="*/ 149 h 234"/>
                <a:gd name="T58" fmla="*/ 103 w 181"/>
                <a:gd name="T59" fmla="*/ 149 h 234"/>
                <a:gd name="T60" fmla="*/ 102 w 181"/>
                <a:gd name="T61" fmla="*/ 142 h 234"/>
                <a:gd name="T62" fmla="*/ 127 w 181"/>
                <a:gd name="T63" fmla="*/ 110 h 234"/>
                <a:gd name="T64" fmla="*/ 132 w 181"/>
                <a:gd name="T65" fmla="*/ 112 h 234"/>
                <a:gd name="T66" fmla="*/ 131 w 181"/>
                <a:gd name="T67" fmla="*/ 118 h 234"/>
                <a:gd name="T68" fmla="*/ 122 w 181"/>
                <a:gd name="T69" fmla="*/ 127 h 234"/>
                <a:gd name="T70" fmla="*/ 119 w 181"/>
                <a:gd name="T71" fmla="*/ 122 h 234"/>
                <a:gd name="T72" fmla="*/ 141 w 181"/>
                <a:gd name="T73" fmla="*/ 87 h 234"/>
                <a:gd name="T74" fmla="*/ 146 w 181"/>
                <a:gd name="T75" fmla="*/ 86 h 234"/>
                <a:gd name="T76" fmla="*/ 148 w 181"/>
                <a:gd name="T77" fmla="*/ 92 h 234"/>
                <a:gd name="T78" fmla="*/ 140 w 181"/>
                <a:gd name="T79" fmla="*/ 104 h 234"/>
                <a:gd name="T80" fmla="*/ 136 w 181"/>
                <a:gd name="T81" fmla="*/ 101 h 234"/>
                <a:gd name="T82" fmla="*/ 136 w 181"/>
                <a:gd name="T83" fmla="*/ 95 h 234"/>
                <a:gd name="T84" fmla="*/ 156 w 181"/>
                <a:gd name="T85" fmla="*/ 59 h 234"/>
                <a:gd name="T86" fmla="*/ 161 w 181"/>
                <a:gd name="T87" fmla="*/ 61 h 234"/>
                <a:gd name="T88" fmla="*/ 157 w 181"/>
                <a:gd name="T89" fmla="*/ 76 h 234"/>
                <a:gd name="T90" fmla="*/ 152 w 181"/>
                <a:gd name="T91" fmla="*/ 78 h 234"/>
                <a:gd name="T92" fmla="*/ 149 w 181"/>
                <a:gd name="T93" fmla="*/ 72 h 234"/>
                <a:gd name="T94" fmla="*/ 165 w 181"/>
                <a:gd name="T95" fmla="*/ 32 h 234"/>
                <a:gd name="T96" fmla="*/ 170 w 181"/>
                <a:gd name="T97" fmla="*/ 31 h 234"/>
                <a:gd name="T98" fmla="*/ 173 w 181"/>
                <a:gd name="T99" fmla="*/ 37 h 234"/>
                <a:gd name="T100" fmla="*/ 167 w 181"/>
                <a:gd name="T101" fmla="*/ 50 h 234"/>
                <a:gd name="T102" fmla="*/ 162 w 181"/>
                <a:gd name="T103" fmla="*/ 48 h 234"/>
                <a:gd name="T104" fmla="*/ 171 w 181"/>
                <a:gd name="T105" fmla="*/ 14 h 234"/>
                <a:gd name="T106" fmla="*/ 176 w 181"/>
                <a:gd name="T107" fmla="*/ 0 h 234"/>
                <a:gd name="T108" fmla="*/ 181 w 181"/>
                <a:gd name="T109" fmla="*/ 3 h 234"/>
                <a:gd name="T110" fmla="*/ 178 w 181"/>
                <a:gd name="T111" fmla="*/ 19 h 234"/>
                <a:gd name="T112" fmla="*/ 173 w 181"/>
                <a:gd name="T113" fmla="*/ 21 h 234"/>
                <a:gd name="T114" fmla="*/ 171 w 181"/>
                <a:gd name="T115" fmla="*/ 1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1" h="234">
                  <a:moveTo>
                    <a:pt x="2" y="224"/>
                  </a:moveTo>
                  <a:lnTo>
                    <a:pt x="10" y="220"/>
                  </a:lnTo>
                  <a:lnTo>
                    <a:pt x="10" y="219"/>
                  </a:lnTo>
                  <a:lnTo>
                    <a:pt x="11" y="219"/>
                  </a:lnTo>
                  <a:lnTo>
                    <a:pt x="12" y="219"/>
                  </a:lnTo>
                  <a:lnTo>
                    <a:pt x="13" y="219"/>
                  </a:lnTo>
                  <a:lnTo>
                    <a:pt x="13" y="220"/>
                  </a:lnTo>
                  <a:lnTo>
                    <a:pt x="14" y="220"/>
                  </a:lnTo>
                  <a:lnTo>
                    <a:pt x="14" y="221"/>
                  </a:lnTo>
                  <a:lnTo>
                    <a:pt x="15" y="222"/>
                  </a:lnTo>
                  <a:lnTo>
                    <a:pt x="15" y="223"/>
                  </a:lnTo>
                  <a:lnTo>
                    <a:pt x="15" y="224"/>
                  </a:lnTo>
                  <a:lnTo>
                    <a:pt x="15" y="225"/>
                  </a:lnTo>
                  <a:lnTo>
                    <a:pt x="15" y="226"/>
                  </a:lnTo>
                  <a:lnTo>
                    <a:pt x="15" y="227"/>
                  </a:lnTo>
                  <a:lnTo>
                    <a:pt x="14" y="228"/>
                  </a:lnTo>
                  <a:lnTo>
                    <a:pt x="14" y="229"/>
                  </a:lnTo>
                  <a:lnTo>
                    <a:pt x="13" y="229"/>
                  </a:lnTo>
                  <a:lnTo>
                    <a:pt x="6" y="234"/>
                  </a:lnTo>
                  <a:lnTo>
                    <a:pt x="5" y="234"/>
                  </a:lnTo>
                  <a:lnTo>
                    <a:pt x="4" y="234"/>
                  </a:lnTo>
                  <a:lnTo>
                    <a:pt x="3" y="234"/>
                  </a:lnTo>
                  <a:lnTo>
                    <a:pt x="3" y="234"/>
                  </a:lnTo>
                  <a:lnTo>
                    <a:pt x="2" y="234"/>
                  </a:lnTo>
                  <a:lnTo>
                    <a:pt x="1" y="233"/>
                  </a:lnTo>
                  <a:lnTo>
                    <a:pt x="1" y="232"/>
                  </a:lnTo>
                  <a:lnTo>
                    <a:pt x="0" y="231"/>
                  </a:lnTo>
                  <a:lnTo>
                    <a:pt x="0" y="230"/>
                  </a:lnTo>
                  <a:lnTo>
                    <a:pt x="0" y="229"/>
                  </a:lnTo>
                  <a:lnTo>
                    <a:pt x="0" y="228"/>
                  </a:lnTo>
                  <a:lnTo>
                    <a:pt x="0" y="227"/>
                  </a:lnTo>
                  <a:lnTo>
                    <a:pt x="0" y="226"/>
                  </a:lnTo>
                  <a:lnTo>
                    <a:pt x="1" y="225"/>
                  </a:lnTo>
                  <a:lnTo>
                    <a:pt x="2" y="225"/>
                  </a:lnTo>
                  <a:lnTo>
                    <a:pt x="2" y="224"/>
                  </a:lnTo>
                  <a:lnTo>
                    <a:pt x="2" y="224"/>
                  </a:lnTo>
                  <a:close/>
                  <a:moveTo>
                    <a:pt x="24" y="210"/>
                  </a:moveTo>
                  <a:lnTo>
                    <a:pt x="31" y="205"/>
                  </a:lnTo>
                  <a:lnTo>
                    <a:pt x="31" y="205"/>
                  </a:lnTo>
                  <a:lnTo>
                    <a:pt x="32" y="205"/>
                  </a:lnTo>
                  <a:lnTo>
                    <a:pt x="33" y="205"/>
                  </a:lnTo>
                  <a:lnTo>
                    <a:pt x="34" y="205"/>
                  </a:lnTo>
                  <a:lnTo>
                    <a:pt x="35" y="205"/>
                  </a:lnTo>
                  <a:lnTo>
                    <a:pt x="35" y="206"/>
                  </a:lnTo>
                  <a:lnTo>
                    <a:pt x="36" y="207"/>
                  </a:lnTo>
                  <a:lnTo>
                    <a:pt x="36" y="208"/>
                  </a:lnTo>
                  <a:lnTo>
                    <a:pt x="36" y="209"/>
                  </a:lnTo>
                  <a:lnTo>
                    <a:pt x="37" y="210"/>
                  </a:lnTo>
                  <a:lnTo>
                    <a:pt x="37" y="211"/>
                  </a:lnTo>
                  <a:lnTo>
                    <a:pt x="36" y="212"/>
                  </a:lnTo>
                  <a:lnTo>
                    <a:pt x="36" y="213"/>
                  </a:lnTo>
                  <a:lnTo>
                    <a:pt x="36" y="213"/>
                  </a:lnTo>
                  <a:lnTo>
                    <a:pt x="35" y="214"/>
                  </a:lnTo>
                  <a:lnTo>
                    <a:pt x="35" y="215"/>
                  </a:lnTo>
                  <a:lnTo>
                    <a:pt x="27" y="220"/>
                  </a:lnTo>
                  <a:lnTo>
                    <a:pt x="27" y="220"/>
                  </a:lnTo>
                  <a:lnTo>
                    <a:pt x="26" y="220"/>
                  </a:lnTo>
                  <a:lnTo>
                    <a:pt x="25" y="220"/>
                  </a:lnTo>
                  <a:lnTo>
                    <a:pt x="24" y="220"/>
                  </a:lnTo>
                  <a:lnTo>
                    <a:pt x="24" y="220"/>
                  </a:lnTo>
                  <a:lnTo>
                    <a:pt x="23" y="219"/>
                  </a:lnTo>
                  <a:lnTo>
                    <a:pt x="22" y="218"/>
                  </a:lnTo>
                  <a:lnTo>
                    <a:pt x="22" y="217"/>
                  </a:lnTo>
                  <a:lnTo>
                    <a:pt x="22" y="216"/>
                  </a:lnTo>
                  <a:lnTo>
                    <a:pt x="22" y="215"/>
                  </a:lnTo>
                  <a:lnTo>
                    <a:pt x="22" y="214"/>
                  </a:lnTo>
                  <a:lnTo>
                    <a:pt x="22" y="213"/>
                  </a:lnTo>
                  <a:lnTo>
                    <a:pt x="22" y="212"/>
                  </a:lnTo>
                  <a:lnTo>
                    <a:pt x="22" y="212"/>
                  </a:lnTo>
                  <a:lnTo>
                    <a:pt x="23" y="211"/>
                  </a:lnTo>
                  <a:lnTo>
                    <a:pt x="24" y="210"/>
                  </a:lnTo>
                  <a:lnTo>
                    <a:pt x="24" y="210"/>
                  </a:lnTo>
                  <a:close/>
                  <a:moveTo>
                    <a:pt x="45" y="195"/>
                  </a:moveTo>
                  <a:lnTo>
                    <a:pt x="48" y="193"/>
                  </a:lnTo>
                  <a:lnTo>
                    <a:pt x="52" y="190"/>
                  </a:lnTo>
                  <a:lnTo>
                    <a:pt x="52" y="189"/>
                  </a:lnTo>
                  <a:lnTo>
                    <a:pt x="53" y="189"/>
                  </a:lnTo>
                  <a:lnTo>
                    <a:pt x="54" y="189"/>
                  </a:lnTo>
                  <a:lnTo>
                    <a:pt x="55" y="189"/>
                  </a:lnTo>
                  <a:lnTo>
                    <a:pt x="55" y="190"/>
                  </a:lnTo>
                  <a:lnTo>
                    <a:pt x="56" y="190"/>
                  </a:lnTo>
                  <a:lnTo>
                    <a:pt x="56" y="191"/>
                  </a:lnTo>
                  <a:lnTo>
                    <a:pt x="57" y="192"/>
                  </a:lnTo>
                  <a:lnTo>
                    <a:pt x="57" y="193"/>
                  </a:lnTo>
                  <a:lnTo>
                    <a:pt x="58" y="194"/>
                  </a:lnTo>
                  <a:lnTo>
                    <a:pt x="58" y="195"/>
                  </a:lnTo>
                  <a:lnTo>
                    <a:pt x="58" y="196"/>
                  </a:lnTo>
                  <a:lnTo>
                    <a:pt x="57" y="197"/>
                  </a:lnTo>
                  <a:lnTo>
                    <a:pt x="57" y="197"/>
                  </a:lnTo>
                  <a:lnTo>
                    <a:pt x="56" y="198"/>
                  </a:lnTo>
                  <a:lnTo>
                    <a:pt x="56" y="199"/>
                  </a:lnTo>
                  <a:lnTo>
                    <a:pt x="52" y="202"/>
                  </a:lnTo>
                  <a:lnTo>
                    <a:pt x="49" y="204"/>
                  </a:lnTo>
                  <a:lnTo>
                    <a:pt x="48" y="205"/>
                  </a:lnTo>
                  <a:lnTo>
                    <a:pt x="47" y="205"/>
                  </a:lnTo>
                  <a:lnTo>
                    <a:pt x="46" y="205"/>
                  </a:lnTo>
                  <a:lnTo>
                    <a:pt x="45" y="205"/>
                  </a:lnTo>
                  <a:lnTo>
                    <a:pt x="45" y="205"/>
                  </a:lnTo>
                  <a:lnTo>
                    <a:pt x="44" y="204"/>
                  </a:lnTo>
                  <a:lnTo>
                    <a:pt x="44" y="203"/>
                  </a:lnTo>
                  <a:lnTo>
                    <a:pt x="43" y="202"/>
                  </a:lnTo>
                  <a:lnTo>
                    <a:pt x="43" y="201"/>
                  </a:lnTo>
                  <a:lnTo>
                    <a:pt x="43" y="200"/>
                  </a:lnTo>
                  <a:lnTo>
                    <a:pt x="43" y="199"/>
                  </a:lnTo>
                  <a:lnTo>
                    <a:pt x="43" y="198"/>
                  </a:lnTo>
                  <a:lnTo>
                    <a:pt x="43" y="197"/>
                  </a:lnTo>
                  <a:lnTo>
                    <a:pt x="44" y="197"/>
                  </a:lnTo>
                  <a:lnTo>
                    <a:pt x="44" y="196"/>
                  </a:lnTo>
                  <a:lnTo>
                    <a:pt x="45" y="195"/>
                  </a:lnTo>
                  <a:lnTo>
                    <a:pt x="45" y="195"/>
                  </a:lnTo>
                  <a:close/>
                  <a:moveTo>
                    <a:pt x="65" y="178"/>
                  </a:moveTo>
                  <a:lnTo>
                    <a:pt x="72" y="172"/>
                  </a:lnTo>
                  <a:lnTo>
                    <a:pt x="72" y="172"/>
                  </a:lnTo>
                  <a:lnTo>
                    <a:pt x="73" y="172"/>
                  </a:lnTo>
                  <a:lnTo>
                    <a:pt x="74" y="172"/>
                  </a:lnTo>
                  <a:lnTo>
                    <a:pt x="75" y="172"/>
                  </a:lnTo>
                  <a:lnTo>
                    <a:pt x="75" y="172"/>
                  </a:lnTo>
                  <a:lnTo>
                    <a:pt x="76" y="172"/>
                  </a:lnTo>
                  <a:lnTo>
                    <a:pt x="77" y="173"/>
                  </a:lnTo>
                  <a:lnTo>
                    <a:pt x="77" y="174"/>
                  </a:lnTo>
                  <a:lnTo>
                    <a:pt x="78" y="175"/>
                  </a:lnTo>
                  <a:lnTo>
                    <a:pt x="78" y="176"/>
                  </a:lnTo>
                  <a:lnTo>
                    <a:pt x="78" y="177"/>
                  </a:lnTo>
                  <a:lnTo>
                    <a:pt x="78" y="178"/>
                  </a:lnTo>
                  <a:lnTo>
                    <a:pt x="78" y="179"/>
                  </a:lnTo>
                  <a:lnTo>
                    <a:pt x="77" y="180"/>
                  </a:lnTo>
                  <a:lnTo>
                    <a:pt x="77" y="181"/>
                  </a:lnTo>
                  <a:lnTo>
                    <a:pt x="76" y="181"/>
                  </a:lnTo>
                  <a:lnTo>
                    <a:pt x="69" y="188"/>
                  </a:lnTo>
                  <a:lnTo>
                    <a:pt x="69" y="188"/>
                  </a:lnTo>
                  <a:lnTo>
                    <a:pt x="68" y="188"/>
                  </a:lnTo>
                  <a:lnTo>
                    <a:pt x="67" y="188"/>
                  </a:lnTo>
                  <a:lnTo>
                    <a:pt x="66" y="188"/>
                  </a:lnTo>
                  <a:lnTo>
                    <a:pt x="66" y="188"/>
                  </a:lnTo>
                  <a:lnTo>
                    <a:pt x="65" y="188"/>
                  </a:lnTo>
                  <a:lnTo>
                    <a:pt x="64" y="186"/>
                  </a:lnTo>
                  <a:lnTo>
                    <a:pt x="64" y="186"/>
                  </a:lnTo>
                  <a:lnTo>
                    <a:pt x="64" y="185"/>
                  </a:lnTo>
                  <a:lnTo>
                    <a:pt x="63" y="184"/>
                  </a:lnTo>
                  <a:lnTo>
                    <a:pt x="63" y="183"/>
                  </a:lnTo>
                  <a:lnTo>
                    <a:pt x="63" y="182"/>
                  </a:lnTo>
                  <a:lnTo>
                    <a:pt x="64" y="181"/>
                  </a:lnTo>
                  <a:lnTo>
                    <a:pt x="64" y="180"/>
                  </a:lnTo>
                  <a:lnTo>
                    <a:pt x="64" y="179"/>
                  </a:lnTo>
                  <a:lnTo>
                    <a:pt x="65" y="178"/>
                  </a:lnTo>
                  <a:lnTo>
                    <a:pt x="65" y="178"/>
                  </a:lnTo>
                  <a:close/>
                  <a:moveTo>
                    <a:pt x="84" y="160"/>
                  </a:moveTo>
                  <a:lnTo>
                    <a:pt x="87" y="158"/>
                  </a:lnTo>
                  <a:lnTo>
                    <a:pt x="91" y="154"/>
                  </a:lnTo>
                  <a:lnTo>
                    <a:pt x="91" y="153"/>
                  </a:lnTo>
                  <a:lnTo>
                    <a:pt x="92" y="153"/>
                  </a:lnTo>
                  <a:lnTo>
                    <a:pt x="93" y="153"/>
                  </a:lnTo>
                  <a:lnTo>
                    <a:pt x="94" y="153"/>
                  </a:lnTo>
                  <a:lnTo>
                    <a:pt x="94" y="153"/>
                  </a:lnTo>
                  <a:lnTo>
                    <a:pt x="95" y="153"/>
                  </a:lnTo>
                  <a:lnTo>
                    <a:pt x="96" y="154"/>
                  </a:lnTo>
                  <a:lnTo>
                    <a:pt x="96" y="155"/>
                  </a:lnTo>
                  <a:lnTo>
                    <a:pt x="97" y="156"/>
                  </a:lnTo>
                  <a:lnTo>
                    <a:pt x="97" y="157"/>
                  </a:lnTo>
                  <a:lnTo>
                    <a:pt x="97" y="158"/>
                  </a:lnTo>
                  <a:lnTo>
                    <a:pt x="97" y="159"/>
                  </a:lnTo>
                  <a:lnTo>
                    <a:pt x="97" y="160"/>
                  </a:lnTo>
                  <a:lnTo>
                    <a:pt x="97" y="161"/>
                  </a:lnTo>
                  <a:lnTo>
                    <a:pt x="96" y="161"/>
                  </a:lnTo>
                  <a:lnTo>
                    <a:pt x="96" y="162"/>
                  </a:lnTo>
                  <a:lnTo>
                    <a:pt x="92" y="167"/>
                  </a:lnTo>
                  <a:lnTo>
                    <a:pt x="89" y="169"/>
                  </a:lnTo>
                  <a:lnTo>
                    <a:pt x="89" y="169"/>
                  </a:lnTo>
                  <a:lnTo>
                    <a:pt x="88" y="170"/>
                  </a:lnTo>
                  <a:lnTo>
                    <a:pt x="87" y="170"/>
                  </a:lnTo>
                  <a:lnTo>
                    <a:pt x="86" y="170"/>
                  </a:lnTo>
                  <a:lnTo>
                    <a:pt x="86" y="170"/>
                  </a:lnTo>
                  <a:lnTo>
                    <a:pt x="85" y="169"/>
                  </a:lnTo>
                  <a:lnTo>
                    <a:pt x="84" y="168"/>
                  </a:lnTo>
                  <a:lnTo>
                    <a:pt x="84" y="168"/>
                  </a:lnTo>
                  <a:lnTo>
                    <a:pt x="83" y="167"/>
                  </a:lnTo>
                  <a:lnTo>
                    <a:pt x="83" y="166"/>
                  </a:lnTo>
                  <a:lnTo>
                    <a:pt x="83" y="165"/>
                  </a:lnTo>
                  <a:lnTo>
                    <a:pt x="83" y="164"/>
                  </a:lnTo>
                  <a:lnTo>
                    <a:pt x="83" y="163"/>
                  </a:lnTo>
                  <a:lnTo>
                    <a:pt x="83" y="162"/>
                  </a:lnTo>
                  <a:lnTo>
                    <a:pt x="84" y="161"/>
                  </a:lnTo>
                  <a:lnTo>
                    <a:pt x="84" y="160"/>
                  </a:lnTo>
                  <a:lnTo>
                    <a:pt x="84" y="160"/>
                  </a:lnTo>
                  <a:close/>
                  <a:moveTo>
                    <a:pt x="103" y="141"/>
                  </a:moveTo>
                  <a:lnTo>
                    <a:pt x="109" y="134"/>
                  </a:lnTo>
                  <a:lnTo>
                    <a:pt x="110" y="133"/>
                  </a:lnTo>
                  <a:lnTo>
                    <a:pt x="111" y="133"/>
                  </a:lnTo>
                  <a:lnTo>
                    <a:pt x="111" y="132"/>
                  </a:lnTo>
                  <a:lnTo>
                    <a:pt x="112" y="132"/>
                  </a:lnTo>
                  <a:lnTo>
                    <a:pt x="113" y="133"/>
                  </a:lnTo>
                  <a:lnTo>
                    <a:pt x="114" y="133"/>
                  </a:lnTo>
                  <a:lnTo>
                    <a:pt x="114" y="134"/>
                  </a:lnTo>
                  <a:lnTo>
                    <a:pt x="115" y="134"/>
                  </a:lnTo>
                  <a:lnTo>
                    <a:pt x="115" y="135"/>
                  </a:lnTo>
                  <a:lnTo>
                    <a:pt x="115" y="136"/>
                  </a:lnTo>
                  <a:lnTo>
                    <a:pt x="115" y="137"/>
                  </a:lnTo>
                  <a:lnTo>
                    <a:pt x="115" y="138"/>
                  </a:lnTo>
                  <a:lnTo>
                    <a:pt x="115" y="139"/>
                  </a:lnTo>
                  <a:lnTo>
                    <a:pt x="115" y="140"/>
                  </a:lnTo>
                  <a:lnTo>
                    <a:pt x="115" y="141"/>
                  </a:lnTo>
                  <a:lnTo>
                    <a:pt x="114" y="142"/>
                  </a:lnTo>
                  <a:lnTo>
                    <a:pt x="108" y="149"/>
                  </a:lnTo>
                  <a:lnTo>
                    <a:pt x="108" y="149"/>
                  </a:lnTo>
                  <a:lnTo>
                    <a:pt x="107" y="150"/>
                  </a:lnTo>
                  <a:lnTo>
                    <a:pt x="106" y="150"/>
                  </a:lnTo>
                  <a:lnTo>
                    <a:pt x="105" y="150"/>
                  </a:lnTo>
                  <a:lnTo>
                    <a:pt x="105" y="150"/>
                  </a:lnTo>
                  <a:lnTo>
                    <a:pt x="104" y="149"/>
                  </a:lnTo>
                  <a:lnTo>
                    <a:pt x="103" y="149"/>
                  </a:lnTo>
                  <a:lnTo>
                    <a:pt x="103" y="148"/>
                  </a:lnTo>
                  <a:lnTo>
                    <a:pt x="102" y="147"/>
                  </a:lnTo>
                  <a:lnTo>
                    <a:pt x="102" y="146"/>
                  </a:lnTo>
                  <a:lnTo>
                    <a:pt x="101" y="145"/>
                  </a:lnTo>
                  <a:lnTo>
                    <a:pt x="101" y="144"/>
                  </a:lnTo>
                  <a:lnTo>
                    <a:pt x="102" y="143"/>
                  </a:lnTo>
                  <a:lnTo>
                    <a:pt x="102" y="142"/>
                  </a:lnTo>
                  <a:lnTo>
                    <a:pt x="102" y="141"/>
                  </a:lnTo>
                  <a:lnTo>
                    <a:pt x="103" y="141"/>
                  </a:lnTo>
                  <a:lnTo>
                    <a:pt x="103" y="141"/>
                  </a:lnTo>
                  <a:close/>
                  <a:moveTo>
                    <a:pt x="120" y="119"/>
                  </a:moveTo>
                  <a:lnTo>
                    <a:pt x="126" y="111"/>
                  </a:lnTo>
                  <a:lnTo>
                    <a:pt x="126" y="110"/>
                  </a:lnTo>
                  <a:lnTo>
                    <a:pt x="127" y="110"/>
                  </a:lnTo>
                  <a:lnTo>
                    <a:pt x="128" y="110"/>
                  </a:lnTo>
                  <a:lnTo>
                    <a:pt x="129" y="110"/>
                  </a:lnTo>
                  <a:lnTo>
                    <a:pt x="129" y="110"/>
                  </a:lnTo>
                  <a:lnTo>
                    <a:pt x="130" y="110"/>
                  </a:lnTo>
                  <a:lnTo>
                    <a:pt x="131" y="110"/>
                  </a:lnTo>
                  <a:lnTo>
                    <a:pt x="131" y="111"/>
                  </a:lnTo>
                  <a:lnTo>
                    <a:pt x="132" y="112"/>
                  </a:lnTo>
                  <a:lnTo>
                    <a:pt x="133" y="113"/>
                  </a:lnTo>
                  <a:lnTo>
                    <a:pt x="133" y="114"/>
                  </a:lnTo>
                  <a:lnTo>
                    <a:pt x="133" y="115"/>
                  </a:lnTo>
                  <a:lnTo>
                    <a:pt x="133" y="116"/>
                  </a:lnTo>
                  <a:lnTo>
                    <a:pt x="133" y="117"/>
                  </a:lnTo>
                  <a:lnTo>
                    <a:pt x="132" y="118"/>
                  </a:lnTo>
                  <a:lnTo>
                    <a:pt x="131" y="118"/>
                  </a:lnTo>
                  <a:lnTo>
                    <a:pt x="126" y="126"/>
                  </a:lnTo>
                  <a:lnTo>
                    <a:pt x="125" y="127"/>
                  </a:lnTo>
                  <a:lnTo>
                    <a:pt x="125" y="127"/>
                  </a:lnTo>
                  <a:lnTo>
                    <a:pt x="124" y="128"/>
                  </a:lnTo>
                  <a:lnTo>
                    <a:pt x="123" y="128"/>
                  </a:lnTo>
                  <a:lnTo>
                    <a:pt x="123" y="128"/>
                  </a:lnTo>
                  <a:lnTo>
                    <a:pt x="122" y="127"/>
                  </a:lnTo>
                  <a:lnTo>
                    <a:pt x="121" y="127"/>
                  </a:lnTo>
                  <a:lnTo>
                    <a:pt x="120" y="126"/>
                  </a:lnTo>
                  <a:lnTo>
                    <a:pt x="120" y="126"/>
                  </a:lnTo>
                  <a:lnTo>
                    <a:pt x="120" y="125"/>
                  </a:lnTo>
                  <a:lnTo>
                    <a:pt x="119" y="124"/>
                  </a:lnTo>
                  <a:lnTo>
                    <a:pt x="119" y="123"/>
                  </a:lnTo>
                  <a:lnTo>
                    <a:pt x="119" y="122"/>
                  </a:lnTo>
                  <a:lnTo>
                    <a:pt x="119" y="121"/>
                  </a:lnTo>
                  <a:lnTo>
                    <a:pt x="120" y="120"/>
                  </a:lnTo>
                  <a:lnTo>
                    <a:pt x="120" y="119"/>
                  </a:lnTo>
                  <a:lnTo>
                    <a:pt x="120" y="119"/>
                  </a:lnTo>
                  <a:close/>
                  <a:moveTo>
                    <a:pt x="136" y="95"/>
                  </a:moveTo>
                  <a:lnTo>
                    <a:pt x="137" y="94"/>
                  </a:lnTo>
                  <a:lnTo>
                    <a:pt x="141" y="87"/>
                  </a:lnTo>
                  <a:lnTo>
                    <a:pt x="142" y="86"/>
                  </a:lnTo>
                  <a:lnTo>
                    <a:pt x="142" y="86"/>
                  </a:lnTo>
                  <a:lnTo>
                    <a:pt x="143" y="85"/>
                  </a:lnTo>
                  <a:lnTo>
                    <a:pt x="143" y="85"/>
                  </a:lnTo>
                  <a:lnTo>
                    <a:pt x="144" y="85"/>
                  </a:lnTo>
                  <a:lnTo>
                    <a:pt x="145" y="85"/>
                  </a:lnTo>
                  <a:lnTo>
                    <a:pt x="146" y="86"/>
                  </a:lnTo>
                  <a:lnTo>
                    <a:pt x="147" y="86"/>
                  </a:lnTo>
                  <a:lnTo>
                    <a:pt x="147" y="87"/>
                  </a:lnTo>
                  <a:lnTo>
                    <a:pt x="148" y="88"/>
                  </a:lnTo>
                  <a:lnTo>
                    <a:pt x="148" y="89"/>
                  </a:lnTo>
                  <a:lnTo>
                    <a:pt x="148" y="90"/>
                  </a:lnTo>
                  <a:lnTo>
                    <a:pt x="148" y="91"/>
                  </a:lnTo>
                  <a:lnTo>
                    <a:pt x="148" y="92"/>
                  </a:lnTo>
                  <a:lnTo>
                    <a:pt x="148" y="93"/>
                  </a:lnTo>
                  <a:lnTo>
                    <a:pt x="147" y="94"/>
                  </a:lnTo>
                  <a:lnTo>
                    <a:pt x="143" y="101"/>
                  </a:lnTo>
                  <a:lnTo>
                    <a:pt x="142" y="102"/>
                  </a:lnTo>
                  <a:lnTo>
                    <a:pt x="142" y="103"/>
                  </a:lnTo>
                  <a:lnTo>
                    <a:pt x="141" y="104"/>
                  </a:lnTo>
                  <a:lnTo>
                    <a:pt x="140" y="104"/>
                  </a:lnTo>
                  <a:lnTo>
                    <a:pt x="139" y="104"/>
                  </a:lnTo>
                  <a:lnTo>
                    <a:pt x="139" y="104"/>
                  </a:lnTo>
                  <a:lnTo>
                    <a:pt x="138" y="104"/>
                  </a:lnTo>
                  <a:lnTo>
                    <a:pt x="137" y="103"/>
                  </a:lnTo>
                  <a:lnTo>
                    <a:pt x="137" y="103"/>
                  </a:lnTo>
                  <a:lnTo>
                    <a:pt x="136" y="102"/>
                  </a:lnTo>
                  <a:lnTo>
                    <a:pt x="136" y="101"/>
                  </a:lnTo>
                  <a:lnTo>
                    <a:pt x="135" y="100"/>
                  </a:lnTo>
                  <a:lnTo>
                    <a:pt x="135" y="99"/>
                  </a:lnTo>
                  <a:lnTo>
                    <a:pt x="135" y="98"/>
                  </a:lnTo>
                  <a:lnTo>
                    <a:pt x="135" y="97"/>
                  </a:lnTo>
                  <a:lnTo>
                    <a:pt x="136" y="96"/>
                  </a:lnTo>
                  <a:lnTo>
                    <a:pt x="136" y="95"/>
                  </a:lnTo>
                  <a:lnTo>
                    <a:pt x="136" y="95"/>
                  </a:lnTo>
                  <a:close/>
                  <a:moveTo>
                    <a:pt x="150" y="70"/>
                  </a:moveTo>
                  <a:lnTo>
                    <a:pt x="152" y="66"/>
                  </a:lnTo>
                  <a:lnTo>
                    <a:pt x="154" y="61"/>
                  </a:lnTo>
                  <a:lnTo>
                    <a:pt x="154" y="60"/>
                  </a:lnTo>
                  <a:lnTo>
                    <a:pt x="155" y="59"/>
                  </a:lnTo>
                  <a:lnTo>
                    <a:pt x="156" y="59"/>
                  </a:lnTo>
                  <a:lnTo>
                    <a:pt x="156" y="59"/>
                  </a:lnTo>
                  <a:lnTo>
                    <a:pt x="157" y="58"/>
                  </a:lnTo>
                  <a:lnTo>
                    <a:pt x="158" y="58"/>
                  </a:lnTo>
                  <a:lnTo>
                    <a:pt x="159" y="59"/>
                  </a:lnTo>
                  <a:lnTo>
                    <a:pt x="159" y="59"/>
                  </a:lnTo>
                  <a:lnTo>
                    <a:pt x="160" y="60"/>
                  </a:lnTo>
                  <a:lnTo>
                    <a:pt x="161" y="61"/>
                  </a:lnTo>
                  <a:lnTo>
                    <a:pt x="161" y="61"/>
                  </a:lnTo>
                  <a:lnTo>
                    <a:pt x="161" y="62"/>
                  </a:lnTo>
                  <a:lnTo>
                    <a:pt x="162" y="63"/>
                  </a:lnTo>
                  <a:lnTo>
                    <a:pt x="162" y="64"/>
                  </a:lnTo>
                  <a:lnTo>
                    <a:pt x="161" y="65"/>
                  </a:lnTo>
                  <a:lnTo>
                    <a:pt x="161" y="66"/>
                  </a:lnTo>
                  <a:lnTo>
                    <a:pt x="158" y="73"/>
                  </a:lnTo>
                  <a:lnTo>
                    <a:pt x="157" y="76"/>
                  </a:lnTo>
                  <a:lnTo>
                    <a:pt x="156" y="77"/>
                  </a:lnTo>
                  <a:lnTo>
                    <a:pt x="156" y="78"/>
                  </a:lnTo>
                  <a:lnTo>
                    <a:pt x="155" y="78"/>
                  </a:lnTo>
                  <a:lnTo>
                    <a:pt x="154" y="78"/>
                  </a:lnTo>
                  <a:lnTo>
                    <a:pt x="153" y="78"/>
                  </a:lnTo>
                  <a:lnTo>
                    <a:pt x="153" y="78"/>
                  </a:lnTo>
                  <a:lnTo>
                    <a:pt x="152" y="78"/>
                  </a:lnTo>
                  <a:lnTo>
                    <a:pt x="151" y="78"/>
                  </a:lnTo>
                  <a:lnTo>
                    <a:pt x="150" y="77"/>
                  </a:lnTo>
                  <a:lnTo>
                    <a:pt x="150" y="76"/>
                  </a:lnTo>
                  <a:lnTo>
                    <a:pt x="150" y="75"/>
                  </a:lnTo>
                  <a:lnTo>
                    <a:pt x="149" y="74"/>
                  </a:lnTo>
                  <a:lnTo>
                    <a:pt x="149" y="73"/>
                  </a:lnTo>
                  <a:lnTo>
                    <a:pt x="149" y="72"/>
                  </a:lnTo>
                  <a:lnTo>
                    <a:pt x="150" y="71"/>
                  </a:lnTo>
                  <a:lnTo>
                    <a:pt x="150" y="70"/>
                  </a:lnTo>
                  <a:lnTo>
                    <a:pt x="150" y="70"/>
                  </a:lnTo>
                  <a:close/>
                  <a:moveTo>
                    <a:pt x="162" y="43"/>
                  </a:moveTo>
                  <a:lnTo>
                    <a:pt x="164" y="38"/>
                  </a:lnTo>
                  <a:lnTo>
                    <a:pt x="165" y="33"/>
                  </a:lnTo>
                  <a:lnTo>
                    <a:pt x="165" y="32"/>
                  </a:lnTo>
                  <a:lnTo>
                    <a:pt x="166" y="32"/>
                  </a:lnTo>
                  <a:lnTo>
                    <a:pt x="167" y="31"/>
                  </a:lnTo>
                  <a:lnTo>
                    <a:pt x="167" y="31"/>
                  </a:lnTo>
                  <a:lnTo>
                    <a:pt x="168" y="30"/>
                  </a:lnTo>
                  <a:lnTo>
                    <a:pt x="168" y="30"/>
                  </a:lnTo>
                  <a:lnTo>
                    <a:pt x="170" y="30"/>
                  </a:lnTo>
                  <a:lnTo>
                    <a:pt x="170" y="31"/>
                  </a:lnTo>
                  <a:lnTo>
                    <a:pt x="171" y="31"/>
                  </a:lnTo>
                  <a:lnTo>
                    <a:pt x="171" y="32"/>
                  </a:lnTo>
                  <a:lnTo>
                    <a:pt x="172" y="33"/>
                  </a:lnTo>
                  <a:lnTo>
                    <a:pt x="172" y="34"/>
                  </a:lnTo>
                  <a:lnTo>
                    <a:pt x="173" y="35"/>
                  </a:lnTo>
                  <a:lnTo>
                    <a:pt x="173" y="36"/>
                  </a:lnTo>
                  <a:lnTo>
                    <a:pt x="173" y="37"/>
                  </a:lnTo>
                  <a:lnTo>
                    <a:pt x="172" y="38"/>
                  </a:lnTo>
                  <a:lnTo>
                    <a:pt x="171" y="42"/>
                  </a:lnTo>
                  <a:lnTo>
                    <a:pt x="169" y="47"/>
                  </a:lnTo>
                  <a:lnTo>
                    <a:pt x="168" y="48"/>
                  </a:lnTo>
                  <a:lnTo>
                    <a:pt x="168" y="49"/>
                  </a:lnTo>
                  <a:lnTo>
                    <a:pt x="167" y="50"/>
                  </a:lnTo>
                  <a:lnTo>
                    <a:pt x="167" y="50"/>
                  </a:lnTo>
                  <a:lnTo>
                    <a:pt x="166" y="50"/>
                  </a:lnTo>
                  <a:lnTo>
                    <a:pt x="165" y="50"/>
                  </a:lnTo>
                  <a:lnTo>
                    <a:pt x="164" y="50"/>
                  </a:lnTo>
                  <a:lnTo>
                    <a:pt x="164" y="50"/>
                  </a:lnTo>
                  <a:lnTo>
                    <a:pt x="163" y="49"/>
                  </a:lnTo>
                  <a:lnTo>
                    <a:pt x="162" y="49"/>
                  </a:lnTo>
                  <a:lnTo>
                    <a:pt x="162" y="48"/>
                  </a:lnTo>
                  <a:lnTo>
                    <a:pt x="161" y="47"/>
                  </a:lnTo>
                  <a:lnTo>
                    <a:pt x="161" y="46"/>
                  </a:lnTo>
                  <a:lnTo>
                    <a:pt x="161" y="45"/>
                  </a:lnTo>
                  <a:lnTo>
                    <a:pt x="161" y="44"/>
                  </a:lnTo>
                  <a:lnTo>
                    <a:pt x="162" y="43"/>
                  </a:lnTo>
                  <a:lnTo>
                    <a:pt x="162" y="43"/>
                  </a:lnTo>
                  <a:close/>
                  <a:moveTo>
                    <a:pt x="171" y="14"/>
                  </a:moveTo>
                  <a:lnTo>
                    <a:pt x="173" y="7"/>
                  </a:lnTo>
                  <a:lnTo>
                    <a:pt x="173" y="4"/>
                  </a:lnTo>
                  <a:lnTo>
                    <a:pt x="173" y="3"/>
                  </a:lnTo>
                  <a:lnTo>
                    <a:pt x="174" y="2"/>
                  </a:lnTo>
                  <a:lnTo>
                    <a:pt x="175" y="1"/>
                  </a:lnTo>
                  <a:lnTo>
                    <a:pt x="175" y="1"/>
                  </a:lnTo>
                  <a:lnTo>
                    <a:pt x="176" y="0"/>
                  </a:lnTo>
                  <a:lnTo>
                    <a:pt x="177" y="0"/>
                  </a:lnTo>
                  <a:lnTo>
                    <a:pt x="178" y="0"/>
                  </a:lnTo>
                  <a:lnTo>
                    <a:pt x="178" y="0"/>
                  </a:lnTo>
                  <a:lnTo>
                    <a:pt x="179" y="1"/>
                  </a:lnTo>
                  <a:lnTo>
                    <a:pt x="180" y="1"/>
                  </a:lnTo>
                  <a:lnTo>
                    <a:pt x="180" y="2"/>
                  </a:lnTo>
                  <a:lnTo>
                    <a:pt x="181" y="3"/>
                  </a:lnTo>
                  <a:lnTo>
                    <a:pt x="181" y="4"/>
                  </a:lnTo>
                  <a:lnTo>
                    <a:pt x="181" y="5"/>
                  </a:lnTo>
                  <a:lnTo>
                    <a:pt x="181" y="6"/>
                  </a:lnTo>
                  <a:lnTo>
                    <a:pt x="181" y="7"/>
                  </a:lnTo>
                  <a:lnTo>
                    <a:pt x="180" y="11"/>
                  </a:lnTo>
                  <a:lnTo>
                    <a:pt x="178" y="18"/>
                  </a:lnTo>
                  <a:lnTo>
                    <a:pt x="178" y="19"/>
                  </a:lnTo>
                  <a:lnTo>
                    <a:pt x="178" y="19"/>
                  </a:lnTo>
                  <a:lnTo>
                    <a:pt x="177" y="20"/>
                  </a:lnTo>
                  <a:lnTo>
                    <a:pt x="176" y="21"/>
                  </a:lnTo>
                  <a:lnTo>
                    <a:pt x="176" y="21"/>
                  </a:lnTo>
                  <a:lnTo>
                    <a:pt x="175" y="21"/>
                  </a:lnTo>
                  <a:lnTo>
                    <a:pt x="174" y="21"/>
                  </a:lnTo>
                  <a:lnTo>
                    <a:pt x="173" y="21"/>
                  </a:lnTo>
                  <a:lnTo>
                    <a:pt x="173" y="20"/>
                  </a:lnTo>
                  <a:lnTo>
                    <a:pt x="172" y="20"/>
                  </a:lnTo>
                  <a:lnTo>
                    <a:pt x="171" y="19"/>
                  </a:lnTo>
                  <a:lnTo>
                    <a:pt x="171" y="18"/>
                  </a:lnTo>
                  <a:lnTo>
                    <a:pt x="171" y="17"/>
                  </a:lnTo>
                  <a:lnTo>
                    <a:pt x="171" y="16"/>
                  </a:lnTo>
                  <a:lnTo>
                    <a:pt x="171" y="15"/>
                  </a:lnTo>
                  <a:lnTo>
                    <a:pt x="171" y="14"/>
                  </a:lnTo>
                  <a:lnTo>
                    <a:pt x="171" y="14"/>
                  </a:lnTo>
                  <a:close/>
                </a:path>
              </a:pathLst>
            </a:custGeom>
            <a:solidFill>
              <a:srgbClr val="073DC9"/>
            </a:solidFill>
            <a:ln w="0">
              <a:solidFill>
                <a:srgbClr val="073DC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147"/>
            <p:cNvSpPr>
              <a:spLocks/>
            </p:cNvSpPr>
            <p:nvPr/>
          </p:nvSpPr>
          <p:spPr bwMode="auto">
            <a:xfrm>
              <a:off x="937" y="3042"/>
              <a:ext cx="68" cy="104"/>
            </a:xfrm>
            <a:custGeom>
              <a:avLst/>
              <a:gdLst>
                <a:gd name="T0" fmla="*/ 68 w 68"/>
                <a:gd name="T1" fmla="*/ 104 h 104"/>
                <a:gd name="T2" fmla="*/ 40 w 68"/>
                <a:gd name="T3" fmla="*/ 0 h 104"/>
                <a:gd name="T4" fmla="*/ 0 w 68"/>
                <a:gd name="T5" fmla="*/ 99 h 104"/>
                <a:gd name="T6" fmla="*/ 68 w 68"/>
                <a:gd name="T7" fmla="*/ 104 h 104"/>
              </a:gdLst>
              <a:ahLst/>
              <a:cxnLst>
                <a:cxn ang="0">
                  <a:pos x="T0" y="T1"/>
                </a:cxn>
                <a:cxn ang="0">
                  <a:pos x="T2" y="T3"/>
                </a:cxn>
                <a:cxn ang="0">
                  <a:pos x="T4" y="T5"/>
                </a:cxn>
                <a:cxn ang="0">
                  <a:pos x="T6" y="T7"/>
                </a:cxn>
              </a:cxnLst>
              <a:rect l="0" t="0" r="r" b="b"/>
              <a:pathLst>
                <a:path w="68" h="104">
                  <a:moveTo>
                    <a:pt x="68" y="104"/>
                  </a:moveTo>
                  <a:lnTo>
                    <a:pt x="40" y="0"/>
                  </a:lnTo>
                  <a:lnTo>
                    <a:pt x="0" y="99"/>
                  </a:lnTo>
                  <a:lnTo>
                    <a:pt x="68" y="104"/>
                  </a:lnTo>
                  <a:close/>
                </a:path>
              </a:pathLst>
            </a:custGeom>
            <a:solidFill>
              <a:srgbClr val="073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7" name="Group 155"/>
          <p:cNvGrpSpPr>
            <a:grpSpLocks noChangeAspect="1"/>
          </p:cNvGrpSpPr>
          <p:nvPr/>
        </p:nvGrpSpPr>
        <p:grpSpPr bwMode="auto">
          <a:xfrm>
            <a:off x="4288713" y="3367073"/>
            <a:ext cx="355599" cy="577849"/>
            <a:chOff x="1208" y="3023"/>
            <a:chExt cx="224" cy="364"/>
          </a:xfrm>
        </p:grpSpPr>
        <p:sp>
          <p:nvSpPr>
            <p:cNvPr id="58" name="AutoShape 154"/>
            <p:cNvSpPr>
              <a:spLocks noChangeAspect="1" noChangeArrowheads="1" noTextEdit="1"/>
            </p:cNvSpPr>
            <p:nvPr/>
          </p:nvSpPr>
          <p:spPr bwMode="auto">
            <a:xfrm>
              <a:off x="1215" y="3023"/>
              <a:ext cx="217"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56"/>
            <p:cNvSpPr>
              <a:spLocks/>
            </p:cNvSpPr>
            <p:nvPr/>
          </p:nvSpPr>
          <p:spPr bwMode="auto">
            <a:xfrm>
              <a:off x="1208" y="3066"/>
              <a:ext cx="125" cy="321"/>
            </a:xfrm>
            <a:custGeom>
              <a:avLst/>
              <a:gdLst>
                <a:gd name="T0" fmla="*/ 19 w 115"/>
                <a:gd name="T1" fmla="*/ 296 h 296"/>
                <a:gd name="T2" fmla="*/ 13 w 115"/>
                <a:gd name="T3" fmla="*/ 278 h 296"/>
                <a:gd name="T4" fmla="*/ 9 w 115"/>
                <a:gd name="T5" fmla="*/ 261 h 296"/>
                <a:gd name="T6" fmla="*/ 6 w 115"/>
                <a:gd name="T7" fmla="*/ 244 h 296"/>
                <a:gd name="T8" fmla="*/ 3 w 115"/>
                <a:gd name="T9" fmla="*/ 228 h 296"/>
                <a:gd name="T10" fmla="*/ 1 w 115"/>
                <a:gd name="T11" fmla="*/ 211 h 296"/>
                <a:gd name="T12" fmla="*/ 0 w 115"/>
                <a:gd name="T13" fmla="*/ 196 h 296"/>
                <a:gd name="T14" fmla="*/ 0 w 115"/>
                <a:gd name="T15" fmla="*/ 181 h 296"/>
                <a:gd name="T16" fmla="*/ 1 w 115"/>
                <a:gd name="T17" fmla="*/ 166 h 296"/>
                <a:gd name="T18" fmla="*/ 2 w 115"/>
                <a:gd name="T19" fmla="*/ 152 h 296"/>
                <a:gd name="T20" fmla="*/ 5 w 115"/>
                <a:gd name="T21" fmla="*/ 138 h 296"/>
                <a:gd name="T22" fmla="*/ 8 w 115"/>
                <a:gd name="T23" fmla="*/ 125 h 296"/>
                <a:gd name="T24" fmla="*/ 12 w 115"/>
                <a:gd name="T25" fmla="*/ 112 h 296"/>
                <a:gd name="T26" fmla="*/ 17 w 115"/>
                <a:gd name="T27" fmla="*/ 100 h 296"/>
                <a:gd name="T28" fmla="*/ 23 w 115"/>
                <a:gd name="T29" fmla="*/ 88 h 296"/>
                <a:gd name="T30" fmla="*/ 30 w 115"/>
                <a:gd name="T31" fmla="*/ 76 h 296"/>
                <a:gd name="T32" fmla="*/ 38 w 115"/>
                <a:gd name="T33" fmla="*/ 65 h 296"/>
                <a:gd name="T34" fmla="*/ 46 w 115"/>
                <a:gd name="T35" fmla="*/ 55 h 296"/>
                <a:gd name="T36" fmla="*/ 56 w 115"/>
                <a:gd name="T37" fmla="*/ 44 h 296"/>
                <a:gd name="T38" fmla="*/ 66 w 115"/>
                <a:gd name="T39" fmla="*/ 35 h 296"/>
                <a:gd name="T40" fmla="*/ 77 w 115"/>
                <a:gd name="T41" fmla="*/ 26 h 296"/>
                <a:gd name="T42" fmla="*/ 89 w 115"/>
                <a:gd name="T43" fmla="*/ 17 h 296"/>
                <a:gd name="T44" fmla="*/ 101 w 115"/>
                <a:gd name="T45" fmla="*/ 9 h 296"/>
                <a:gd name="T46" fmla="*/ 115 w 115"/>
                <a:gd name="T4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296">
                  <a:moveTo>
                    <a:pt x="19" y="296"/>
                  </a:moveTo>
                  <a:lnTo>
                    <a:pt x="13" y="278"/>
                  </a:lnTo>
                  <a:lnTo>
                    <a:pt x="9" y="261"/>
                  </a:lnTo>
                  <a:lnTo>
                    <a:pt x="6" y="244"/>
                  </a:lnTo>
                  <a:lnTo>
                    <a:pt x="3" y="228"/>
                  </a:lnTo>
                  <a:lnTo>
                    <a:pt x="1" y="211"/>
                  </a:lnTo>
                  <a:lnTo>
                    <a:pt x="0" y="196"/>
                  </a:lnTo>
                  <a:lnTo>
                    <a:pt x="0" y="181"/>
                  </a:lnTo>
                  <a:lnTo>
                    <a:pt x="1" y="166"/>
                  </a:lnTo>
                  <a:lnTo>
                    <a:pt x="2" y="152"/>
                  </a:lnTo>
                  <a:lnTo>
                    <a:pt x="5" y="138"/>
                  </a:lnTo>
                  <a:lnTo>
                    <a:pt x="8" y="125"/>
                  </a:lnTo>
                  <a:lnTo>
                    <a:pt x="12" y="112"/>
                  </a:lnTo>
                  <a:lnTo>
                    <a:pt x="17" y="100"/>
                  </a:lnTo>
                  <a:lnTo>
                    <a:pt x="23" y="88"/>
                  </a:lnTo>
                  <a:lnTo>
                    <a:pt x="30" y="76"/>
                  </a:lnTo>
                  <a:lnTo>
                    <a:pt x="38" y="65"/>
                  </a:lnTo>
                  <a:lnTo>
                    <a:pt x="46" y="55"/>
                  </a:lnTo>
                  <a:lnTo>
                    <a:pt x="56" y="44"/>
                  </a:lnTo>
                  <a:lnTo>
                    <a:pt x="66" y="35"/>
                  </a:lnTo>
                  <a:lnTo>
                    <a:pt x="77" y="26"/>
                  </a:lnTo>
                  <a:lnTo>
                    <a:pt x="89" y="17"/>
                  </a:lnTo>
                  <a:lnTo>
                    <a:pt x="101" y="9"/>
                  </a:lnTo>
                  <a:lnTo>
                    <a:pt x="115" y="0"/>
                  </a:lnTo>
                </a:path>
              </a:pathLst>
            </a:custGeom>
            <a:noFill/>
            <a:ln w="12700">
              <a:solidFill>
                <a:srgbClr val="CE630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57"/>
            <p:cNvSpPr>
              <a:spLocks/>
            </p:cNvSpPr>
            <p:nvPr/>
          </p:nvSpPr>
          <p:spPr bwMode="auto">
            <a:xfrm>
              <a:off x="1312" y="3032"/>
              <a:ext cx="109" cy="69"/>
            </a:xfrm>
            <a:custGeom>
              <a:avLst/>
              <a:gdLst>
                <a:gd name="T0" fmla="*/ 26 w 109"/>
                <a:gd name="T1" fmla="*/ 69 h 69"/>
                <a:gd name="T2" fmla="*/ 109 w 109"/>
                <a:gd name="T3" fmla="*/ 0 h 69"/>
                <a:gd name="T4" fmla="*/ 0 w 109"/>
                <a:gd name="T5" fmla="*/ 6 h 69"/>
                <a:gd name="T6" fmla="*/ 26 w 109"/>
                <a:gd name="T7" fmla="*/ 69 h 69"/>
              </a:gdLst>
              <a:ahLst/>
              <a:cxnLst>
                <a:cxn ang="0">
                  <a:pos x="T0" y="T1"/>
                </a:cxn>
                <a:cxn ang="0">
                  <a:pos x="T2" y="T3"/>
                </a:cxn>
                <a:cxn ang="0">
                  <a:pos x="T4" y="T5"/>
                </a:cxn>
                <a:cxn ang="0">
                  <a:pos x="T6" y="T7"/>
                </a:cxn>
              </a:cxnLst>
              <a:rect l="0" t="0" r="r" b="b"/>
              <a:pathLst>
                <a:path w="109" h="69">
                  <a:moveTo>
                    <a:pt x="26" y="69"/>
                  </a:moveTo>
                  <a:lnTo>
                    <a:pt x="109" y="0"/>
                  </a:lnTo>
                  <a:lnTo>
                    <a:pt x="0" y="6"/>
                  </a:lnTo>
                  <a:lnTo>
                    <a:pt x="26" y="69"/>
                  </a:lnTo>
                  <a:close/>
                </a:path>
              </a:pathLst>
            </a:custGeom>
            <a:solidFill>
              <a:srgbClr val="CE6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Group 160"/>
          <p:cNvGrpSpPr>
            <a:grpSpLocks noChangeAspect="1"/>
          </p:cNvGrpSpPr>
          <p:nvPr/>
        </p:nvGrpSpPr>
        <p:grpSpPr bwMode="auto">
          <a:xfrm>
            <a:off x="3943432" y="2739786"/>
            <a:ext cx="668338" cy="506413"/>
            <a:chOff x="440" y="2884"/>
            <a:chExt cx="421" cy="319"/>
          </a:xfrm>
        </p:grpSpPr>
        <p:sp>
          <p:nvSpPr>
            <p:cNvPr id="63" name="AutoShape 159"/>
            <p:cNvSpPr>
              <a:spLocks noChangeAspect="1" noChangeArrowheads="1" noTextEdit="1"/>
            </p:cNvSpPr>
            <p:nvPr/>
          </p:nvSpPr>
          <p:spPr bwMode="auto">
            <a:xfrm>
              <a:off x="440" y="2884"/>
              <a:ext cx="4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61"/>
            <p:cNvSpPr>
              <a:spLocks/>
            </p:cNvSpPr>
            <p:nvPr/>
          </p:nvSpPr>
          <p:spPr bwMode="auto">
            <a:xfrm>
              <a:off x="542" y="2926"/>
              <a:ext cx="307" cy="265"/>
            </a:xfrm>
            <a:custGeom>
              <a:avLst/>
              <a:gdLst>
                <a:gd name="T0" fmla="*/ 307 w 307"/>
                <a:gd name="T1" fmla="*/ 265 h 265"/>
                <a:gd name="T2" fmla="*/ 290 w 307"/>
                <a:gd name="T3" fmla="*/ 244 h 265"/>
                <a:gd name="T4" fmla="*/ 273 w 307"/>
                <a:gd name="T5" fmla="*/ 223 h 265"/>
                <a:gd name="T6" fmla="*/ 256 w 307"/>
                <a:gd name="T7" fmla="*/ 203 h 265"/>
                <a:gd name="T8" fmla="*/ 239 w 307"/>
                <a:gd name="T9" fmla="*/ 184 h 265"/>
                <a:gd name="T10" fmla="*/ 223 w 307"/>
                <a:gd name="T11" fmla="*/ 166 h 265"/>
                <a:gd name="T12" fmla="*/ 206 w 307"/>
                <a:gd name="T13" fmla="*/ 148 h 265"/>
                <a:gd name="T14" fmla="*/ 189 w 307"/>
                <a:gd name="T15" fmla="*/ 132 h 265"/>
                <a:gd name="T16" fmla="*/ 173 w 307"/>
                <a:gd name="T17" fmla="*/ 116 h 265"/>
                <a:gd name="T18" fmla="*/ 157 w 307"/>
                <a:gd name="T19" fmla="*/ 102 h 265"/>
                <a:gd name="T20" fmla="*/ 141 w 307"/>
                <a:gd name="T21" fmla="*/ 87 h 265"/>
                <a:gd name="T22" fmla="*/ 125 w 307"/>
                <a:gd name="T23" fmla="*/ 74 h 265"/>
                <a:gd name="T24" fmla="*/ 109 w 307"/>
                <a:gd name="T25" fmla="*/ 62 h 265"/>
                <a:gd name="T26" fmla="*/ 93 w 307"/>
                <a:gd name="T27" fmla="*/ 51 h 265"/>
                <a:gd name="T28" fmla="*/ 77 w 307"/>
                <a:gd name="T29" fmla="*/ 40 h 265"/>
                <a:gd name="T30" fmla="*/ 61 w 307"/>
                <a:gd name="T31" fmla="*/ 30 h 265"/>
                <a:gd name="T32" fmla="*/ 46 w 307"/>
                <a:gd name="T33" fmla="*/ 21 h 265"/>
                <a:gd name="T34" fmla="*/ 31 w 307"/>
                <a:gd name="T35" fmla="*/ 13 h 265"/>
                <a:gd name="T36" fmla="*/ 15 w 307"/>
                <a:gd name="T37" fmla="*/ 6 h 265"/>
                <a:gd name="T38" fmla="*/ 0 w 307"/>
                <a:gd name="T39"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7" h="265">
                  <a:moveTo>
                    <a:pt x="307" y="265"/>
                  </a:moveTo>
                  <a:lnTo>
                    <a:pt x="290" y="244"/>
                  </a:lnTo>
                  <a:lnTo>
                    <a:pt x="273" y="223"/>
                  </a:lnTo>
                  <a:lnTo>
                    <a:pt x="256" y="203"/>
                  </a:lnTo>
                  <a:lnTo>
                    <a:pt x="239" y="184"/>
                  </a:lnTo>
                  <a:lnTo>
                    <a:pt x="223" y="166"/>
                  </a:lnTo>
                  <a:lnTo>
                    <a:pt x="206" y="148"/>
                  </a:lnTo>
                  <a:lnTo>
                    <a:pt x="189" y="132"/>
                  </a:lnTo>
                  <a:lnTo>
                    <a:pt x="173" y="116"/>
                  </a:lnTo>
                  <a:lnTo>
                    <a:pt x="157" y="102"/>
                  </a:lnTo>
                  <a:lnTo>
                    <a:pt x="141" y="87"/>
                  </a:lnTo>
                  <a:lnTo>
                    <a:pt x="125" y="74"/>
                  </a:lnTo>
                  <a:lnTo>
                    <a:pt x="109" y="62"/>
                  </a:lnTo>
                  <a:lnTo>
                    <a:pt x="93" y="51"/>
                  </a:lnTo>
                  <a:lnTo>
                    <a:pt x="77" y="40"/>
                  </a:lnTo>
                  <a:lnTo>
                    <a:pt x="61" y="30"/>
                  </a:lnTo>
                  <a:lnTo>
                    <a:pt x="46" y="21"/>
                  </a:lnTo>
                  <a:lnTo>
                    <a:pt x="31" y="13"/>
                  </a:lnTo>
                  <a:lnTo>
                    <a:pt x="15" y="6"/>
                  </a:lnTo>
                  <a:lnTo>
                    <a:pt x="0" y="0"/>
                  </a:lnTo>
                </a:path>
              </a:pathLst>
            </a:custGeom>
            <a:noFill/>
            <a:ln w="12700">
              <a:solidFill>
                <a:srgbClr val="CE630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62"/>
            <p:cNvSpPr>
              <a:spLocks/>
            </p:cNvSpPr>
            <p:nvPr/>
          </p:nvSpPr>
          <p:spPr bwMode="auto">
            <a:xfrm>
              <a:off x="449" y="2893"/>
              <a:ext cx="109" cy="68"/>
            </a:xfrm>
            <a:custGeom>
              <a:avLst/>
              <a:gdLst>
                <a:gd name="T0" fmla="*/ 94 w 109"/>
                <a:gd name="T1" fmla="*/ 68 h 68"/>
                <a:gd name="T2" fmla="*/ 0 w 109"/>
                <a:gd name="T3" fmla="*/ 11 h 68"/>
                <a:gd name="T4" fmla="*/ 109 w 109"/>
                <a:gd name="T5" fmla="*/ 0 h 68"/>
                <a:gd name="T6" fmla="*/ 94 w 109"/>
                <a:gd name="T7" fmla="*/ 68 h 68"/>
              </a:gdLst>
              <a:ahLst/>
              <a:cxnLst>
                <a:cxn ang="0">
                  <a:pos x="T0" y="T1"/>
                </a:cxn>
                <a:cxn ang="0">
                  <a:pos x="T2" y="T3"/>
                </a:cxn>
                <a:cxn ang="0">
                  <a:pos x="T4" y="T5"/>
                </a:cxn>
                <a:cxn ang="0">
                  <a:pos x="T6" y="T7"/>
                </a:cxn>
              </a:cxnLst>
              <a:rect l="0" t="0" r="r" b="b"/>
              <a:pathLst>
                <a:path w="109" h="68">
                  <a:moveTo>
                    <a:pt x="94" y="68"/>
                  </a:moveTo>
                  <a:lnTo>
                    <a:pt x="0" y="11"/>
                  </a:lnTo>
                  <a:lnTo>
                    <a:pt x="109" y="0"/>
                  </a:lnTo>
                  <a:lnTo>
                    <a:pt x="94" y="68"/>
                  </a:lnTo>
                  <a:close/>
                </a:path>
              </a:pathLst>
            </a:custGeom>
            <a:solidFill>
              <a:srgbClr val="CE6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mc:AlternateContent xmlns:mc="http://schemas.openxmlformats.org/markup-compatibility/2006" xmlns:a14="http://schemas.microsoft.com/office/drawing/2010/main">
        <mc:Choice Requires="a14">
          <p:sp>
            <p:nvSpPr>
              <p:cNvPr id="5" name="TextBox 4"/>
              <p:cNvSpPr txBox="1"/>
              <p:nvPr/>
            </p:nvSpPr>
            <p:spPr>
              <a:xfrm>
                <a:off x="5874640" y="3085941"/>
                <a:ext cx="1773454" cy="670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000" b="0" i="1" smtClean="0">
                              <a:solidFill>
                                <a:srgbClr val="C00000"/>
                              </a:solidFill>
                              <a:latin typeface="Cambria Math" charset="0"/>
                            </a:rPr>
                          </m:ctrlPr>
                        </m:accPr>
                        <m:e>
                          <m:r>
                            <a:rPr lang="en-US" altLang="zh-CN" sz="2000" b="0" i="1" smtClean="0">
                              <a:solidFill>
                                <a:srgbClr val="C00000"/>
                              </a:solidFill>
                              <a:latin typeface="Cambria Math" panose="02040503050406030204" pitchFamily="18" charset="0"/>
                            </a:rPr>
                            <m:t>𝜋</m:t>
                          </m:r>
                        </m:e>
                      </m:acc>
                      <m:d>
                        <m:dPr>
                          <m:ctrlPr>
                            <a:rPr lang="en-US" altLang="zh-CN" sz="2000" b="0" i="1" smtClean="0">
                              <a:solidFill>
                                <a:srgbClr val="C00000"/>
                              </a:solidFill>
                              <a:latin typeface="Cambria Math" charset="0"/>
                            </a:rPr>
                          </m:ctrlPr>
                        </m:dPr>
                        <m:e>
                          <m:r>
                            <a:rPr lang="en-US" altLang="zh-CN" sz="2000" b="0" i="1" smtClean="0">
                              <a:solidFill>
                                <a:srgbClr val="C00000"/>
                              </a:solidFill>
                              <a:latin typeface="Cambria Math" panose="02040503050406030204" pitchFamily="18" charset="0"/>
                            </a:rPr>
                            <m:t>𝑠</m:t>
                          </m:r>
                          <m:r>
                            <a:rPr lang="en-US" altLang="zh-CN" sz="2000" b="0" i="1" smtClean="0">
                              <a:solidFill>
                                <a:srgbClr val="C00000"/>
                              </a:solidFill>
                              <a:latin typeface="Cambria Math" panose="02040503050406030204" pitchFamily="18" charset="0"/>
                            </a:rPr>
                            <m:t>,</m:t>
                          </m:r>
                          <m:r>
                            <a:rPr lang="en-US" altLang="zh-CN" sz="2000" b="0" i="1" smtClean="0">
                              <a:solidFill>
                                <a:srgbClr val="C00000"/>
                              </a:solidFill>
                              <a:latin typeface="Cambria Math" panose="02040503050406030204" pitchFamily="18" charset="0"/>
                            </a:rPr>
                            <m:t>𝑡</m:t>
                          </m:r>
                        </m:e>
                      </m:d>
                      <m:r>
                        <a:rPr lang="en-US" altLang="zh-CN" sz="2000" b="0" i="1" smtClean="0">
                          <a:solidFill>
                            <a:schemeClr val="tx1"/>
                          </a:solidFill>
                          <a:latin typeface="Cambria Math" panose="02040503050406030204" pitchFamily="18" charset="0"/>
                        </a:rPr>
                        <m:t>=</m:t>
                      </m:r>
                      <m:f>
                        <m:fPr>
                          <m:ctrlPr>
                            <a:rPr lang="en-US" altLang="zh-CN" sz="2000" b="0" i="1" smtClean="0">
                              <a:latin typeface="Cambria Math"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3</m:t>
                          </m:r>
                        </m:den>
                      </m:f>
                    </m:oMath>
                  </m:oMathPara>
                </a14:m>
                <a:endParaRPr lang="zh-CN" alt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5874640" y="3085941"/>
                <a:ext cx="1773454" cy="670568"/>
              </a:xfrm>
              <a:prstGeom prst="rect">
                <a:avLst/>
              </a:prstGeom>
              <a:blipFill rotWithShape="0">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7919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SzPct val="25000"/>
            </a:pPr>
            <a:r>
              <a:rPr lang="en-US" altLang="zh-CN" dirty="0"/>
              <a:t>Existing Approximate </a:t>
            </a:r>
            <a:r>
              <a:rPr lang="en-US" altLang="zh-CN" dirty="0" smtClean="0"/>
              <a:t>Solutions (ii)</a:t>
            </a:r>
            <a:endParaRPr lang="en-US" dirty="0"/>
          </a:p>
        </p:txBody>
      </p:sp>
      <mc:AlternateContent xmlns:mc="http://schemas.openxmlformats.org/markup-compatibility/2006" xmlns:a14="http://schemas.microsoft.com/office/drawing/2010/main">
        <mc:Choice Requires="a14">
          <p:sp>
            <p:nvSpPr>
              <p:cNvPr id="216" name="Shape 21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a:lnSpc>
                    <a:spcPct val="115000"/>
                  </a:lnSpc>
                  <a:spcBef>
                    <a:spcPts val="0"/>
                  </a:spcBef>
                </a:pPr>
                <a:r>
                  <a:rPr lang="en-US" altLang="zh-HK" sz="2400" dirty="0" smtClean="0"/>
                  <a:t>BiPPR </a:t>
                </a:r>
                <a:r>
                  <a:rPr lang="en-US" sz="2800" dirty="0" smtClean="0"/>
                  <a:t>[</a:t>
                </a:r>
                <a:r>
                  <a:rPr lang="en-US" altLang="zh-CN" sz="2400" dirty="0"/>
                  <a:t>Lofgren et </a:t>
                </a:r>
                <a:r>
                  <a:rPr lang="en-US" altLang="zh-CN" sz="2400" dirty="0" smtClean="0"/>
                  <a:t>al. </a:t>
                </a:r>
                <a:r>
                  <a:rPr lang="en-US" sz="2800" dirty="0" smtClean="0"/>
                  <a:t>WSDM’15]</a:t>
                </a:r>
              </a:p>
              <a:p>
                <a:pPr lvl="1" rtl="0">
                  <a:lnSpc>
                    <a:spcPct val="115000"/>
                  </a:lnSpc>
                  <a:spcBef>
                    <a:spcPts val="0"/>
                  </a:spcBef>
                  <a:buClr>
                    <a:schemeClr val="dk1"/>
                  </a:buClr>
                  <a:buSzPct val="100000"/>
                  <a:buFont typeface="Arial"/>
                  <a:buChar char="–"/>
                </a:pPr>
                <a:r>
                  <a:rPr lang="en-US" sz="2000" dirty="0" smtClean="0"/>
                  <a:t>A</a:t>
                </a:r>
                <a:r>
                  <a:rPr lang="en-US" altLang="zh-CN" sz="2000" dirty="0" smtClean="0"/>
                  <a:t>nswer</a:t>
                </a:r>
                <a:r>
                  <a:rPr lang="zh-CN" altLang="en-US" sz="2000" dirty="0" smtClean="0"/>
                  <a:t> </a:t>
                </a:r>
                <a:r>
                  <a:rPr lang="en-US" sz="2000" dirty="0" smtClean="0"/>
                  <a:t>PPR quer</a:t>
                </a:r>
                <a:r>
                  <a:rPr lang="en-US" altLang="zh-CN" sz="2000" dirty="0" smtClean="0"/>
                  <a:t>y</a:t>
                </a:r>
                <a:r>
                  <a:rPr lang="zh-CN" altLang="en-US" sz="2000" dirty="0" smtClean="0"/>
                  <a:t> </a:t>
                </a:r>
                <a:r>
                  <a:rPr lang="en-US" altLang="zh-CN" sz="2000" dirty="0" smtClean="0"/>
                  <a:t>for any node pair </a:t>
                </a:r>
                <a14:m>
                  <m:oMath xmlns:m="http://schemas.openxmlformats.org/officeDocument/2006/math">
                    <m:r>
                      <a:rPr lang="en-AU" altLang="zh-CN" sz="2000" b="0" i="1" smtClean="0">
                        <a:latin typeface="Cambria Math" charset="0"/>
                      </a:rPr>
                      <m:t>(</m:t>
                    </m:r>
                    <m:r>
                      <a:rPr lang="en-AU" altLang="zh-CN" sz="2000" b="0" i="1" smtClean="0">
                        <a:latin typeface="Cambria Math" charset="0"/>
                      </a:rPr>
                      <m:t>𝑠</m:t>
                    </m:r>
                    <m:r>
                      <a:rPr lang="en-AU" altLang="zh-CN" sz="2000" b="0" i="1" smtClean="0">
                        <a:latin typeface="Cambria Math" charset="0"/>
                      </a:rPr>
                      <m:t>,</m:t>
                    </m:r>
                    <m:r>
                      <a:rPr lang="en-AU" altLang="zh-CN" sz="2000" b="0" i="1" smtClean="0">
                        <a:latin typeface="Cambria Math" charset="0"/>
                      </a:rPr>
                      <m:t>𝑡</m:t>
                    </m:r>
                    <m:r>
                      <a:rPr lang="en-AU" altLang="zh-CN" sz="2000" b="0" i="1" smtClean="0">
                        <a:latin typeface="Cambria Math" charset="0"/>
                      </a:rPr>
                      <m:t>)</m:t>
                    </m:r>
                  </m:oMath>
                </a14:m>
                <a:endParaRPr lang="en-US" sz="2000" dirty="0" smtClean="0"/>
              </a:p>
              <a:p>
                <a:pPr lvl="2">
                  <a:lnSpc>
                    <a:spcPct val="115000"/>
                  </a:lnSpc>
                  <a:spcBef>
                    <a:spcPts val="0"/>
                  </a:spcBef>
                  <a:buFont typeface="Arial"/>
                  <a:buChar char="–"/>
                </a:pPr>
                <a:r>
                  <a:rPr lang="en-US" altLang="zh-CN" sz="2000" dirty="0"/>
                  <a:t>Combining Monte-Carlo and backward propagation</a:t>
                </a:r>
                <a:endParaRPr lang="zh-CN" altLang="en-US" sz="2000" dirty="0"/>
              </a:p>
              <a:p>
                <a:pPr lvl="2">
                  <a:lnSpc>
                    <a:spcPct val="115000"/>
                  </a:lnSpc>
                  <a:spcBef>
                    <a:spcPts val="0"/>
                  </a:spcBef>
                  <a:buFont typeface="Arial"/>
                  <a:buChar char="–"/>
                </a:pPr>
                <a:endParaRPr lang="en-US" sz="2000" dirty="0" smtClean="0"/>
              </a:p>
            </p:txBody>
          </p:sp>
        </mc:Choice>
        <mc:Fallback xmlns="">
          <p:sp>
            <p:nvSpPr>
              <p:cNvPr id="216" name="Shape 216"/>
              <p:cNvSpPr txBox="1">
                <a:spLocks noGrp="1" noRot="1" noChangeAspect="1" noMove="1" noResize="1" noEditPoints="1" noAdjustHandles="1" noChangeArrowheads="1" noChangeShapeType="1" noTextEdit="1"/>
              </p:cNvSpPr>
              <p:nvPr>
                <p:ph type="body" idx="1"/>
              </p:nvPr>
            </p:nvSpPr>
            <p:spPr>
              <a:xfrm>
                <a:off x="457200" y="1600200"/>
                <a:ext cx="8229600" cy="4526100"/>
              </a:xfrm>
              <a:prstGeom prst="rect">
                <a:avLst/>
              </a:prstGeom>
              <a:blipFill rotWithShape="0">
                <a:blip r:embed="rId3"/>
                <a:stretch>
                  <a:fillRect t="-943"/>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311343" y="5872369"/>
                <a:ext cx="2808383" cy="707886"/>
              </a:xfrm>
              <a:prstGeom prst="rect">
                <a:avLst/>
              </a:prstGeom>
              <a:noFill/>
            </p:spPr>
            <p:txBody>
              <a:bodyPr wrap="square" rtlCol="0">
                <a:spAutoFit/>
              </a:bodyPr>
              <a:lstStyle/>
              <a:p>
                <a:r>
                  <a:rPr lang="en-US" altLang="zh-CN" sz="2000" i="1" dirty="0" smtClean="0">
                    <a:solidFill>
                      <a:srgbClr val="0D14FF"/>
                    </a:solidFill>
                    <a:latin typeface="Times New Roman" panose="02020603050405020304" pitchFamily="18" charset="0"/>
                    <a:cs typeface="Times New Roman" panose="02020603050405020304" pitchFamily="18" charset="0"/>
                  </a:rPr>
                  <a:t>Forward search</a:t>
                </a:r>
                <a:r>
                  <a:rPr lang="en-US" altLang="zh-CN" sz="2000" dirty="0" smtClean="0">
                    <a:latin typeface="Times New Roman" panose="02020603050405020304" pitchFamily="18" charset="0"/>
                    <a:cs typeface="Times New Roman" panose="02020603050405020304" pitchFamily="18" charset="0"/>
                  </a:rPr>
                  <a:t>: Sample random walks from </a:t>
                </a:r>
                <a14:m>
                  <m:oMath xmlns:m="http://schemas.openxmlformats.org/officeDocument/2006/math">
                    <m:r>
                      <a:rPr lang="en-US" altLang="zh-CN" sz="2000" i="1" dirty="0" smtClean="0">
                        <a:solidFill>
                          <a:srgbClr val="C00000"/>
                        </a:solidFill>
                        <a:latin typeface="Cambria Math" panose="02040503050406030204" pitchFamily="18" charset="0"/>
                        <a:cs typeface="Times New Roman" panose="02020603050405020304" pitchFamily="18" charset="0"/>
                      </a:rPr>
                      <m:t>𝑠</m:t>
                    </m:r>
                  </m:oMath>
                </a14:m>
                <a:endParaRPr lang="en-US" altLang="zh-CN" sz="2400" dirty="0" smtClean="0">
                  <a:solidFill>
                    <a:srgbClr val="C00000"/>
                  </a:solidFill>
                  <a:latin typeface="Times New Roman" panose="02020603050405020304" pitchFamily="18"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311343" y="5872369"/>
                <a:ext cx="2808383" cy="707886"/>
              </a:xfrm>
              <a:prstGeom prst="rect">
                <a:avLst/>
              </a:prstGeom>
              <a:blipFill rotWithShape="0">
                <a:blip r:embed="rId4"/>
                <a:stretch>
                  <a:fillRect l="-2169" t="-4310" r="-1518"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00501" y="5881882"/>
                <a:ext cx="3178903" cy="707886"/>
              </a:xfrm>
              <a:prstGeom prst="rect">
                <a:avLst/>
              </a:prstGeom>
              <a:noFill/>
            </p:spPr>
            <p:txBody>
              <a:bodyPr wrap="square" rtlCol="0">
                <a:spAutoFit/>
              </a:bodyPr>
              <a:lstStyle/>
              <a:p>
                <a:r>
                  <a:rPr lang="en-US" altLang="zh-CN" sz="2000" i="1" dirty="0" smtClean="0">
                    <a:solidFill>
                      <a:srgbClr val="0D14FF"/>
                    </a:solidFill>
                    <a:latin typeface="Times New Roman" panose="02020603050405020304" pitchFamily="18" charset="0"/>
                    <a:cs typeface="Times New Roman" panose="02020603050405020304" pitchFamily="18" charset="0"/>
                  </a:rPr>
                  <a:t>Backward search: </a:t>
                </a:r>
                <a:r>
                  <a:rPr lang="en-US" altLang="zh-CN" sz="2000" dirty="0" smtClean="0">
                    <a:latin typeface="Times New Roman" panose="02020603050405020304" pitchFamily="18" charset="0"/>
                    <a:cs typeface="Times New Roman" panose="02020603050405020304" pitchFamily="18" charset="0"/>
                  </a:rPr>
                  <a:t>Apply backward </a:t>
                </a:r>
                <a:r>
                  <a:rPr lang="en-US" altLang="zh-CN" sz="2000" dirty="0">
                    <a:latin typeface="Times New Roman" panose="02020603050405020304" pitchFamily="18" charset="0"/>
                    <a:cs typeface="Times New Roman" panose="02020603050405020304" pitchFamily="18" charset="0"/>
                  </a:rPr>
                  <a:t>propagation from </a:t>
                </a:r>
                <a14:m>
                  <m:oMath xmlns:m="http://schemas.openxmlformats.org/officeDocument/2006/math">
                    <m:r>
                      <a:rPr lang="en-US" altLang="zh-CN" sz="2000" i="1">
                        <a:solidFill>
                          <a:srgbClr val="C00000"/>
                        </a:solidFill>
                        <a:latin typeface="Cambria Math" panose="02040503050406030204" pitchFamily="18" charset="0"/>
                        <a:cs typeface="Times New Roman" panose="02020603050405020304" pitchFamily="18" charset="0"/>
                      </a:rPr>
                      <m:t>𝑡</m:t>
                    </m:r>
                  </m:oMath>
                </a14:m>
                <a:endParaRPr lang="en-US" altLang="zh-CN" sz="20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600501" y="5881882"/>
                <a:ext cx="3178903" cy="707886"/>
              </a:xfrm>
              <a:prstGeom prst="rect">
                <a:avLst/>
              </a:prstGeom>
              <a:blipFill rotWithShape="0">
                <a:blip r:embed="rId5"/>
                <a:stretch>
                  <a:fillRect l="-2111" t="-5172" b="-14655"/>
                </a:stretch>
              </a:blipFill>
            </p:spPr>
            <p:txBody>
              <a:bodyPr/>
              <a:lstStyle/>
              <a:p>
                <a:r>
                  <a:rPr lang="en-US">
                    <a:noFill/>
                  </a:rPr>
                  <a:t> </a:t>
                </a:r>
              </a:p>
            </p:txBody>
          </p:sp>
        </mc:Fallback>
      </mc:AlternateContent>
      <p:sp>
        <p:nvSpPr>
          <p:cNvPr id="8" name="Freeform 5"/>
          <p:cNvSpPr>
            <a:spLocks/>
          </p:cNvSpPr>
          <p:nvPr/>
        </p:nvSpPr>
        <p:spPr bwMode="auto">
          <a:xfrm>
            <a:off x="2529176" y="4532143"/>
            <a:ext cx="258762" cy="258763"/>
          </a:xfrm>
          <a:custGeom>
            <a:avLst/>
            <a:gdLst>
              <a:gd name="T0" fmla="*/ 1 w 163"/>
              <a:gd name="T1" fmla="*/ 73 h 163"/>
              <a:gd name="T2" fmla="*/ 3 w 163"/>
              <a:gd name="T3" fmla="*/ 61 h 163"/>
              <a:gd name="T4" fmla="*/ 7 w 163"/>
              <a:gd name="T5" fmla="*/ 50 h 163"/>
              <a:gd name="T6" fmla="*/ 12 w 163"/>
              <a:gd name="T7" fmla="*/ 39 h 163"/>
              <a:gd name="T8" fmla="*/ 19 w 163"/>
              <a:gd name="T9" fmla="*/ 30 h 163"/>
              <a:gd name="T10" fmla="*/ 27 w 163"/>
              <a:gd name="T11" fmla="*/ 21 h 163"/>
              <a:gd name="T12" fmla="*/ 36 w 163"/>
              <a:gd name="T13" fmla="*/ 14 h 163"/>
              <a:gd name="T14" fmla="*/ 46 w 163"/>
              <a:gd name="T15" fmla="*/ 8 h 163"/>
              <a:gd name="T16" fmla="*/ 58 w 163"/>
              <a:gd name="T17" fmla="*/ 4 h 163"/>
              <a:gd name="T18" fmla="*/ 69 w 163"/>
              <a:gd name="T19" fmla="*/ 1 h 163"/>
              <a:gd name="T20" fmla="*/ 82 w 163"/>
              <a:gd name="T21" fmla="*/ 0 h 163"/>
              <a:gd name="T22" fmla="*/ 94 w 163"/>
              <a:gd name="T23" fmla="*/ 1 h 163"/>
              <a:gd name="T24" fmla="*/ 106 w 163"/>
              <a:gd name="T25" fmla="*/ 4 h 163"/>
              <a:gd name="T26" fmla="*/ 117 w 163"/>
              <a:gd name="T27" fmla="*/ 8 h 163"/>
              <a:gd name="T28" fmla="*/ 127 w 163"/>
              <a:gd name="T29" fmla="*/ 14 h 163"/>
              <a:gd name="T30" fmla="*/ 137 w 163"/>
              <a:gd name="T31" fmla="*/ 21 h 163"/>
              <a:gd name="T32" fmla="*/ 145 w 163"/>
              <a:gd name="T33" fmla="*/ 30 h 163"/>
              <a:gd name="T34" fmla="*/ 151 w 163"/>
              <a:gd name="T35" fmla="*/ 39 h 163"/>
              <a:gd name="T36" fmla="*/ 157 w 163"/>
              <a:gd name="T37" fmla="*/ 50 h 163"/>
              <a:gd name="T38" fmla="*/ 161 w 163"/>
              <a:gd name="T39" fmla="*/ 61 h 163"/>
              <a:gd name="T40" fmla="*/ 163 w 163"/>
              <a:gd name="T41" fmla="*/ 73 h 163"/>
              <a:gd name="T42" fmla="*/ 163 w 163"/>
              <a:gd name="T43" fmla="*/ 81 h 163"/>
              <a:gd name="T44" fmla="*/ 162 w 163"/>
              <a:gd name="T45" fmla="*/ 94 h 163"/>
              <a:gd name="T46" fmla="*/ 160 w 163"/>
              <a:gd name="T47" fmla="*/ 106 h 163"/>
              <a:gd name="T48" fmla="*/ 155 w 163"/>
              <a:gd name="T49" fmla="*/ 117 h 163"/>
              <a:gd name="T50" fmla="*/ 149 w 163"/>
              <a:gd name="T51" fmla="*/ 127 h 163"/>
              <a:gd name="T52" fmla="*/ 142 w 163"/>
              <a:gd name="T53" fmla="*/ 136 h 163"/>
              <a:gd name="T54" fmla="*/ 134 w 163"/>
              <a:gd name="T55" fmla="*/ 144 h 163"/>
              <a:gd name="T56" fmla="*/ 124 w 163"/>
              <a:gd name="T57" fmla="*/ 151 h 163"/>
              <a:gd name="T58" fmla="*/ 113 w 163"/>
              <a:gd name="T59" fmla="*/ 156 h 163"/>
              <a:gd name="T60" fmla="*/ 102 w 163"/>
              <a:gd name="T61" fmla="*/ 160 h 163"/>
              <a:gd name="T62" fmla="*/ 90 w 163"/>
              <a:gd name="T63" fmla="*/ 162 h 163"/>
              <a:gd name="T64" fmla="*/ 78 w 163"/>
              <a:gd name="T65" fmla="*/ 163 h 163"/>
              <a:gd name="T66" fmla="*/ 65 w 163"/>
              <a:gd name="T67" fmla="*/ 161 h 163"/>
              <a:gd name="T68" fmla="*/ 54 w 163"/>
              <a:gd name="T69" fmla="*/ 158 h 163"/>
              <a:gd name="T70" fmla="*/ 43 w 163"/>
              <a:gd name="T71" fmla="*/ 153 h 163"/>
              <a:gd name="T72" fmla="*/ 33 w 163"/>
              <a:gd name="T73" fmla="*/ 147 h 163"/>
              <a:gd name="T74" fmla="*/ 24 w 163"/>
              <a:gd name="T75" fmla="*/ 139 h 163"/>
              <a:gd name="T76" fmla="*/ 17 w 163"/>
              <a:gd name="T77" fmla="*/ 130 h 163"/>
              <a:gd name="T78" fmla="*/ 10 w 163"/>
              <a:gd name="T79" fmla="*/ 120 h 163"/>
              <a:gd name="T80" fmla="*/ 5 w 163"/>
              <a:gd name="T81" fmla="*/ 109 h 163"/>
              <a:gd name="T82" fmla="*/ 2 w 163"/>
              <a:gd name="T83" fmla="*/ 98 h 163"/>
              <a:gd name="T84" fmla="*/ 1 w 163"/>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 h="163">
                <a:moveTo>
                  <a:pt x="0" y="81"/>
                </a:moveTo>
                <a:lnTo>
                  <a:pt x="1" y="77"/>
                </a:lnTo>
                <a:lnTo>
                  <a:pt x="1" y="73"/>
                </a:lnTo>
                <a:lnTo>
                  <a:pt x="1" y="69"/>
                </a:lnTo>
                <a:lnTo>
                  <a:pt x="2" y="65"/>
                </a:lnTo>
                <a:lnTo>
                  <a:pt x="3" y="61"/>
                </a:lnTo>
                <a:lnTo>
                  <a:pt x="4" y="57"/>
                </a:lnTo>
                <a:lnTo>
                  <a:pt x="5" y="53"/>
                </a:lnTo>
                <a:lnTo>
                  <a:pt x="7" y="50"/>
                </a:lnTo>
                <a:lnTo>
                  <a:pt x="8" y="46"/>
                </a:lnTo>
                <a:lnTo>
                  <a:pt x="10" y="42"/>
                </a:lnTo>
                <a:lnTo>
                  <a:pt x="12" y="39"/>
                </a:lnTo>
                <a:lnTo>
                  <a:pt x="14" y="36"/>
                </a:lnTo>
                <a:lnTo>
                  <a:pt x="17" y="32"/>
                </a:lnTo>
                <a:lnTo>
                  <a:pt x="19" y="30"/>
                </a:lnTo>
                <a:lnTo>
                  <a:pt x="21" y="26"/>
                </a:lnTo>
                <a:lnTo>
                  <a:pt x="24" y="24"/>
                </a:lnTo>
                <a:lnTo>
                  <a:pt x="27" y="21"/>
                </a:lnTo>
                <a:lnTo>
                  <a:pt x="30" y="18"/>
                </a:lnTo>
                <a:lnTo>
                  <a:pt x="33" y="16"/>
                </a:lnTo>
                <a:lnTo>
                  <a:pt x="36" y="14"/>
                </a:lnTo>
                <a:lnTo>
                  <a:pt x="40" y="11"/>
                </a:lnTo>
                <a:lnTo>
                  <a:pt x="43" y="10"/>
                </a:lnTo>
                <a:lnTo>
                  <a:pt x="46" y="8"/>
                </a:lnTo>
                <a:lnTo>
                  <a:pt x="50" y="6"/>
                </a:lnTo>
                <a:lnTo>
                  <a:pt x="54" y="5"/>
                </a:lnTo>
                <a:lnTo>
                  <a:pt x="58" y="4"/>
                </a:lnTo>
                <a:lnTo>
                  <a:pt x="61" y="2"/>
                </a:lnTo>
                <a:lnTo>
                  <a:pt x="65" y="1"/>
                </a:lnTo>
                <a:lnTo>
                  <a:pt x="69" y="1"/>
                </a:lnTo>
                <a:lnTo>
                  <a:pt x="74" y="0"/>
                </a:lnTo>
                <a:lnTo>
                  <a:pt x="78" y="0"/>
                </a:lnTo>
                <a:lnTo>
                  <a:pt x="82" y="0"/>
                </a:lnTo>
                <a:lnTo>
                  <a:pt x="86" y="0"/>
                </a:lnTo>
                <a:lnTo>
                  <a:pt x="90" y="0"/>
                </a:lnTo>
                <a:lnTo>
                  <a:pt x="94" y="1"/>
                </a:lnTo>
                <a:lnTo>
                  <a:pt x="98" y="1"/>
                </a:lnTo>
                <a:lnTo>
                  <a:pt x="102" y="2"/>
                </a:lnTo>
                <a:lnTo>
                  <a:pt x="106" y="4"/>
                </a:lnTo>
                <a:lnTo>
                  <a:pt x="110" y="5"/>
                </a:lnTo>
                <a:lnTo>
                  <a:pt x="113" y="6"/>
                </a:lnTo>
                <a:lnTo>
                  <a:pt x="117" y="8"/>
                </a:lnTo>
                <a:lnTo>
                  <a:pt x="121" y="10"/>
                </a:lnTo>
                <a:lnTo>
                  <a:pt x="124" y="11"/>
                </a:lnTo>
                <a:lnTo>
                  <a:pt x="127" y="14"/>
                </a:lnTo>
                <a:lnTo>
                  <a:pt x="131" y="16"/>
                </a:lnTo>
                <a:lnTo>
                  <a:pt x="134" y="18"/>
                </a:lnTo>
                <a:lnTo>
                  <a:pt x="137" y="21"/>
                </a:lnTo>
                <a:lnTo>
                  <a:pt x="140" y="24"/>
                </a:lnTo>
                <a:lnTo>
                  <a:pt x="142" y="26"/>
                </a:lnTo>
                <a:lnTo>
                  <a:pt x="145" y="30"/>
                </a:lnTo>
                <a:lnTo>
                  <a:pt x="147" y="32"/>
                </a:lnTo>
                <a:lnTo>
                  <a:pt x="149" y="36"/>
                </a:lnTo>
                <a:lnTo>
                  <a:pt x="151" y="39"/>
                </a:lnTo>
                <a:lnTo>
                  <a:pt x="153" y="42"/>
                </a:lnTo>
                <a:lnTo>
                  <a:pt x="155" y="46"/>
                </a:lnTo>
                <a:lnTo>
                  <a:pt x="157" y="50"/>
                </a:lnTo>
                <a:lnTo>
                  <a:pt x="158" y="53"/>
                </a:lnTo>
                <a:lnTo>
                  <a:pt x="160" y="57"/>
                </a:lnTo>
                <a:lnTo>
                  <a:pt x="161" y="61"/>
                </a:lnTo>
                <a:lnTo>
                  <a:pt x="161" y="65"/>
                </a:lnTo>
                <a:lnTo>
                  <a:pt x="162" y="69"/>
                </a:lnTo>
                <a:lnTo>
                  <a:pt x="163" y="73"/>
                </a:lnTo>
                <a:lnTo>
                  <a:pt x="163" y="77"/>
                </a:lnTo>
                <a:lnTo>
                  <a:pt x="163" y="81"/>
                </a:lnTo>
                <a:lnTo>
                  <a:pt x="163" y="81"/>
                </a:lnTo>
                <a:lnTo>
                  <a:pt x="163" y="85"/>
                </a:lnTo>
                <a:lnTo>
                  <a:pt x="163" y="90"/>
                </a:lnTo>
                <a:lnTo>
                  <a:pt x="162" y="94"/>
                </a:lnTo>
                <a:lnTo>
                  <a:pt x="161" y="98"/>
                </a:lnTo>
                <a:lnTo>
                  <a:pt x="161" y="102"/>
                </a:lnTo>
                <a:lnTo>
                  <a:pt x="160" y="106"/>
                </a:lnTo>
                <a:lnTo>
                  <a:pt x="158" y="109"/>
                </a:lnTo>
                <a:lnTo>
                  <a:pt x="157" y="113"/>
                </a:lnTo>
                <a:lnTo>
                  <a:pt x="155" y="117"/>
                </a:lnTo>
                <a:lnTo>
                  <a:pt x="153" y="120"/>
                </a:lnTo>
                <a:lnTo>
                  <a:pt x="151" y="123"/>
                </a:lnTo>
                <a:lnTo>
                  <a:pt x="149" y="127"/>
                </a:lnTo>
                <a:lnTo>
                  <a:pt x="147" y="130"/>
                </a:lnTo>
                <a:lnTo>
                  <a:pt x="145" y="133"/>
                </a:lnTo>
                <a:lnTo>
                  <a:pt x="142" y="136"/>
                </a:lnTo>
                <a:lnTo>
                  <a:pt x="140" y="139"/>
                </a:lnTo>
                <a:lnTo>
                  <a:pt x="137" y="142"/>
                </a:lnTo>
                <a:lnTo>
                  <a:pt x="134" y="144"/>
                </a:lnTo>
                <a:lnTo>
                  <a:pt x="131" y="147"/>
                </a:lnTo>
                <a:lnTo>
                  <a:pt x="127" y="149"/>
                </a:lnTo>
                <a:lnTo>
                  <a:pt x="124" y="151"/>
                </a:lnTo>
                <a:lnTo>
                  <a:pt x="121" y="153"/>
                </a:lnTo>
                <a:lnTo>
                  <a:pt x="117" y="155"/>
                </a:lnTo>
                <a:lnTo>
                  <a:pt x="113" y="156"/>
                </a:lnTo>
                <a:lnTo>
                  <a:pt x="110" y="158"/>
                </a:lnTo>
                <a:lnTo>
                  <a:pt x="106" y="159"/>
                </a:lnTo>
                <a:lnTo>
                  <a:pt x="102" y="160"/>
                </a:lnTo>
                <a:lnTo>
                  <a:pt x="98" y="161"/>
                </a:lnTo>
                <a:lnTo>
                  <a:pt x="94" y="162"/>
                </a:lnTo>
                <a:lnTo>
                  <a:pt x="90" y="162"/>
                </a:lnTo>
                <a:lnTo>
                  <a:pt x="86" y="163"/>
                </a:lnTo>
                <a:lnTo>
                  <a:pt x="82" y="163"/>
                </a:lnTo>
                <a:lnTo>
                  <a:pt x="78" y="163"/>
                </a:lnTo>
                <a:lnTo>
                  <a:pt x="74" y="162"/>
                </a:lnTo>
                <a:lnTo>
                  <a:pt x="69" y="162"/>
                </a:lnTo>
                <a:lnTo>
                  <a:pt x="65" y="161"/>
                </a:lnTo>
                <a:lnTo>
                  <a:pt x="61" y="160"/>
                </a:lnTo>
                <a:lnTo>
                  <a:pt x="58" y="159"/>
                </a:lnTo>
                <a:lnTo>
                  <a:pt x="54" y="158"/>
                </a:lnTo>
                <a:lnTo>
                  <a:pt x="50" y="156"/>
                </a:lnTo>
                <a:lnTo>
                  <a:pt x="46" y="155"/>
                </a:lnTo>
                <a:lnTo>
                  <a:pt x="43" y="153"/>
                </a:lnTo>
                <a:lnTo>
                  <a:pt x="40" y="151"/>
                </a:lnTo>
                <a:lnTo>
                  <a:pt x="36" y="149"/>
                </a:lnTo>
                <a:lnTo>
                  <a:pt x="33" y="147"/>
                </a:lnTo>
                <a:lnTo>
                  <a:pt x="30" y="144"/>
                </a:lnTo>
                <a:lnTo>
                  <a:pt x="27" y="142"/>
                </a:lnTo>
                <a:lnTo>
                  <a:pt x="24" y="139"/>
                </a:lnTo>
                <a:lnTo>
                  <a:pt x="21" y="136"/>
                </a:lnTo>
                <a:lnTo>
                  <a:pt x="19" y="133"/>
                </a:lnTo>
                <a:lnTo>
                  <a:pt x="17" y="130"/>
                </a:lnTo>
                <a:lnTo>
                  <a:pt x="14" y="127"/>
                </a:lnTo>
                <a:lnTo>
                  <a:pt x="12" y="123"/>
                </a:lnTo>
                <a:lnTo>
                  <a:pt x="10" y="120"/>
                </a:lnTo>
                <a:lnTo>
                  <a:pt x="8" y="117"/>
                </a:lnTo>
                <a:lnTo>
                  <a:pt x="7" y="113"/>
                </a:lnTo>
                <a:lnTo>
                  <a:pt x="5" y="109"/>
                </a:lnTo>
                <a:lnTo>
                  <a:pt x="4" y="106"/>
                </a:lnTo>
                <a:lnTo>
                  <a:pt x="3" y="102"/>
                </a:lnTo>
                <a:lnTo>
                  <a:pt x="2" y="98"/>
                </a:lnTo>
                <a:lnTo>
                  <a:pt x="1" y="94"/>
                </a:lnTo>
                <a:lnTo>
                  <a:pt x="1" y="90"/>
                </a:lnTo>
                <a:lnTo>
                  <a:pt x="1"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6"/>
          <p:cNvSpPr>
            <a:spLocks noChangeArrowheads="1"/>
          </p:cNvSpPr>
          <p:nvPr/>
        </p:nvSpPr>
        <p:spPr bwMode="auto">
          <a:xfrm>
            <a:off x="2249776" y="4267228"/>
            <a:ext cx="17953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3600" b="0" i="1" u="none" strike="noStrike" cap="none" normalizeH="0" baseline="0" dirty="0" smtClean="0">
                <a:ln>
                  <a:noFill/>
                </a:ln>
                <a:solidFill>
                  <a:srgbClr val="C00000"/>
                </a:solidFill>
                <a:effectLst/>
                <a:latin typeface="Times New Roman" panose="02020603050405020304" pitchFamily="18" charset="0"/>
              </a:rPr>
              <a:t>s</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0" name="Line 40"/>
          <p:cNvSpPr>
            <a:spLocks noChangeShapeType="1"/>
          </p:cNvSpPr>
          <p:nvPr/>
        </p:nvSpPr>
        <p:spPr bwMode="auto">
          <a:xfrm flipV="1">
            <a:off x="2751426" y="4236868"/>
            <a:ext cx="128587" cy="333375"/>
          </a:xfrm>
          <a:prstGeom prst="line">
            <a:avLst/>
          </a:prstGeom>
          <a:noFill/>
          <a:ln w="1428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41"/>
          <p:cNvSpPr>
            <a:spLocks/>
          </p:cNvSpPr>
          <p:nvPr/>
        </p:nvSpPr>
        <p:spPr bwMode="auto">
          <a:xfrm>
            <a:off x="2843501" y="4143206"/>
            <a:ext cx="74612" cy="115888"/>
          </a:xfrm>
          <a:custGeom>
            <a:avLst/>
            <a:gdLst>
              <a:gd name="T0" fmla="*/ 43 w 47"/>
              <a:gd name="T1" fmla="*/ 73 h 73"/>
              <a:gd name="T2" fmla="*/ 47 w 47"/>
              <a:gd name="T3" fmla="*/ 0 h 73"/>
              <a:gd name="T4" fmla="*/ 0 w 47"/>
              <a:gd name="T5" fmla="*/ 56 h 73"/>
              <a:gd name="T6" fmla="*/ 43 w 47"/>
              <a:gd name="T7" fmla="*/ 73 h 73"/>
            </a:gdLst>
            <a:ahLst/>
            <a:cxnLst>
              <a:cxn ang="0">
                <a:pos x="T0" y="T1"/>
              </a:cxn>
              <a:cxn ang="0">
                <a:pos x="T2" y="T3"/>
              </a:cxn>
              <a:cxn ang="0">
                <a:pos x="T4" y="T5"/>
              </a:cxn>
              <a:cxn ang="0">
                <a:pos x="T6" y="T7"/>
              </a:cxn>
            </a:cxnLst>
            <a:rect l="0" t="0" r="r" b="b"/>
            <a:pathLst>
              <a:path w="47" h="73">
                <a:moveTo>
                  <a:pt x="43" y="73"/>
                </a:moveTo>
                <a:lnTo>
                  <a:pt x="47" y="0"/>
                </a:lnTo>
                <a:lnTo>
                  <a:pt x="0" y="56"/>
                </a:lnTo>
                <a:lnTo>
                  <a:pt x="43" y="73"/>
                </a:lnTo>
                <a:close/>
              </a:path>
            </a:pathLst>
          </a:custGeom>
          <a:solidFill>
            <a:srgbClr val="0000FF"/>
          </a:solidFill>
          <a:ln w="9525">
            <a:solidFill>
              <a:srgbClr val="0000FF"/>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2" name="Line 42"/>
          <p:cNvSpPr>
            <a:spLocks noChangeShapeType="1"/>
          </p:cNvSpPr>
          <p:nvPr/>
        </p:nvSpPr>
        <p:spPr bwMode="auto">
          <a:xfrm flipV="1">
            <a:off x="2914939" y="3846343"/>
            <a:ext cx="300037" cy="306388"/>
          </a:xfrm>
          <a:prstGeom prst="line">
            <a:avLst/>
          </a:prstGeom>
          <a:noFill/>
          <a:ln w="1428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43"/>
          <p:cNvSpPr>
            <a:spLocks/>
          </p:cNvSpPr>
          <p:nvPr/>
        </p:nvSpPr>
        <p:spPr bwMode="auto">
          <a:xfrm>
            <a:off x="3183226" y="3774906"/>
            <a:ext cx="103187" cy="104775"/>
          </a:xfrm>
          <a:custGeom>
            <a:avLst/>
            <a:gdLst>
              <a:gd name="T0" fmla="*/ 32 w 65"/>
              <a:gd name="T1" fmla="*/ 66 h 66"/>
              <a:gd name="T2" fmla="*/ 65 w 65"/>
              <a:gd name="T3" fmla="*/ 0 h 66"/>
              <a:gd name="T4" fmla="*/ 0 w 65"/>
              <a:gd name="T5" fmla="*/ 33 h 66"/>
              <a:gd name="T6" fmla="*/ 32 w 65"/>
              <a:gd name="T7" fmla="*/ 66 h 66"/>
            </a:gdLst>
            <a:ahLst/>
            <a:cxnLst>
              <a:cxn ang="0">
                <a:pos x="T0" y="T1"/>
              </a:cxn>
              <a:cxn ang="0">
                <a:pos x="T2" y="T3"/>
              </a:cxn>
              <a:cxn ang="0">
                <a:pos x="T4" y="T5"/>
              </a:cxn>
              <a:cxn ang="0">
                <a:pos x="T6" y="T7"/>
              </a:cxn>
            </a:cxnLst>
            <a:rect l="0" t="0" r="r" b="b"/>
            <a:pathLst>
              <a:path w="65" h="66">
                <a:moveTo>
                  <a:pt x="32" y="66"/>
                </a:moveTo>
                <a:lnTo>
                  <a:pt x="65" y="0"/>
                </a:lnTo>
                <a:lnTo>
                  <a:pt x="0" y="33"/>
                </a:lnTo>
                <a:lnTo>
                  <a:pt x="32" y="66"/>
                </a:lnTo>
                <a:close/>
              </a:path>
            </a:pathLst>
          </a:custGeom>
          <a:solidFill>
            <a:srgbClr val="0000FF"/>
          </a:solidFill>
          <a:ln w="9525">
            <a:solidFill>
              <a:srgbClr val="0000FF"/>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4" name="Line 44"/>
          <p:cNvSpPr>
            <a:spLocks noChangeShapeType="1"/>
          </p:cNvSpPr>
          <p:nvPr/>
        </p:nvSpPr>
        <p:spPr bwMode="auto">
          <a:xfrm flipV="1">
            <a:off x="3286414" y="3451056"/>
            <a:ext cx="220662" cy="323850"/>
          </a:xfrm>
          <a:prstGeom prst="line">
            <a:avLst/>
          </a:prstGeom>
          <a:noFill/>
          <a:ln w="1428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45"/>
          <p:cNvSpPr>
            <a:spLocks/>
          </p:cNvSpPr>
          <p:nvPr/>
        </p:nvSpPr>
        <p:spPr bwMode="auto">
          <a:xfrm>
            <a:off x="3472151" y="3366918"/>
            <a:ext cx="92075" cy="111125"/>
          </a:xfrm>
          <a:custGeom>
            <a:avLst/>
            <a:gdLst>
              <a:gd name="T0" fmla="*/ 38 w 58"/>
              <a:gd name="T1" fmla="*/ 70 h 70"/>
              <a:gd name="T2" fmla="*/ 58 w 58"/>
              <a:gd name="T3" fmla="*/ 0 h 70"/>
              <a:gd name="T4" fmla="*/ 0 w 58"/>
              <a:gd name="T5" fmla="*/ 44 h 70"/>
              <a:gd name="T6" fmla="*/ 38 w 58"/>
              <a:gd name="T7" fmla="*/ 70 h 70"/>
            </a:gdLst>
            <a:ahLst/>
            <a:cxnLst>
              <a:cxn ang="0">
                <a:pos x="T0" y="T1"/>
              </a:cxn>
              <a:cxn ang="0">
                <a:pos x="T2" y="T3"/>
              </a:cxn>
              <a:cxn ang="0">
                <a:pos x="T4" y="T5"/>
              </a:cxn>
              <a:cxn ang="0">
                <a:pos x="T6" y="T7"/>
              </a:cxn>
            </a:cxnLst>
            <a:rect l="0" t="0" r="r" b="b"/>
            <a:pathLst>
              <a:path w="58" h="70">
                <a:moveTo>
                  <a:pt x="38" y="70"/>
                </a:moveTo>
                <a:lnTo>
                  <a:pt x="58" y="0"/>
                </a:lnTo>
                <a:lnTo>
                  <a:pt x="0" y="44"/>
                </a:lnTo>
                <a:lnTo>
                  <a:pt x="38" y="70"/>
                </a:lnTo>
                <a:close/>
              </a:path>
            </a:pathLst>
          </a:custGeom>
          <a:solidFill>
            <a:srgbClr val="0000FF"/>
          </a:solidFill>
          <a:ln w="9525">
            <a:solidFill>
              <a:srgbClr val="0000FF"/>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6" name="Line 46"/>
          <p:cNvSpPr>
            <a:spLocks noChangeShapeType="1"/>
          </p:cNvSpPr>
          <p:nvPr/>
        </p:nvSpPr>
        <p:spPr bwMode="auto">
          <a:xfrm flipV="1">
            <a:off x="2787939" y="4459118"/>
            <a:ext cx="304800" cy="201613"/>
          </a:xfrm>
          <a:prstGeom prst="line">
            <a:avLst/>
          </a:prstGeom>
          <a:noFill/>
          <a:ln w="1428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47"/>
          <p:cNvSpPr>
            <a:spLocks/>
          </p:cNvSpPr>
          <p:nvPr/>
        </p:nvSpPr>
        <p:spPr bwMode="auto">
          <a:xfrm>
            <a:off x="3064164" y="4401968"/>
            <a:ext cx="111125" cy="92075"/>
          </a:xfrm>
          <a:custGeom>
            <a:avLst/>
            <a:gdLst>
              <a:gd name="T0" fmla="*/ 26 w 70"/>
              <a:gd name="T1" fmla="*/ 58 h 58"/>
              <a:gd name="T2" fmla="*/ 70 w 70"/>
              <a:gd name="T3" fmla="*/ 0 h 58"/>
              <a:gd name="T4" fmla="*/ 0 w 70"/>
              <a:gd name="T5" fmla="*/ 20 h 58"/>
              <a:gd name="T6" fmla="*/ 26 w 70"/>
              <a:gd name="T7" fmla="*/ 58 h 58"/>
            </a:gdLst>
            <a:ahLst/>
            <a:cxnLst>
              <a:cxn ang="0">
                <a:pos x="T0" y="T1"/>
              </a:cxn>
              <a:cxn ang="0">
                <a:pos x="T2" y="T3"/>
              </a:cxn>
              <a:cxn ang="0">
                <a:pos x="T4" y="T5"/>
              </a:cxn>
              <a:cxn ang="0">
                <a:pos x="T6" y="T7"/>
              </a:cxn>
            </a:cxnLst>
            <a:rect l="0" t="0" r="r" b="b"/>
            <a:pathLst>
              <a:path w="70" h="58">
                <a:moveTo>
                  <a:pt x="26" y="58"/>
                </a:moveTo>
                <a:lnTo>
                  <a:pt x="70" y="0"/>
                </a:lnTo>
                <a:lnTo>
                  <a:pt x="0" y="20"/>
                </a:lnTo>
                <a:lnTo>
                  <a:pt x="26" y="58"/>
                </a:lnTo>
                <a:close/>
              </a:path>
            </a:pathLst>
          </a:custGeom>
          <a:solidFill>
            <a:srgbClr val="0000FF"/>
          </a:solidFill>
          <a:ln w="9525">
            <a:solidFill>
              <a:srgbClr val="0000FF"/>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8" name="Line 48"/>
          <p:cNvSpPr>
            <a:spLocks noChangeShapeType="1"/>
          </p:cNvSpPr>
          <p:nvPr/>
        </p:nvSpPr>
        <p:spPr bwMode="auto">
          <a:xfrm>
            <a:off x="3175289" y="4401968"/>
            <a:ext cx="169862" cy="84138"/>
          </a:xfrm>
          <a:prstGeom prst="line">
            <a:avLst/>
          </a:prstGeom>
          <a:noFill/>
          <a:ln w="1428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49"/>
          <p:cNvSpPr>
            <a:spLocks/>
          </p:cNvSpPr>
          <p:nvPr/>
        </p:nvSpPr>
        <p:spPr bwMode="auto">
          <a:xfrm>
            <a:off x="3319751" y="4449593"/>
            <a:ext cx="114300" cy="82550"/>
          </a:xfrm>
          <a:custGeom>
            <a:avLst/>
            <a:gdLst>
              <a:gd name="T0" fmla="*/ 21 w 72"/>
              <a:gd name="T1" fmla="*/ 0 h 52"/>
              <a:gd name="T2" fmla="*/ 72 w 72"/>
              <a:gd name="T3" fmla="*/ 52 h 52"/>
              <a:gd name="T4" fmla="*/ 0 w 72"/>
              <a:gd name="T5" fmla="*/ 41 h 52"/>
              <a:gd name="T6" fmla="*/ 21 w 72"/>
              <a:gd name="T7" fmla="*/ 0 h 52"/>
            </a:gdLst>
            <a:ahLst/>
            <a:cxnLst>
              <a:cxn ang="0">
                <a:pos x="T0" y="T1"/>
              </a:cxn>
              <a:cxn ang="0">
                <a:pos x="T2" y="T3"/>
              </a:cxn>
              <a:cxn ang="0">
                <a:pos x="T4" y="T5"/>
              </a:cxn>
              <a:cxn ang="0">
                <a:pos x="T6" y="T7"/>
              </a:cxn>
            </a:cxnLst>
            <a:rect l="0" t="0" r="r" b="b"/>
            <a:pathLst>
              <a:path w="72" h="52">
                <a:moveTo>
                  <a:pt x="21" y="0"/>
                </a:moveTo>
                <a:lnTo>
                  <a:pt x="72" y="52"/>
                </a:lnTo>
                <a:lnTo>
                  <a:pt x="0" y="41"/>
                </a:lnTo>
                <a:lnTo>
                  <a:pt x="21" y="0"/>
                </a:lnTo>
                <a:close/>
              </a:path>
            </a:pathLst>
          </a:custGeom>
          <a:solidFill>
            <a:srgbClr val="0000FF"/>
          </a:solidFill>
          <a:ln w="9525">
            <a:solidFill>
              <a:srgbClr val="0000FF"/>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0" name="Line 50"/>
          <p:cNvSpPr>
            <a:spLocks noChangeShapeType="1"/>
          </p:cNvSpPr>
          <p:nvPr/>
        </p:nvSpPr>
        <p:spPr bwMode="auto">
          <a:xfrm flipV="1">
            <a:off x="3434051" y="4328943"/>
            <a:ext cx="304800" cy="203200"/>
          </a:xfrm>
          <a:prstGeom prst="line">
            <a:avLst/>
          </a:prstGeom>
          <a:noFill/>
          <a:ln w="1428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51"/>
          <p:cNvSpPr>
            <a:spLocks/>
          </p:cNvSpPr>
          <p:nvPr/>
        </p:nvSpPr>
        <p:spPr bwMode="auto">
          <a:xfrm>
            <a:off x="3710276" y="4273381"/>
            <a:ext cx="112712" cy="90488"/>
          </a:xfrm>
          <a:custGeom>
            <a:avLst/>
            <a:gdLst>
              <a:gd name="T0" fmla="*/ 26 w 71"/>
              <a:gd name="T1" fmla="*/ 57 h 57"/>
              <a:gd name="T2" fmla="*/ 71 w 71"/>
              <a:gd name="T3" fmla="*/ 0 h 57"/>
              <a:gd name="T4" fmla="*/ 0 w 71"/>
              <a:gd name="T5" fmla="*/ 19 h 57"/>
              <a:gd name="T6" fmla="*/ 26 w 71"/>
              <a:gd name="T7" fmla="*/ 57 h 57"/>
            </a:gdLst>
            <a:ahLst/>
            <a:cxnLst>
              <a:cxn ang="0">
                <a:pos x="T0" y="T1"/>
              </a:cxn>
              <a:cxn ang="0">
                <a:pos x="T2" y="T3"/>
              </a:cxn>
              <a:cxn ang="0">
                <a:pos x="T4" y="T5"/>
              </a:cxn>
              <a:cxn ang="0">
                <a:pos x="T6" y="T7"/>
              </a:cxn>
            </a:cxnLst>
            <a:rect l="0" t="0" r="r" b="b"/>
            <a:pathLst>
              <a:path w="71" h="57">
                <a:moveTo>
                  <a:pt x="26" y="57"/>
                </a:moveTo>
                <a:lnTo>
                  <a:pt x="71" y="0"/>
                </a:lnTo>
                <a:lnTo>
                  <a:pt x="0" y="19"/>
                </a:lnTo>
                <a:lnTo>
                  <a:pt x="26" y="57"/>
                </a:lnTo>
                <a:close/>
              </a:path>
            </a:pathLst>
          </a:custGeom>
          <a:solidFill>
            <a:srgbClr val="0000FF"/>
          </a:solidFill>
          <a:ln w="9525">
            <a:solidFill>
              <a:srgbClr val="0000FF"/>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2" name="Line 52"/>
          <p:cNvSpPr>
            <a:spLocks noChangeShapeType="1"/>
          </p:cNvSpPr>
          <p:nvPr/>
        </p:nvSpPr>
        <p:spPr bwMode="auto">
          <a:xfrm flipV="1">
            <a:off x="3799176" y="4276556"/>
            <a:ext cx="311150" cy="12700"/>
          </a:xfrm>
          <a:prstGeom prst="line">
            <a:avLst/>
          </a:prstGeom>
          <a:noFill/>
          <a:ln w="1428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3"/>
          <p:cNvSpPr>
            <a:spLocks/>
          </p:cNvSpPr>
          <p:nvPr/>
        </p:nvSpPr>
        <p:spPr bwMode="auto">
          <a:xfrm>
            <a:off x="4099214" y="4240043"/>
            <a:ext cx="111125" cy="74613"/>
          </a:xfrm>
          <a:custGeom>
            <a:avLst/>
            <a:gdLst>
              <a:gd name="T0" fmla="*/ 2 w 70"/>
              <a:gd name="T1" fmla="*/ 47 h 47"/>
              <a:gd name="T2" fmla="*/ 70 w 70"/>
              <a:gd name="T3" fmla="*/ 21 h 47"/>
              <a:gd name="T4" fmla="*/ 0 w 70"/>
              <a:gd name="T5" fmla="*/ 0 h 47"/>
              <a:gd name="T6" fmla="*/ 2 w 70"/>
              <a:gd name="T7" fmla="*/ 47 h 47"/>
            </a:gdLst>
            <a:ahLst/>
            <a:cxnLst>
              <a:cxn ang="0">
                <a:pos x="T0" y="T1"/>
              </a:cxn>
              <a:cxn ang="0">
                <a:pos x="T2" y="T3"/>
              </a:cxn>
              <a:cxn ang="0">
                <a:pos x="T4" y="T5"/>
              </a:cxn>
              <a:cxn ang="0">
                <a:pos x="T6" y="T7"/>
              </a:cxn>
            </a:cxnLst>
            <a:rect l="0" t="0" r="r" b="b"/>
            <a:pathLst>
              <a:path w="70" h="47">
                <a:moveTo>
                  <a:pt x="2" y="47"/>
                </a:moveTo>
                <a:lnTo>
                  <a:pt x="70" y="21"/>
                </a:lnTo>
                <a:lnTo>
                  <a:pt x="0" y="0"/>
                </a:lnTo>
                <a:lnTo>
                  <a:pt x="2" y="47"/>
                </a:lnTo>
                <a:close/>
              </a:path>
            </a:pathLst>
          </a:custGeom>
          <a:solidFill>
            <a:srgbClr val="073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Line 54"/>
          <p:cNvSpPr>
            <a:spLocks noChangeShapeType="1"/>
          </p:cNvSpPr>
          <p:nvPr/>
        </p:nvSpPr>
        <p:spPr bwMode="auto">
          <a:xfrm>
            <a:off x="2751426" y="4752806"/>
            <a:ext cx="223837" cy="225425"/>
          </a:xfrm>
          <a:prstGeom prst="line">
            <a:avLst/>
          </a:prstGeom>
          <a:noFill/>
          <a:ln w="1428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5"/>
          <p:cNvSpPr>
            <a:spLocks/>
          </p:cNvSpPr>
          <p:nvPr/>
        </p:nvSpPr>
        <p:spPr bwMode="auto">
          <a:xfrm>
            <a:off x="2943514" y="4944893"/>
            <a:ext cx="103187" cy="104775"/>
          </a:xfrm>
          <a:custGeom>
            <a:avLst/>
            <a:gdLst>
              <a:gd name="T0" fmla="*/ 32 w 65"/>
              <a:gd name="T1" fmla="*/ 0 h 66"/>
              <a:gd name="T2" fmla="*/ 65 w 65"/>
              <a:gd name="T3" fmla="*/ 66 h 66"/>
              <a:gd name="T4" fmla="*/ 0 w 65"/>
              <a:gd name="T5" fmla="*/ 33 h 66"/>
              <a:gd name="T6" fmla="*/ 32 w 65"/>
              <a:gd name="T7" fmla="*/ 0 h 66"/>
            </a:gdLst>
            <a:ahLst/>
            <a:cxnLst>
              <a:cxn ang="0">
                <a:pos x="T0" y="T1"/>
              </a:cxn>
              <a:cxn ang="0">
                <a:pos x="T2" y="T3"/>
              </a:cxn>
              <a:cxn ang="0">
                <a:pos x="T4" y="T5"/>
              </a:cxn>
              <a:cxn ang="0">
                <a:pos x="T6" y="T7"/>
              </a:cxn>
            </a:cxnLst>
            <a:rect l="0" t="0" r="r" b="b"/>
            <a:pathLst>
              <a:path w="65" h="66">
                <a:moveTo>
                  <a:pt x="32" y="0"/>
                </a:moveTo>
                <a:lnTo>
                  <a:pt x="65" y="66"/>
                </a:lnTo>
                <a:lnTo>
                  <a:pt x="0" y="33"/>
                </a:lnTo>
                <a:lnTo>
                  <a:pt x="32" y="0"/>
                </a:lnTo>
                <a:close/>
              </a:path>
            </a:pathLst>
          </a:custGeom>
          <a:solidFill>
            <a:srgbClr val="0000FF"/>
          </a:solidFill>
          <a:ln w="9525">
            <a:solidFill>
              <a:srgbClr val="0000FF"/>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6" name="Line 56"/>
          <p:cNvSpPr>
            <a:spLocks noChangeShapeType="1"/>
          </p:cNvSpPr>
          <p:nvPr/>
        </p:nvSpPr>
        <p:spPr bwMode="auto">
          <a:xfrm>
            <a:off x="3046701" y="5049668"/>
            <a:ext cx="419100" cy="104775"/>
          </a:xfrm>
          <a:prstGeom prst="line">
            <a:avLst/>
          </a:prstGeom>
          <a:noFill/>
          <a:ln w="1428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57"/>
          <p:cNvSpPr>
            <a:spLocks/>
          </p:cNvSpPr>
          <p:nvPr/>
        </p:nvSpPr>
        <p:spPr bwMode="auto">
          <a:xfrm>
            <a:off x="3448339" y="5116343"/>
            <a:ext cx="115887" cy="71438"/>
          </a:xfrm>
          <a:custGeom>
            <a:avLst/>
            <a:gdLst>
              <a:gd name="T0" fmla="*/ 11 w 73"/>
              <a:gd name="T1" fmla="*/ 0 h 45"/>
              <a:gd name="T2" fmla="*/ 73 w 73"/>
              <a:gd name="T3" fmla="*/ 40 h 45"/>
              <a:gd name="T4" fmla="*/ 0 w 73"/>
              <a:gd name="T5" fmla="*/ 45 h 45"/>
              <a:gd name="T6" fmla="*/ 11 w 73"/>
              <a:gd name="T7" fmla="*/ 0 h 45"/>
            </a:gdLst>
            <a:ahLst/>
            <a:cxnLst>
              <a:cxn ang="0">
                <a:pos x="T0" y="T1"/>
              </a:cxn>
              <a:cxn ang="0">
                <a:pos x="T2" y="T3"/>
              </a:cxn>
              <a:cxn ang="0">
                <a:pos x="T4" y="T5"/>
              </a:cxn>
              <a:cxn ang="0">
                <a:pos x="T6" y="T7"/>
              </a:cxn>
            </a:cxnLst>
            <a:rect l="0" t="0" r="r" b="b"/>
            <a:pathLst>
              <a:path w="73" h="45">
                <a:moveTo>
                  <a:pt x="11" y="0"/>
                </a:moveTo>
                <a:lnTo>
                  <a:pt x="73" y="40"/>
                </a:lnTo>
                <a:lnTo>
                  <a:pt x="0" y="45"/>
                </a:lnTo>
                <a:lnTo>
                  <a:pt x="11" y="0"/>
                </a:lnTo>
                <a:close/>
              </a:path>
            </a:pathLst>
          </a:custGeom>
          <a:solidFill>
            <a:srgbClr val="0000FF"/>
          </a:solidFill>
          <a:ln w="9525">
            <a:solidFill>
              <a:srgbClr val="0000FF"/>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8" name="Line 58"/>
          <p:cNvSpPr>
            <a:spLocks noChangeShapeType="1"/>
          </p:cNvSpPr>
          <p:nvPr/>
        </p:nvSpPr>
        <p:spPr bwMode="auto">
          <a:xfrm flipV="1">
            <a:off x="3564226" y="5100468"/>
            <a:ext cx="182562" cy="79375"/>
          </a:xfrm>
          <a:prstGeom prst="line">
            <a:avLst/>
          </a:prstGeom>
          <a:noFill/>
          <a:ln w="1428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59"/>
          <p:cNvSpPr>
            <a:spLocks/>
          </p:cNvSpPr>
          <p:nvPr/>
        </p:nvSpPr>
        <p:spPr bwMode="auto">
          <a:xfrm>
            <a:off x="3722976" y="5060781"/>
            <a:ext cx="115887" cy="77788"/>
          </a:xfrm>
          <a:custGeom>
            <a:avLst/>
            <a:gdLst>
              <a:gd name="T0" fmla="*/ 18 w 73"/>
              <a:gd name="T1" fmla="*/ 49 h 49"/>
              <a:gd name="T2" fmla="*/ 73 w 73"/>
              <a:gd name="T3" fmla="*/ 0 h 49"/>
              <a:gd name="T4" fmla="*/ 0 w 73"/>
              <a:gd name="T5" fmla="*/ 6 h 49"/>
              <a:gd name="T6" fmla="*/ 18 w 73"/>
              <a:gd name="T7" fmla="*/ 49 h 49"/>
            </a:gdLst>
            <a:ahLst/>
            <a:cxnLst>
              <a:cxn ang="0">
                <a:pos x="T0" y="T1"/>
              </a:cxn>
              <a:cxn ang="0">
                <a:pos x="T2" y="T3"/>
              </a:cxn>
              <a:cxn ang="0">
                <a:pos x="T4" y="T5"/>
              </a:cxn>
              <a:cxn ang="0">
                <a:pos x="T6" y="T7"/>
              </a:cxn>
            </a:cxnLst>
            <a:rect l="0" t="0" r="r" b="b"/>
            <a:pathLst>
              <a:path w="73" h="49">
                <a:moveTo>
                  <a:pt x="18" y="49"/>
                </a:moveTo>
                <a:lnTo>
                  <a:pt x="73" y="0"/>
                </a:lnTo>
                <a:lnTo>
                  <a:pt x="0" y="6"/>
                </a:lnTo>
                <a:lnTo>
                  <a:pt x="18" y="49"/>
                </a:lnTo>
                <a:close/>
              </a:path>
            </a:pathLst>
          </a:custGeom>
          <a:solidFill>
            <a:srgbClr val="0000FF"/>
          </a:solidFill>
          <a:ln w="9525">
            <a:solidFill>
              <a:srgbClr val="0000FF"/>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0" name="Line 60"/>
          <p:cNvSpPr>
            <a:spLocks noChangeShapeType="1"/>
          </p:cNvSpPr>
          <p:nvPr/>
        </p:nvSpPr>
        <p:spPr bwMode="auto">
          <a:xfrm>
            <a:off x="3822989" y="5049668"/>
            <a:ext cx="98425" cy="71438"/>
          </a:xfrm>
          <a:prstGeom prst="line">
            <a:avLst/>
          </a:prstGeom>
          <a:noFill/>
          <a:ln w="1428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61"/>
          <p:cNvSpPr>
            <a:spLocks/>
          </p:cNvSpPr>
          <p:nvPr/>
        </p:nvSpPr>
        <p:spPr bwMode="auto">
          <a:xfrm>
            <a:off x="3892839" y="5084593"/>
            <a:ext cx="111125" cy="95250"/>
          </a:xfrm>
          <a:custGeom>
            <a:avLst/>
            <a:gdLst>
              <a:gd name="T0" fmla="*/ 27 w 70"/>
              <a:gd name="T1" fmla="*/ 0 h 60"/>
              <a:gd name="T2" fmla="*/ 70 w 70"/>
              <a:gd name="T3" fmla="*/ 60 h 60"/>
              <a:gd name="T4" fmla="*/ 0 w 70"/>
              <a:gd name="T5" fmla="*/ 38 h 60"/>
              <a:gd name="T6" fmla="*/ 27 w 70"/>
              <a:gd name="T7" fmla="*/ 0 h 60"/>
            </a:gdLst>
            <a:ahLst/>
            <a:cxnLst>
              <a:cxn ang="0">
                <a:pos x="T0" y="T1"/>
              </a:cxn>
              <a:cxn ang="0">
                <a:pos x="T2" y="T3"/>
              </a:cxn>
              <a:cxn ang="0">
                <a:pos x="T4" y="T5"/>
              </a:cxn>
              <a:cxn ang="0">
                <a:pos x="T6" y="T7"/>
              </a:cxn>
            </a:cxnLst>
            <a:rect l="0" t="0" r="r" b="b"/>
            <a:pathLst>
              <a:path w="70" h="60">
                <a:moveTo>
                  <a:pt x="27" y="0"/>
                </a:moveTo>
                <a:lnTo>
                  <a:pt x="70" y="60"/>
                </a:lnTo>
                <a:lnTo>
                  <a:pt x="0" y="38"/>
                </a:lnTo>
                <a:lnTo>
                  <a:pt x="27" y="0"/>
                </a:lnTo>
                <a:close/>
              </a:path>
            </a:pathLst>
          </a:custGeom>
          <a:solidFill>
            <a:srgbClr val="0000FF"/>
          </a:solidFill>
          <a:ln w="9525">
            <a:solidFill>
              <a:srgbClr val="0000FF"/>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2" name="Line 62"/>
          <p:cNvSpPr>
            <a:spLocks noChangeShapeType="1"/>
          </p:cNvSpPr>
          <p:nvPr/>
        </p:nvSpPr>
        <p:spPr bwMode="auto">
          <a:xfrm flipV="1">
            <a:off x="4003964" y="5086181"/>
            <a:ext cx="241300" cy="93663"/>
          </a:xfrm>
          <a:prstGeom prst="line">
            <a:avLst/>
          </a:prstGeom>
          <a:noFill/>
          <a:ln w="14288">
            <a:solidFill>
              <a:srgbClr val="073DC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63"/>
          <p:cNvSpPr>
            <a:spLocks/>
          </p:cNvSpPr>
          <p:nvPr/>
        </p:nvSpPr>
        <p:spPr bwMode="auto">
          <a:xfrm>
            <a:off x="4224626" y="5049668"/>
            <a:ext cx="115887" cy="73025"/>
          </a:xfrm>
          <a:custGeom>
            <a:avLst/>
            <a:gdLst>
              <a:gd name="T0" fmla="*/ 16 w 73"/>
              <a:gd name="T1" fmla="*/ 46 h 46"/>
              <a:gd name="T2" fmla="*/ 73 w 73"/>
              <a:gd name="T3" fmla="*/ 0 h 46"/>
              <a:gd name="T4" fmla="*/ 0 w 73"/>
              <a:gd name="T5" fmla="*/ 3 h 46"/>
              <a:gd name="T6" fmla="*/ 16 w 73"/>
              <a:gd name="T7" fmla="*/ 46 h 46"/>
            </a:gdLst>
            <a:ahLst/>
            <a:cxnLst>
              <a:cxn ang="0">
                <a:pos x="T0" y="T1"/>
              </a:cxn>
              <a:cxn ang="0">
                <a:pos x="T2" y="T3"/>
              </a:cxn>
              <a:cxn ang="0">
                <a:pos x="T4" y="T5"/>
              </a:cxn>
              <a:cxn ang="0">
                <a:pos x="T6" y="T7"/>
              </a:cxn>
            </a:cxnLst>
            <a:rect l="0" t="0" r="r" b="b"/>
            <a:pathLst>
              <a:path w="73" h="46">
                <a:moveTo>
                  <a:pt x="16" y="46"/>
                </a:moveTo>
                <a:lnTo>
                  <a:pt x="73" y="0"/>
                </a:lnTo>
                <a:lnTo>
                  <a:pt x="0" y="3"/>
                </a:lnTo>
                <a:lnTo>
                  <a:pt x="16" y="46"/>
                </a:lnTo>
                <a:close/>
              </a:path>
            </a:pathLst>
          </a:custGeom>
          <a:solidFill>
            <a:srgbClr val="0000FF"/>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4" name="Line 64"/>
          <p:cNvSpPr>
            <a:spLocks noChangeShapeType="1"/>
          </p:cNvSpPr>
          <p:nvPr/>
        </p:nvSpPr>
        <p:spPr bwMode="auto">
          <a:xfrm>
            <a:off x="2659351" y="4790906"/>
            <a:ext cx="220662" cy="552450"/>
          </a:xfrm>
          <a:prstGeom prst="line">
            <a:avLst/>
          </a:prstGeom>
          <a:noFill/>
          <a:ln w="1428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65"/>
          <p:cNvSpPr>
            <a:spLocks/>
          </p:cNvSpPr>
          <p:nvPr/>
        </p:nvSpPr>
        <p:spPr bwMode="auto">
          <a:xfrm>
            <a:off x="2843501" y="5321131"/>
            <a:ext cx="74612" cy="117475"/>
          </a:xfrm>
          <a:custGeom>
            <a:avLst/>
            <a:gdLst>
              <a:gd name="T0" fmla="*/ 42 w 47"/>
              <a:gd name="T1" fmla="*/ 0 h 74"/>
              <a:gd name="T2" fmla="*/ 47 w 47"/>
              <a:gd name="T3" fmla="*/ 74 h 74"/>
              <a:gd name="T4" fmla="*/ 0 w 47"/>
              <a:gd name="T5" fmla="*/ 18 h 74"/>
              <a:gd name="T6" fmla="*/ 42 w 47"/>
              <a:gd name="T7" fmla="*/ 0 h 74"/>
            </a:gdLst>
            <a:ahLst/>
            <a:cxnLst>
              <a:cxn ang="0">
                <a:pos x="T0" y="T1"/>
              </a:cxn>
              <a:cxn ang="0">
                <a:pos x="T2" y="T3"/>
              </a:cxn>
              <a:cxn ang="0">
                <a:pos x="T4" y="T5"/>
              </a:cxn>
              <a:cxn ang="0">
                <a:pos x="T6" y="T7"/>
              </a:cxn>
            </a:cxnLst>
            <a:rect l="0" t="0" r="r" b="b"/>
            <a:pathLst>
              <a:path w="47" h="74">
                <a:moveTo>
                  <a:pt x="42" y="0"/>
                </a:moveTo>
                <a:lnTo>
                  <a:pt x="47" y="74"/>
                </a:lnTo>
                <a:lnTo>
                  <a:pt x="0" y="18"/>
                </a:lnTo>
                <a:lnTo>
                  <a:pt x="42" y="0"/>
                </a:lnTo>
                <a:close/>
              </a:path>
            </a:pathLst>
          </a:custGeom>
          <a:solidFill>
            <a:srgbClr val="0000FF"/>
          </a:solidFill>
          <a:ln w="9525">
            <a:solidFill>
              <a:srgbClr val="0000FF"/>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6" name="Line 66"/>
          <p:cNvSpPr>
            <a:spLocks noChangeShapeType="1"/>
          </p:cNvSpPr>
          <p:nvPr/>
        </p:nvSpPr>
        <p:spPr bwMode="auto">
          <a:xfrm>
            <a:off x="2918114" y="5438606"/>
            <a:ext cx="292100" cy="96838"/>
          </a:xfrm>
          <a:prstGeom prst="line">
            <a:avLst/>
          </a:prstGeom>
          <a:noFill/>
          <a:ln w="1428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67"/>
          <p:cNvSpPr>
            <a:spLocks/>
          </p:cNvSpPr>
          <p:nvPr/>
        </p:nvSpPr>
        <p:spPr bwMode="auto">
          <a:xfrm>
            <a:off x="3189576" y="5497343"/>
            <a:ext cx="115887" cy="69850"/>
          </a:xfrm>
          <a:custGeom>
            <a:avLst/>
            <a:gdLst>
              <a:gd name="T0" fmla="*/ 15 w 73"/>
              <a:gd name="T1" fmla="*/ 0 h 44"/>
              <a:gd name="T2" fmla="*/ 73 w 73"/>
              <a:gd name="T3" fmla="*/ 44 h 44"/>
              <a:gd name="T4" fmla="*/ 0 w 73"/>
              <a:gd name="T5" fmla="*/ 44 h 44"/>
              <a:gd name="T6" fmla="*/ 15 w 73"/>
              <a:gd name="T7" fmla="*/ 0 h 44"/>
            </a:gdLst>
            <a:ahLst/>
            <a:cxnLst>
              <a:cxn ang="0">
                <a:pos x="T0" y="T1"/>
              </a:cxn>
              <a:cxn ang="0">
                <a:pos x="T2" y="T3"/>
              </a:cxn>
              <a:cxn ang="0">
                <a:pos x="T4" y="T5"/>
              </a:cxn>
              <a:cxn ang="0">
                <a:pos x="T6" y="T7"/>
              </a:cxn>
            </a:cxnLst>
            <a:rect l="0" t="0" r="r" b="b"/>
            <a:pathLst>
              <a:path w="73" h="44">
                <a:moveTo>
                  <a:pt x="15" y="0"/>
                </a:moveTo>
                <a:lnTo>
                  <a:pt x="73" y="44"/>
                </a:lnTo>
                <a:lnTo>
                  <a:pt x="0" y="44"/>
                </a:lnTo>
                <a:lnTo>
                  <a:pt x="15" y="0"/>
                </a:lnTo>
                <a:close/>
              </a:path>
            </a:pathLst>
          </a:custGeom>
          <a:solidFill>
            <a:srgbClr val="0000FF"/>
          </a:solidFill>
          <a:ln w="9525">
            <a:solidFill>
              <a:srgbClr val="0000FF"/>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8" name="Line 68"/>
          <p:cNvSpPr>
            <a:spLocks noChangeShapeType="1"/>
          </p:cNvSpPr>
          <p:nvPr/>
        </p:nvSpPr>
        <p:spPr bwMode="auto">
          <a:xfrm>
            <a:off x="3295939" y="5564018"/>
            <a:ext cx="234950" cy="133350"/>
          </a:xfrm>
          <a:prstGeom prst="line">
            <a:avLst/>
          </a:prstGeom>
          <a:noFill/>
          <a:ln w="1428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69"/>
          <p:cNvSpPr>
            <a:spLocks/>
          </p:cNvSpPr>
          <p:nvPr/>
        </p:nvSpPr>
        <p:spPr bwMode="auto">
          <a:xfrm>
            <a:off x="3503901" y="5659268"/>
            <a:ext cx="114300" cy="87313"/>
          </a:xfrm>
          <a:custGeom>
            <a:avLst/>
            <a:gdLst>
              <a:gd name="T0" fmla="*/ 23 w 72"/>
              <a:gd name="T1" fmla="*/ 0 h 55"/>
              <a:gd name="T2" fmla="*/ 72 w 72"/>
              <a:gd name="T3" fmla="*/ 55 h 55"/>
              <a:gd name="T4" fmla="*/ 0 w 72"/>
              <a:gd name="T5" fmla="*/ 41 h 55"/>
              <a:gd name="T6" fmla="*/ 23 w 72"/>
              <a:gd name="T7" fmla="*/ 0 h 55"/>
            </a:gdLst>
            <a:ahLst/>
            <a:cxnLst>
              <a:cxn ang="0">
                <a:pos x="T0" y="T1"/>
              </a:cxn>
              <a:cxn ang="0">
                <a:pos x="T2" y="T3"/>
              </a:cxn>
              <a:cxn ang="0">
                <a:pos x="T4" y="T5"/>
              </a:cxn>
              <a:cxn ang="0">
                <a:pos x="T6" y="T7"/>
              </a:cxn>
            </a:cxnLst>
            <a:rect l="0" t="0" r="r" b="b"/>
            <a:pathLst>
              <a:path w="72" h="55">
                <a:moveTo>
                  <a:pt x="23" y="0"/>
                </a:moveTo>
                <a:lnTo>
                  <a:pt x="72" y="55"/>
                </a:lnTo>
                <a:lnTo>
                  <a:pt x="0" y="41"/>
                </a:lnTo>
                <a:lnTo>
                  <a:pt x="23" y="0"/>
                </a:lnTo>
                <a:close/>
              </a:path>
            </a:pathLst>
          </a:custGeom>
          <a:solidFill>
            <a:srgbClr val="0000FF"/>
          </a:solidFill>
          <a:ln w="9525">
            <a:solidFill>
              <a:srgbClr val="0000FF"/>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40" name="Line 70"/>
          <p:cNvSpPr>
            <a:spLocks noChangeShapeType="1"/>
          </p:cNvSpPr>
          <p:nvPr/>
        </p:nvSpPr>
        <p:spPr bwMode="auto">
          <a:xfrm flipV="1">
            <a:off x="3602326" y="5586243"/>
            <a:ext cx="182562" cy="149225"/>
          </a:xfrm>
          <a:prstGeom prst="line">
            <a:avLst/>
          </a:prstGeom>
          <a:noFill/>
          <a:ln w="1428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71"/>
          <p:cNvSpPr>
            <a:spLocks/>
          </p:cNvSpPr>
          <p:nvPr/>
        </p:nvSpPr>
        <p:spPr bwMode="auto">
          <a:xfrm>
            <a:off x="3754726" y="5522743"/>
            <a:ext cx="107950" cy="98425"/>
          </a:xfrm>
          <a:custGeom>
            <a:avLst/>
            <a:gdLst>
              <a:gd name="T0" fmla="*/ 29 w 68"/>
              <a:gd name="T1" fmla="*/ 62 h 62"/>
              <a:gd name="T2" fmla="*/ 68 w 68"/>
              <a:gd name="T3" fmla="*/ 0 h 62"/>
              <a:gd name="T4" fmla="*/ 0 w 68"/>
              <a:gd name="T5" fmla="*/ 26 h 62"/>
              <a:gd name="T6" fmla="*/ 29 w 68"/>
              <a:gd name="T7" fmla="*/ 62 h 62"/>
            </a:gdLst>
            <a:ahLst/>
            <a:cxnLst>
              <a:cxn ang="0">
                <a:pos x="T0" y="T1"/>
              </a:cxn>
              <a:cxn ang="0">
                <a:pos x="T2" y="T3"/>
              </a:cxn>
              <a:cxn ang="0">
                <a:pos x="T4" y="T5"/>
              </a:cxn>
              <a:cxn ang="0">
                <a:pos x="T6" y="T7"/>
              </a:cxn>
            </a:cxnLst>
            <a:rect l="0" t="0" r="r" b="b"/>
            <a:pathLst>
              <a:path w="68" h="62">
                <a:moveTo>
                  <a:pt x="29" y="62"/>
                </a:moveTo>
                <a:lnTo>
                  <a:pt x="68" y="0"/>
                </a:lnTo>
                <a:lnTo>
                  <a:pt x="0" y="26"/>
                </a:lnTo>
                <a:lnTo>
                  <a:pt x="29" y="62"/>
                </a:lnTo>
                <a:close/>
              </a:path>
            </a:pathLst>
          </a:custGeom>
          <a:solidFill>
            <a:srgbClr val="0000FF"/>
          </a:solidFill>
          <a:ln w="9525">
            <a:solidFill>
              <a:srgbClr val="0000FF"/>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42" name="Line 72"/>
          <p:cNvSpPr>
            <a:spLocks noChangeShapeType="1"/>
          </p:cNvSpPr>
          <p:nvPr/>
        </p:nvSpPr>
        <p:spPr bwMode="auto">
          <a:xfrm>
            <a:off x="3811876" y="5564018"/>
            <a:ext cx="219075" cy="120650"/>
          </a:xfrm>
          <a:prstGeom prst="line">
            <a:avLst/>
          </a:prstGeom>
          <a:noFill/>
          <a:ln w="1428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73"/>
          <p:cNvSpPr>
            <a:spLocks/>
          </p:cNvSpPr>
          <p:nvPr/>
        </p:nvSpPr>
        <p:spPr bwMode="auto">
          <a:xfrm>
            <a:off x="4005551" y="5649743"/>
            <a:ext cx="112712" cy="85725"/>
          </a:xfrm>
          <a:custGeom>
            <a:avLst/>
            <a:gdLst>
              <a:gd name="T0" fmla="*/ 22 w 71"/>
              <a:gd name="T1" fmla="*/ 0 h 54"/>
              <a:gd name="T2" fmla="*/ 71 w 71"/>
              <a:gd name="T3" fmla="*/ 54 h 54"/>
              <a:gd name="T4" fmla="*/ 0 w 71"/>
              <a:gd name="T5" fmla="*/ 40 h 54"/>
              <a:gd name="T6" fmla="*/ 22 w 71"/>
              <a:gd name="T7" fmla="*/ 0 h 54"/>
            </a:gdLst>
            <a:ahLst/>
            <a:cxnLst>
              <a:cxn ang="0">
                <a:pos x="T0" y="T1"/>
              </a:cxn>
              <a:cxn ang="0">
                <a:pos x="T2" y="T3"/>
              </a:cxn>
              <a:cxn ang="0">
                <a:pos x="T4" y="T5"/>
              </a:cxn>
              <a:cxn ang="0">
                <a:pos x="T6" y="T7"/>
              </a:cxn>
            </a:cxnLst>
            <a:rect l="0" t="0" r="r" b="b"/>
            <a:pathLst>
              <a:path w="71" h="54">
                <a:moveTo>
                  <a:pt x="22" y="0"/>
                </a:moveTo>
                <a:lnTo>
                  <a:pt x="71" y="54"/>
                </a:lnTo>
                <a:lnTo>
                  <a:pt x="0" y="40"/>
                </a:lnTo>
                <a:lnTo>
                  <a:pt x="22" y="0"/>
                </a:lnTo>
                <a:close/>
              </a:path>
            </a:pathLst>
          </a:custGeom>
          <a:solidFill>
            <a:srgbClr val="0000FF"/>
          </a:solidFill>
          <a:ln w="9525">
            <a:solidFill>
              <a:srgbClr val="0000FF"/>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7"/>
          <p:cNvSpPr>
            <a:spLocks/>
          </p:cNvSpPr>
          <p:nvPr/>
        </p:nvSpPr>
        <p:spPr bwMode="auto">
          <a:xfrm>
            <a:off x="5927885" y="4714020"/>
            <a:ext cx="258762" cy="258763"/>
          </a:xfrm>
          <a:custGeom>
            <a:avLst/>
            <a:gdLst>
              <a:gd name="T0" fmla="*/ 0 w 163"/>
              <a:gd name="T1" fmla="*/ 73 h 163"/>
              <a:gd name="T2" fmla="*/ 2 w 163"/>
              <a:gd name="T3" fmla="*/ 61 h 163"/>
              <a:gd name="T4" fmla="*/ 6 w 163"/>
              <a:gd name="T5" fmla="*/ 49 h 163"/>
              <a:gd name="T6" fmla="*/ 11 w 163"/>
              <a:gd name="T7" fmla="*/ 39 h 163"/>
              <a:gd name="T8" fmla="*/ 18 w 163"/>
              <a:gd name="T9" fmla="*/ 29 h 163"/>
              <a:gd name="T10" fmla="*/ 26 w 163"/>
              <a:gd name="T11" fmla="*/ 21 h 163"/>
              <a:gd name="T12" fmla="*/ 36 w 163"/>
              <a:gd name="T13" fmla="*/ 14 h 163"/>
              <a:gd name="T14" fmla="*/ 46 w 163"/>
              <a:gd name="T15" fmla="*/ 8 h 163"/>
              <a:gd name="T16" fmla="*/ 57 w 163"/>
              <a:gd name="T17" fmla="*/ 3 h 163"/>
              <a:gd name="T18" fmla="*/ 69 w 163"/>
              <a:gd name="T19" fmla="*/ 1 h 163"/>
              <a:gd name="T20" fmla="*/ 81 w 163"/>
              <a:gd name="T21" fmla="*/ 0 h 163"/>
              <a:gd name="T22" fmla="*/ 93 w 163"/>
              <a:gd name="T23" fmla="*/ 1 h 163"/>
              <a:gd name="T24" fmla="*/ 105 w 163"/>
              <a:gd name="T25" fmla="*/ 3 h 163"/>
              <a:gd name="T26" fmla="*/ 116 w 163"/>
              <a:gd name="T27" fmla="*/ 8 h 163"/>
              <a:gd name="T28" fmla="*/ 127 w 163"/>
              <a:gd name="T29" fmla="*/ 14 h 163"/>
              <a:gd name="T30" fmla="*/ 136 w 163"/>
              <a:gd name="T31" fmla="*/ 21 h 163"/>
              <a:gd name="T32" fmla="*/ 144 w 163"/>
              <a:gd name="T33" fmla="*/ 29 h 163"/>
              <a:gd name="T34" fmla="*/ 151 w 163"/>
              <a:gd name="T35" fmla="*/ 39 h 163"/>
              <a:gd name="T36" fmla="*/ 156 w 163"/>
              <a:gd name="T37" fmla="*/ 49 h 163"/>
              <a:gd name="T38" fmla="*/ 160 w 163"/>
              <a:gd name="T39" fmla="*/ 61 h 163"/>
              <a:gd name="T40" fmla="*/ 162 w 163"/>
              <a:gd name="T41" fmla="*/ 73 h 163"/>
              <a:gd name="T42" fmla="*/ 163 w 163"/>
              <a:gd name="T43" fmla="*/ 81 h 163"/>
              <a:gd name="T44" fmla="*/ 162 w 163"/>
              <a:gd name="T45" fmla="*/ 94 h 163"/>
              <a:gd name="T46" fmla="*/ 159 w 163"/>
              <a:gd name="T47" fmla="*/ 105 h 163"/>
              <a:gd name="T48" fmla="*/ 154 w 163"/>
              <a:gd name="T49" fmla="*/ 116 h 163"/>
              <a:gd name="T50" fmla="*/ 149 w 163"/>
              <a:gd name="T51" fmla="*/ 127 h 163"/>
              <a:gd name="T52" fmla="*/ 141 w 163"/>
              <a:gd name="T53" fmla="*/ 136 h 163"/>
              <a:gd name="T54" fmla="*/ 133 w 163"/>
              <a:gd name="T55" fmla="*/ 144 h 163"/>
              <a:gd name="T56" fmla="*/ 123 w 163"/>
              <a:gd name="T57" fmla="*/ 151 h 163"/>
              <a:gd name="T58" fmla="*/ 113 w 163"/>
              <a:gd name="T59" fmla="*/ 156 h 163"/>
              <a:gd name="T60" fmla="*/ 101 w 163"/>
              <a:gd name="T61" fmla="*/ 160 h 163"/>
              <a:gd name="T62" fmla="*/ 89 w 163"/>
              <a:gd name="T63" fmla="*/ 162 h 163"/>
              <a:gd name="T64" fmla="*/ 77 w 163"/>
              <a:gd name="T65" fmla="*/ 162 h 163"/>
              <a:gd name="T66" fmla="*/ 65 w 163"/>
              <a:gd name="T67" fmla="*/ 161 h 163"/>
              <a:gd name="T68" fmla="*/ 53 w 163"/>
              <a:gd name="T69" fmla="*/ 158 h 163"/>
              <a:gd name="T70" fmla="*/ 42 w 163"/>
              <a:gd name="T71" fmla="*/ 153 h 163"/>
              <a:gd name="T72" fmla="*/ 32 w 163"/>
              <a:gd name="T73" fmla="*/ 147 h 163"/>
              <a:gd name="T74" fmla="*/ 23 w 163"/>
              <a:gd name="T75" fmla="*/ 139 h 163"/>
              <a:gd name="T76" fmla="*/ 16 w 163"/>
              <a:gd name="T77" fmla="*/ 130 h 163"/>
              <a:gd name="T78" fmla="*/ 10 w 163"/>
              <a:gd name="T79" fmla="*/ 120 h 163"/>
              <a:gd name="T80" fmla="*/ 5 w 163"/>
              <a:gd name="T81" fmla="*/ 109 h 163"/>
              <a:gd name="T82" fmla="*/ 1 w 163"/>
              <a:gd name="T83" fmla="*/ 98 h 163"/>
              <a:gd name="T84" fmla="*/ 0 w 163"/>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 h="163">
                <a:moveTo>
                  <a:pt x="0" y="81"/>
                </a:moveTo>
                <a:lnTo>
                  <a:pt x="0" y="77"/>
                </a:lnTo>
                <a:lnTo>
                  <a:pt x="0" y="73"/>
                </a:lnTo>
                <a:lnTo>
                  <a:pt x="1" y="69"/>
                </a:lnTo>
                <a:lnTo>
                  <a:pt x="1" y="65"/>
                </a:lnTo>
                <a:lnTo>
                  <a:pt x="2" y="61"/>
                </a:lnTo>
                <a:lnTo>
                  <a:pt x="3" y="57"/>
                </a:lnTo>
                <a:lnTo>
                  <a:pt x="5" y="53"/>
                </a:lnTo>
                <a:lnTo>
                  <a:pt x="6" y="49"/>
                </a:lnTo>
                <a:lnTo>
                  <a:pt x="8" y="46"/>
                </a:lnTo>
                <a:lnTo>
                  <a:pt x="10" y="42"/>
                </a:lnTo>
                <a:lnTo>
                  <a:pt x="11" y="39"/>
                </a:lnTo>
                <a:lnTo>
                  <a:pt x="14" y="36"/>
                </a:lnTo>
                <a:lnTo>
                  <a:pt x="16" y="32"/>
                </a:lnTo>
                <a:lnTo>
                  <a:pt x="18" y="29"/>
                </a:lnTo>
                <a:lnTo>
                  <a:pt x="21" y="26"/>
                </a:lnTo>
                <a:lnTo>
                  <a:pt x="23" y="23"/>
                </a:lnTo>
                <a:lnTo>
                  <a:pt x="26" y="21"/>
                </a:lnTo>
                <a:lnTo>
                  <a:pt x="29" y="18"/>
                </a:lnTo>
                <a:lnTo>
                  <a:pt x="32" y="16"/>
                </a:lnTo>
                <a:lnTo>
                  <a:pt x="36" y="14"/>
                </a:lnTo>
                <a:lnTo>
                  <a:pt x="39" y="11"/>
                </a:lnTo>
                <a:lnTo>
                  <a:pt x="42" y="10"/>
                </a:lnTo>
                <a:lnTo>
                  <a:pt x="46" y="8"/>
                </a:lnTo>
                <a:lnTo>
                  <a:pt x="49" y="6"/>
                </a:lnTo>
                <a:lnTo>
                  <a:pt x="53" y="5"/>
                </a:lnTo>
                <a:lnTo>
                  <a:pt x="57" y="3"/>
                </a:lnTo>
                <a:lnTo>
                  <a:pt x="61" y="2"/>
                </a:lnTo>
                <a:lnTo>
                  <a:pt x="65" y="1"/>
                </a:lnTo>
                <a:lnTo>
                  <a:pt x="69" y="1"/>
                </a:lnTo>
                <a:lnTo>
                  <a:pt x="73" y="0"/>
                </a:lnTo>
                <a:lnTo>
                  <a:pt x="77" y="0"/>
                </a:lnTo>
                <a:lnTo>
                  <a:pt x="81" y="0"/>
                </a:lnTo>
                <a:lnTo>
                  <a:pt x="85" y="0"/>
                </a:lnTo>
                <a:lnTo>
                  <a:pt x="89" y="0"/>
                </a:lnTo>
                <a:lnTo>
                  <a:pt x="93" y="1"/>
                </a:lnTo>
                <a:lnTo>
                  <a:pt x="97" y="1"/>
                </a:lnTo>
                <a:lnTo>
                  <a:pt x="101" y="2"/>
                </a:lnTo>
                <a:lnTo>
                  <a:pt x="105" y="3"/>
                </a:lnTo>
                <a:lnTo>
                  <a:pt x="109" y="5"/>
                </a:lnTo>
                <a:lnTo>
                  <a:pt x="113" y="6"/>
                </a:lnTo>
                <a:lnTo>
                  <a:pt x="116" y="8"/>
                </a:lnTo>
                <a:lnTo>
                  <a:pt x="120" y="10"/>
                </a:lnTo>
                <a:lnTo>
                  <a:pt x="123" y="11"/>
                </a:lnTo>
                <a:lnTo>
                  <a:pt x="127" y="14"/>
                </a:lnTo>
                <a:lnTo>
                  <a:pt x="130" y="16"/>
                </a:lnTo>
                <a:lnTo>
                  <a:pt x="133" y="18"/>
                </a:lnTo>
                <a:lnTo>
                  <a:pt x="136" y="21"/>
                </a:lnTo>
                <a:lnTo>
                  <a:pt x="139" y="23"/>
                </a:lnTo>
                <a:lnTo>
                  <a:pt x="141" y="26"/>
                </a:lnTo>
                <a:lnTo>
                  <a:pt x="144" y="29"/>
                </a:lnTo>
                <a:lnTo>
                  <a:pt x="146" y="32"/>
                </a:lnTo>
                <a:lnTo>
                  <a:pt x="149" y="36"/>
                </a:lnTo>
                <a:lnTo>
                  <a:pt x="151" y="39"/>
                </a:lnTo>
                <a:lnTo>
                  <a:pt x="153" y="42"/>
                </a:lnTo>
                <a:lnTo>
                  <a:pt x="154" y="46"/>
                </a:lnTo>
                <a:lnTo>
                  <a:pt x="156" y="49"/>
                </a:lnTo>
                <a:lnTo>
                  <a:pt x="157" y="53"/>
                </a:lnTo>
                <a:lnTo>
                  <a:pt x="159" y="57"/>
                </a:lnTo>
                <a:lnTo>
                  <a:pt x="160" y="61"/>
                </a:lnTo>
                <a:lnTo>
                  <a:pt x="161" y="65"/>
                </a:lnTo>
                <a:lnTo>
                  <a:pt x="162" y="69"/>
                </a:lnTo>
                <a:lnTo>
                  <a:pt x="162" y="73"/>
                </a:lnTo>
                <a:lnTo>
                  <a:pt x="162" y="77"/>
                </a:lnTo>
                <a:lnTo>
                  <a:pt x="163" y="81"/>
                </a:lnTo>
                <a:lnTo>
                  <a:pt x="163" y="81"/>
                </a:lnTo>
                <a:lnTo>
                  <a:pt x="162" y="85"/>
                </a:lnTo>
                <a:lnTo>
                  <a:pt x="162" y="89"/>
                </a:lnTo>
                <a:lnTo>
                  <a:pt x="162" y="94"/>
                </a:lnTo>
                <a:lnTo>
                  <a:pt x="161" y="98"/>
                </a:lnTo>
                <a:lnTo>
                  <a:pt x="160" y="102"/>
                </a:lnTo>
                <a:lnTo>
                  <a:pt x="159" y="105"/>
                </a:lnTo>
                <a:lnTo>
                  <a:pt x="157" y="109"/>
                </a:lnTo>
                <a:lnTo>
                  <a:pt x="156" y="113"/>
                </a:lnTo>
                <a:lnTo>
                  <a:pt x="154" y="116"/>
                </a:lnTo>
                <a:lnTo>
                  <a:pt x="153" y="120"/>
                </a:lnTo>
                <a:lnTo>
                  <a:pt x="151" y="123"/>
                </a:lnTo>
                <a:lnTo>
                  <a:pt x="149" y="127"/>
                </a:lnTo>
                <a:lnTo>
                  <a:pt x="146" y="130"/>
                </a:lnTo>
                <a:lnTo>
                  <a:pt x="144" y="133"/>
                </a:lnTo>
                <a:lnTo>
                  <a:pt x="141" y="136"/>
                </a:lnTo>
                <a:lnTo>
                  <a:pt x="139" y="139"/>
                </a:lnTo>
                <a:lnTo>
                  <a:pt x="136" y="141"/>
                </a:lnTo>
                <a:lnTo>
                  <a:pt x="133" y="144"/>
                </a:lnTo>
                <a:lnTo>
                  <a:pt x="130" y="147"/>
                </a:lnTo>
                <a:lnTo>
                  <a:pt x="127" y="149"/>
                </a:lnTo>
                <a:lnTo>
                  <a:pt x="123" y="151"/>
                </a:lnTo>
                <a:lnTo>
                  <a:pt x="120" y="153"/>
                </a:lnTo>
                <a:lnTo>
                  <a:pt x="116" y="155"/>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5" y="161"/>
                </a:lnTo>
                <a:lnTo>
                  <a:pt x="61" y="160"/>
                </a:lnTo>
                <a:lnTo>
                  <a:pt x="57" y="159"/>
                </a:lnTo>
                <a:lnTo>
                  <a:pt x="53" y="158"/>
                </a:lnTo>
                <a:lnTo>
                  <a:pt x="49" y="156"/>
                </a:lnTo>
                <a:lnTo>
                  <a:pt x="46" y="155"/>
                </a:lnTo>
                <a:lnTo>
                  <a:pt x="42" y="153"/>
                </a:lnTo>
                <a:lnTo>
                  <a:pt x="39" y="151"/>
                </a:lnTo>
                <a:lnTo>
                  <a:pt x="36" y="149"/>
                </a:lnTo>
                <a:lnTo>
                  <a:pt x="32" y="147"/>
                </a:lnTo>
                <a:lnTo>
                  <a:pt x="29" y="144"/>
                </a:lnTo>
                <a:lnTo>
                  <a:pt x="26" y="141"/>
                </a:lnTo>
                <a:lnTo>
                  <a:pt x="23" y="139"/>
                </a:lnTo>
                <a:lnTo>
                  <a:pt x="21" y="136"/>
                </a:lnTo>
                <a:lnTo>
                  <a:pt x="18" y="133"/>
                </a:lnTo>
                <a:lnTo>
                  <a:pt x="16" y="130"/>
                </a:lnTo>
                <a:lnTo>
                  <a:pt x="14" y="127"/>
                </a:lnTo>
                <a:lnTo>
                  <a:pt x="11" y="123"/>
                </a:lnTo>
                <a:lnTo>
                  <a:pt x="10" y="120"/>
                </a:lnTo>
                <a:lnTo>
                  <a:pt x="8" y="116"/>
                </a:lnTo>
                <a:lnTo>
                  <a:pt x="6" y="113"/>
                </a:lnTo>
                <a:lnTo>
                  <a:pt x="5" y="109"/>
                </a:lnTo>
                <a:lnTo>
                  <a:pt x="3" y="105"/>
                </a:lnTo>
                <a:lnTo>
                  <a:pt x="2" y="102"/>
                </a:lnTo>
                <a:lnTo>
                  <a:pt x="1" y="98"/>
                </a:lnTo>
                <a:lnTo>
                  <a:pt x="1" y="94"/>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8"/>
          <p:cNvSpPr>
            <a:spLocks/>
          </p:cNvSpPr>
          <p:nvPr/>
        </p:nvSpPr>
        <p:spPr bwMode="auto">
          <a:xfrm>
            <a:off x="5824698" y="4274283"/>
            <a:ext cx="257175" cy="258763"/>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9"/>
          <p:cNvSpPr>
            <a:spLocks/>
          </p:cNvSpPr>
          <p:nvPr/>
        </p:nvSpPr>
        <p:spPr bwMode="auto">
          <a:xfrm>
            <a:off x="6599398" y="4533045"/>
            <a:ext cx="258762" cy="258763"/>
          </a:xfrm>
          <a:custGeom>
            <a:avLst/>
            <a:gdLst>
              <a:gd name="T0" fmla="*/ 1 w 163"/>
              <a:gd name="T1" fmla="*/ 72 h 163"/>
              <a:gd name="T2" fmla="*/ 3 w 163"/>
              <a:gd name="T3" fmla="*/ 61 h 163"/>
              <a:gd name="T4" fmla="*/ 6 w 163"/>
              <a:gd name="T5" fmla="*/ 49 h 163"/>
              <a:gd name="T6" fmla="*/ 12 w 163"/>
              <a:gd name="T7" fmla="*/ 39 h 163"/>
              <a:gd name="T8" fmla="*/ 19 w 163"/>
              <a:gd name="T9" fmla="*/ 29 h 163"/>
              <a:gd name="T10" fmla="*/ 27 w 163"/>
              <a:gd name="T11" fmla="*/ 21 h 163"/>
              <a:gd name="T12" fmla="*/ 36 w 163"/>
              <a:gd name="T13" fmla="*/ 13 h 163"/>
              <a:gd name="T14" fmla="*/ 46 w 163"/>
              <a:gd name="T15" fmla="*/ 8 h 163"/>
              <a:gd name="T16" fmla="*/ 57 w 163"/>
              <a:gd name="T17" fmla="*/ 3 h 163"/>
              <a:gd name="T18" fmla="*/ 69 w 163"/>
              <a:gd name="T19" fmla="*/ 0 h 163"/>
              <a:gd name="T20" fmla="*/ 82 w 163"/>
              <a:gd name="T21" fmla="*/ 0 h 163"/>
              <a:gd name="T22" fmla="*/ 94 w 163"/>
              <a:gd name="T23" fmla="*/ 0 h 163"/>
              <a:gd name="T24" fmla="*/ 106 w 163"/>
              <a:gd name="T25" fmla="*/ 3 h 163"/>
              <a:gd name="T26" fmla="*/ 117 w 163"/>
              <a:gd name="T27" fmla="*/ 8 h 163"/>
              <a:gd name="T28" fmla="*/ 127 w 163"/>
              <a:gd name="T29" fmla="*/ 13 h 163"/>
              <a:gd name="T30" fmla="*/ 136 w 163"/>
              <a:gd name="T31" fmla="*/ 21 h 163"/>
              <a:gd name="T32" fmla="*/ 144 w 163"/>
              <a:gd name="T33" fmla="*/ 29 h 163"/>
              <a:gd name="T34" fmla="*/ 151 w 163"/>
              <a:gd name="T35" fmla="*/ 39 h 163"/>
              <a:gd name="T36" fmla="*/ 157 w 163"/>
              <a:gd name="T37" fmla="*/ 49 h 163"/>
              <a:gd name="T38" fmla="*/ 160 w 163"/>
              <a:gd name="T39" fmla="*/ 61 h 163"/>
              <a:gd name="T40" fmla="*/ 163 w 163"/>
              <a:gd name="T41" fmla="*/ 72 h 163"/>
              <a:gd name="T42" fmla="*/ 163 w 163"/>
              <a:gd name="T43" fmla="*/ 81 h 163"/>
              <a:gd name="T44" fmla="*/ 162 w 163"/>
              <a:gd name="T45" fmla="*/ 94 h 163"/>
              <a:gd name="T46" fmla="*/ 159 w 163"/>
              <a:gd name="T47" fmla="*/ 105 h 163"/>
              <a:gd name="T48" fmla="*/ 155 w 163"/>
              <a:gd name="T49" fmla="*/ 116 h 163"/>
              <a:gd name="T50" fmla="*/ 149 w 163"/>
              <a:gd name="T51" fmla="*/ 126 h 163"/>
              <a:gd name="T52" fmla="*/ 142 w 163"/>
              <a:gd name="T53" fmla="*/ 136 h 163"/>
              <a:gd name="T54" fmla="*/ 133 w 163"/>
              <a:gd name="T55" fmla="*/ 144 h 163"/>
              <a:gd name="T56" fmla="*/ 124 w 163"/>
              <a:gd name="T57" fmla="*/ 151 h 163"/>
              <a:gd name="T58" fmla="*/ 113 w 163"/>
              <a:gd name="T59" fmla="*/ 156 h 163"/>
              <a:gd name="T60" fmla="*/ 102 w 163"/>
              <a:gd name="T61" fmla="*/ 160 h 163"/>
              <a:gd name="T62" fmla="*/ 90 w 163"/>
              <a:gd name="T63" fmla="*/ 162 h 163"/>
              <a:gd name="T64" fmla="*/ 77 w 163"/>
              <a:gd name="T65" fmla="*/ 162 h 163"/>
              <a:gd name="T66" fmla="*/ 65 w 163"/>
              <a:gd name="T67" fmla="*/ 161 h 163"/>
              <a:gd name="T68" fmla="*/ 53 w 163"/>
              <a:gd name="T69" fmla="*/ 158 h 163"/>
              <a:gd name="T70" fmla="*/ 43 w 163"/>
              <a:gd name="T71" fmla="*/ 153 h 163"/>
              <a:gd name="T72" fmla="*/ 33 w 163"/>
              <a:gd name="T73" fmla="*/ 146 h 163"/>
              <a:gd name="T74" fmla="*/ 24 w 163"/>
              <a:gd name="T75" fmla="*/ 139 h 163"/>
              <a:gd name="T76" fmla="*/ 16 w 163"/>
              <a:gd name="T77" fmla="*/ 130 h 163"/>
              <a:gd name="T78" fmla="*/ 10 w 163"/>
              <a:gd name="T79" fmla="*/ 120 h 163"/>
              <a:gd name="T80" fmla="*/ 5 w 163"/>
              <a:gd name="T81" fmla="*/ 109 h 163"/>
              <a:gd name="T82" fmla="*/ 2 w 163"/>
              <a:gd name="T83" fmla="*/ 97 h 163"/>
              <a:gd name="T84" fmla="*/ 0 w 163"/>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 h="163">
                <a:moveTo>
                  <a:pt x="0" y="81"/>
                </a:moveTo>
                <a:lnTo>
                  <a:pt x="0" y="77"/>
                </a:lnTo>
                <a:lnTo>
                  <a:pt x="1" y="72"/>
                </a:lnTo>
                <a:lnTo>
                  <a:pt x="1" y="69"/>
                </a:lnTo>
                <a:lnTo>
                  <a:pt x="2" y="65"/>
                </a:lnTo>
                <a:lnTo>
                  <a:pt x="3" y="61"/>
                </a:lnTo>
                <a:lnTo>
                  <a:pt x="4" y="57"/>
                </a:lnTo>
                <a:lnTo>
                  <a:pt x="5" y="53"/>
                </a:lnTo>
                <a:lnTo>
                  <a:pt x="6" y="49"/>
                </a:lnTo>
                <a:lnTo>
                  <a:pt x="8" y="46"/>
                </a:lnTo>
                <a:lnTo>
                  <a:pt x="10" y="42"/>
                </a:lnTo>
                <a:lnTo>
                  <a:pt x="12" y="39"/>
                </a:lnTo>
                <a:lnTo>
                  <a:pt x="14" y="36"/>
                </a:lnTo>
                <a:lnTo>
                  <a:pt x="16" y="32"/>
                </a:lnTo>
                <a:lnTo>
                  <a:pt x="19" y="29"/>
                </a:lnTo>
                <a:lnTo>
                  <a:pt x="21" y="26"/>
                </a:lnTo>
                <a:lnTo>
                  <a:pt x="24" y="23"/>
                </a:lnTo>
                <a:lnTo>
                  <a:pt x="27" y="21"/>
                </a:lnTo>
                <a:lnTo>
                  <a:pt x="30" y="18"/>
                </a:lnTo>
                <a:lnTo>
                  <a:pt x="33" y="16"/>
                </a:lnTo>
                <a:lnTo>
                  <a:pt x="36" y="13"/>
                </a:lnTo>
                <a:lnTo>
                  <a:pt x="39" y="11"/>
                </a:lnTo>
                <a:lnTo>
                  <a:pt x="43" y="9"/>
                </a:lnTo>
                <a:lnTo>
                  <a:pt x="46" y="8"/>
                </a:lnTo>
                <a:lnTo>
                  <a:pt x="50" y="6"/>
                </a:lnTo>
                <a:lnTo>
                  <a:pt x="53" y="4"/>
                </a:lnTo>
                <a:lnTo>
                  <a:pt x="57" y="3"/>
                </a:lnTo>
                <a:lnTo>
                  <a:pt x="61" y="2"/>
                </a:lnTo>
                <a:lnTo>
                  <a:pt x="65" y="1"/>
                </a:lnTo>
                <a:lnTo>
                  <a:pt x="69" y="0"/>
                </a:lnTo>
                <a:lnTo>
                  <a:pt x="73" y="0"/>
                </a:lnTo>
                <a:lnTo>
                  <a:pt x="77" y="0"/>
                </a:lnTo>
                <a:lnTo>
                  <a:pt x="82" y="0"/>
                </a:lnTo>
                <a:lnTo>
                  <a:pt x="86" y="0"/>
                </a:lnTo>
                <a:lnTo>
                  <a:pt x="90" y="0"/>
                </a:lnTo>
                <a:lnTo>
                  <a:pt x="94" y="0"/>
                </a:lnTo>
                <a:lnTo>
                  <a:pt x="98" y="1"/>
                </a:lnTo>
                <a:lnTo>
                  <a:pt x="102" y="2"/>
                </a:lnTo>
                <a:lnTo>
                  <a:pt x="106" y="3"/>
                </a:lnTo>
                <a:lnTo>
                  <a:pt x="110" y="4"/>
                </a:lnTo>
                <a:lnTo>
                  <a:pt x="113" y="6"/>
                </a:lnTo>
                <a:lnTo>
                  <a:pt x="117" y="8"/>
                </a:lnTo>
                <a:lnTo>
                  <a:pt x="120" y="9"/>
                </a:lnTo>
                <a:lnTo>
                  <a:pt x="124" y="11"/>
                </a:lnTo>
                <a:lnTo>
                  <a:pt x="127" y="13"/>
                </a:lnTo>
                <a:lnTo>
                  <a:pt x="130" y="16"/>
                </a:lnTo>
                <a:lnTo>
                  <a:pt x="133" y="18"/>
                </a:lnTo>
                <a:lnTo>
                  <a:pt x="136" y="21"/>
                </a:lnTo>
                <a:lnTo>
                  <a:pt x="139" y="23"/>
                </a:lnTo>
                <a:lnTo>
                  <a:pt x="142" y="26"/>
                </a:lnTo>
                <a:lnTo>
                  <a:pt x="144" y="29"/>
                </a:lnTo>
                <a:lnTo>
                  <a:pt x="147" y="32"/>
                </a:lnTo>
                <a:lnTo>
                  <a:pt x="149" y="36"/>
                </a:lnTo>
                <a:lnTo>
                  <a:pt x="151" y="39"/>
                </a:lnTo>
                <a:lnTo>
                  <a:pt x="153" y="42"/>
                </a:lnTo>
                <a:lnTo>
                  <a:pt x="155" y="46"/>
                </a:lnTo>
                <a:lnTo>
                  <a:pt x="157" y="49"/>
                </a:lnTo>
                <a:lnTo>
                  <a:pt x="158" y="53"/>
                </a:lnTo>
                <a:lnTo>
                  <a:pt x="159" y="57"/>
                </a:lnTo>
                <a:lnTo>
                  <a:pt x="160" y="61"/>
                </a:lnTo>
                <a:lnTo>
                  <a:pt x="161" y="65"/>
                </a:lnTo>
                <a:lnTo>
                  <a:pt x="162" y="69"/>
                </a:lnTo>
                <a:lnTo>
                  <a:pt x="163" y="72"/>
                </a:lnTo>
                <a:lnTo>
                  <a:pt x="163" y="77"/>
                </a:lnTo>
                <a:lnTo>
                  <a:pt x="163" y="81"/>
                </a:lnTo>
                <a:lnTo>
                  <a:pt x="163" y="81"/>
                </a:lnTo>
                <a:lnTo>
                  <a:pt x="163" y="85"/>
                </a:lnTo>
                <a:lnTo>
                  <a:pt x="163" y="89"/>
                </a:lnTo>
                <a:lnTo>
                  <a:pt x="162" y="94"/>
                </a:lnTo>
                <a:lnTo>
                  <a:pt x="161" y="97"/>
                </a:lnTo>
                <a:lnTo>
                  <a:pt x="160" y="101"/>
                </a:lnTo>
                <a:lnTo>
                  <a:pt x="159" y="105"/>
                </a:lnTo>
                <a:lnTo>
                  <a:pt x="158" y="109"/>
                </a:lnTo>
                <a:lnTo>
                  <a:pt x="157" y="113"/>
                </a:lnTo>
                <a:lnTo>
                  <a:pt x="155" y="116"/>
                </a:lnTo>
                <a:lnTo>
                  <a:pt x="153" y="120"/>
                </a:lnTo>
                <a:lnTo>
                  <a:pt x="151" y="123"/>
                </a:lnTo>
                <a:lnTo>
                  <a:pt x="149" y="126"/>
                </a:lnTo>
                <a:lnTo>
                  <a:pt x="147" y="130"/>
                </a:lnTo>
                <a:lnTo>
                  <a:pt x="144" y="133"/>
                </a:lnTo>
                <a:lnTo>
                  <a:pt x="142" y="136"/>
                </a:lnTo>
                <a:lnTo>
                  <a:pt x="139" y="139"/>
                </a:lnTo>
                <a:lnTo>
                  <a:pt x="136" y="141"/>
                </a:lnTo>
                <a:lnTo>
                  <a:pt x="133" y="144"/>
                </a:lnTo>
                <a:lnTo>
                  <a:pt x="130" y="146"/>
                </a:lnTo>
                <a:lnTo>
                  <a:pt x="127" y="149"/>
                </a:lnTo>
                <a:lnTo>
                  <a:pt x="124" y="151"/>
                </a:lnTo>
                <a:lnTo>
                  <a:pt x="120" y="153"/>
                </a:lnTo>
                <a:lnTo>
                  <a:pt x="117" y="154"/>
                </a:lnTo>
                <a:lnTo>
                  <a:pt x="113" y="156"/>
                </a:lnTo>
                <a:lnTo>
                  <a:pt x="110" y="158"/>
                </a:lnTo>
                <a:lnTo>
                  <a:pt x="106" y="159"/>
                </a:lnTo>
                <a:lnTo>
                  <a:pt x="102" y="160"/>
                </a:lnTo>
                <a:lnTo>
                  <a:pt x="98" y="161"/>
                </a:lnTo>
                <a:lnTo>
                  <a:pt x="94" y="162"/>
                </a:lnTo>
                <a:lnTo>
                  <a:pt x="90" y="162"/>
                </a:lnTo>
                <a:lnTo>
                  <a:pt x="86" y="162"/>
                </a:lnTo>
                <a:lnTo>
                  <a:pt x="82" y="163"/>
                </a:lnTo>
                <a:lnTo>
                  <a:pt x="77" y="162"/>
                </a:lnTo>
                <a:lnTo>
                  <a:pt x="73" y="162"/>
                </a:lnTo>
                <a:lnTo>
                  <a:pt x="69" y="162"/>
                </a:lnTo>
                <a:lnTo>
                  <a:pt x="65" y="161"/>
                </a:lnTo>
                <a:lnTo>
                  <a:pt x="61" y="160"/>
                </a:lnTo>
                <a:lnTo>
                  <a:pt x="57" y="159"/>
                </a:lnTo>
                <a:lnTo>
                  <a:pt x="53" y="158"/>
                </a:lnTo>
                <a:lnTo>
                  <a:pt x="50" y="156"/>
                </a:lnTo>
                <a:lnTo>
                  <a:pt x="46" y="154"/>
                </a:lnTo>
                <a:lnTo>
                  <a:pt x="43" y="153"/>
                </a:lnTo>
                <a:lnTo>
                  <a:pt x="39" y="151"/>
                </a:lnTo>
                <a:lnTo>
                  <a:pt x="36" y="149"/>
                </a:lnTo>
                <a:lnTo>
                  <a:pt x="33" y="146"/>
                </a:lnTo>
                <a:lnTo>
                  <a:pt x="30" y="144"/>
                </a:lnTo>
                <a:lnTo>
                  <a:pt x="27" y="141"/>
                </a:lnTo>
                <a:lnTo>
                  <a:pt x="24" y="139"/>
                </a:lnTo>
                <a:lnTo>
                  <a:pt x="21" y="136"/>
                </a:lnTo>
                <a:lnTo>
                  <a:pt x="19" y="133"/>
                </a:lnTo>
                <a:lnTo>
                  <a:pt x="16" y="130"/>
                </a:lnTo>
                <a:lnTo>
                  <a:pt x="14" y="126"/>
                </a:lnTo>
                <a:lnTo>
                  <a:pt x="12" y="123"/>
                </a:lnTo>
                <a:lnTo>
                  <a:pt x="10" y="120"/>
                </a:lnTo>
                <a:lnTo>
                  <a:pt x="8" y="116"/>
                </a:lnTo>
                <a:lnTo>
                  <a:pt x="6" y="113"/>
                </a:lnTo>
                <a:lnTo>
                  <a:pt x="5" y="109"/>
                </a:lnTo>
                <a:lnTo>
                  <a:pt x="4" y="105"/>
                </a:lnTo>
                <a:lnTo>
                  <a:pt x="3" y="101"/>
                </a:lnTo>
                <a:lnTo>
                  <a:pt x="2" y="97"/>
                </a:lnTo>
                <a:lnTo>
                  <a:pt x="1" y="94"/>
                </a:lnTo>
                <a:lnTo>
                  <a:pt x="1"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Line 20"/>
          <p:cNvSpPr>
            <a:spLocks noChangeShapeType="1"/>
          </p:cNvSpPr>
          <p:nvPr/>
        </p:nvSpPr>
        <p:spPr bwMode="auto">
          <a:xfrm>
            <a:off x="6081873" y="4402870"/>
            <a:ext cx="468312" cy="233363"/>
          </a:xfrm>
          <a:prstGeom prst="line">
            <a:avLst/>
          </a:prstGeom>
          <a:noFill/>
          <a:ln w="14288">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1"/>
          <p:cNvSpPr>
            <a:spLocks/>
          </p:cNvSpPr>
          <p:nvPr/>
        </p:nvSpPr>
        <p:spPr bwMode="auto">
          <a:xfrm>
            <a:off x="6516848" y="4596545"/>
            <a:ext cx="82550" cy="65088"/>
          </a:xfrm>
          <a:custGeom>
            <a:avLst/>
            <a:gdLst>
              <a:gd name="T0" fmla="*/ 52 w 52"/>
              <a:gd name="T1" fmla="*/ 41 h 41"/>
              <a:gd name="T2" fmla="*/ 0 w 52"/>
              <a:gd name="T3" fmla="*/ 41 h 41"/>
              <a:gd name="T4" fmla="*/ 3 w 52"/>
              <a:gd name="T5" fmla="*/ 39 h 41"/>
              <a:gd name="T6" fmla="*/ 5 w 52"/>
              <a:gd name="T7" fmla="*/ 37 h 41"/>
              <a:gd name="T8" fmla="*/ 7 w 52"/>
              <a:gd name="T9" fmla="*/ 35 h 41"/>
              <a:gd name="T10" fmla="*/ 9 w 52"/>
              <a:gd name="T11" fmla="*/ 33 h 41"/>
              <a:gd name="T12" fmla="*/ 11 w 52"/>
              <a:gd name="T13" fmla="*/ 30 h 41"/>
              <a:gd name="T14" fmla="*/ 13 w 52"/>
              <a:gd name="T15" fmla="*/ 28 h 41"/>
              <a:gd name="T16" fmla="*/ 14 w 52"/>
              <a:gd name="T17" fmla="*/ 25 h 41"/>
              <a:gd name="T18" fmla="*/ 16 w 52"/>
              <a:gd name="T19" fmla="*/ 23 h 41"/>
              <a:gd name="T20" fmla="*/ 17 w 52"/>
              <a:gd name="T21" fmla="*/ 20 h 41"/>
              <a:gd name="T22" fmla="*/ 18 w 52"/>
              <a:gd name="T23" fmla="*/ 17 h 41"/>
              <a:gd name="T24" fmla="*/ 19 w 52"/>
              <a:gd name="T25" fmla="*/ 14 h 41"/>
              <a:gd name="T26" fmla="*/ 20 w 52"/>
              <a:gd name="T27" fmla="*/ 11 h 41"/>
              <a:gd name="T28" fmla="*/ 20 w 52"/>
              <a:gd name="T29" fmla="*/ 9 h 41"/>
              <a:gd name="T30" fmla="*/ 21 w 52"/>
              <a:gd name="T31" fmla="*/ 6 h 41"/>
              <a:gd name="T32" fmla="*/ 21 w 52"/>
              <a:gd name="T33" fmla="*/ 2 h 41"/>
              <a:gd name="T34" fmla="*/ 21 w 52"/>
              <a:gd name="T35" fmla="*/ 0 h 41"/>
              <a:gd name="T36" fmla="*/ 21 w 52"/>
              <a:gd name="T37" fmla="*/ 0 h 41"/>
              <a:gd name="T38" fmla="*/ 52 w 52"/>
              <a:gd name="T39" fmla="*/ 41 h 41"/>
              <a:gd name="T40" fmla="*/ 52 w 52"/>
              <a:gd name="T4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41">
                <a:moveTo>
                  <a:pt x="52" y="41"/>
                </a:moveTo>
                <a:lnTo>
                  <a:pt x="0" y="41"/>
                </a:lnTo>
                <a:lnTo>
                  <a:pt x="3" y="39"/>
                </a:lnTo>
                <a:lnTo>
                  <a:pt x="5" y="37"/>
                </a:lnTo>
                <a:lnTo>
                  <a:pt x="7" y="35"/>
                </a:lnTo>
                <a:lnTo>
                  <a:pt x="9" y="33"/>
                </a:lnTo>
                <a:lnTo>
                  <a:pt x="11" y="30"/>
                </a:lnTo>
                <a:lnTo>
                  <a:pt x="13" y="28"/>
                </a:lnTo>
                <a:lnTo>
                  <a:pt x="14" y="25"/>
                </a:lnTo>
                <a:lnTo>
                  <a:pt x="16" y="23"/>
                </a:lnTo>
                <a:lnTo>
                  <a:pt x="17" y="20"/>
                </a:lnTo>
                <a:lnTo>
                  <a:pt x="18" y="17"/>
                </a:lnTo>
                <a:lnTo>
                  <a:pt x="19" y="14"/>
                </a:lnTo>
                <a:lnTo>
                  <a:pt x="20" y="11"/>
                </a:lnTo>
                <a:lnTo>
                  <a:pt x="20" y="9"/>
                </a:lnTo>
                <a:lnTo>
                  <a:pt x="21" y="6"/>
                </a:lnTo>
                <a:lnTo>
                  <a:pt x="21" y="2"/>
                </a:lnTo>
                <a:lnTo>
                  <a:pt x="21" y="0"/>
                </a:lnTo>
                <a:lnTo>
                  <a:pt x="21" y="0"/>
                </a:lnTo>
                <a:lnTo>
                  <a:pt x="52" y="41"/>
                </a:lnTo>
                <a:lnTo>
                  <a:pt x="52" y="41"/>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9" name="Line 22"/>
          <p:cNvSpPr>
            <a:spLocks noChangeShapeType="1"/>
          </p:cNvSpPr>
          <p:nvPr/>
        </p:nvSpPr>
        <p:spPr bwMode="auto">
          <a:xfrm flipV="1">
            <a:off x="6186648" y="4764820"/>
            <a:ext cx="396875" cy="77788"/>
          </a:xfrm>
          <a:prstGeom prst="line">
            <a:avLst/>
          </a:prstGeom>
          <a:noFill/>
          <a:ln w="14288">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
          <p:cNvSpPr>
            <a:spLocks/>
          </p:cNvSpPr>
          <p:nvPr/>
        </p:nvSpPr>
        <p:spPr bwMode="auto">
          <a:xfrm>
            <a:off x="6558123" y="4731483"/>
            <a:ext cx="79375" cy="71438"/>
          </a:xfrm>
          <a:custGeom>
            <a:avLst/>
            <a:gdLst>
              <a:gd name="T0" fmla="*/ 50 w 50"/>
              <a:gd name="T1" fmla="*/ 14 h 45"/>
              <a:gd name="T2" fmla="*/ 0 w 50"/>
              <a:gd name="T3" fmla="*/ 0 h 45"/>
              <a:gd name="T4" fmla="*/ 2 w 50"/>
              <a:gd name="T5" fmla="*/ 3 h 45"/>
              <a:gd name="T6" fmla="*/ 3 w 50"/>
              <a:gd name="T7" fmla="*/ 5 h 45"/>
              <a:gd name="T8" fmla="*/ 5 w 50"/>
              <a:gd name="T9" fmla="*/ 8 h 45"/>
              <a:gd name="T10" fmla="*/ 6 w 50"/>
              <a:gd name="T11" fmla="*/ 10 h 45"/>
              <a:gd name="T12" fmla="*/ 8 w 50"/>
              <a:gd name="T13" fmla="*/ 13 h 45"/>
              <a:gd name="T14" fmla="*/ 8 w 50"/>
              <a:gd name="T15" fmla="*/ 16 h 45"/>
              <a:gd name="T16" fmla="*/ 9 w 50"/>
              <a:gd name="T17" fmla="*/ 19 h 45"/>
              <a:gd name="T18" fmla="*/ 10 w 50"/>
              <a:gd name="T19" fmla="*/ 22 h 45"/>
              <a:gd name="T20" fmla="*/ 10 w 50"/>
              <a:gd name="T21" fmla="*/ 25 h 45"/>
              <a:gd name="T22" fmla="*/ 11 w 50"/>
              <a:gd name="T23" fmla="*/ 28 h 45"/>
              <a:gd name="T24" fmla="*/ 11 w 50"/>
              <a:gd name="T25" fmla="*/ 30 h 45"/>
              <a:gd name="T26" fmla="*/ 11 w 50"/>
              <a:gd name="T27" fmla="*/ 33 h 45"/>
              <a:gd name="T28" fmla="*/ 11 w 50"/>
              <a:gd name="T29" fmla="*/ 36 h 45"/>
              <a:gd name="T30" fmla="*/ 10 w 50"/>
              <a:gd name="T31" fmla="*/ 40 h 45"/>
              <a:gd name="T32" fmla="*/ 10 w 50"/>
              <a:gd name="T33" fmla="*/ 42 h 45"/>
              <a:gd name="T34" fmla="*/ 9 w 50"/>
              <a:gd name="T35" fmla="*/ 45 h 45"/>
              <a:gd name="T36" fmla="*/ 50 w 50"/>
              <a:gd name="T37" fmla="*/ 14 h 45"/>
              <a:gd name="T38" fmla="*/ 50 w 50"/>
              <a:gd name="T39"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45">
                <a:moveTo>
                  <a:pt x="50" y="14"/>
                </a:moveTo>
                <a:lnTo>
                  <a:pt x="0" y="0"/>
                </a:lnTo>
                <a:lnTo>
                  <a:pt x="2" y="3"/>
                </a:lnTo>
                <a:lnTo>
                  <a:pt x="3" y="5"/>
                </a:lnTo>
                <a:lnTo>
                  <a:pt x="5" y="8"/>
                </a:lnTo>
                <a:lnTo>
                  <a:pt x="6" y="10"/>
                </a:lnTo>
                <a:lnTo>
                  <a:pt x="8" y="13"/>
                </a:lnTo>
                <a:lnTo>
                  <a:pt x="8" y="16"/>
                </a:lnTo>
                <a:lnTo>
                  <a:pt x="9" y="19"/>
                </a:lnTo>
                <a:lnTo>
                  <a:pt x="10" y="22"/>
                </a:lnTo>
                <a:lnTo>
                  <a:pt x="10" y="25"/>
                </a:lnTo>
                <a:lnTo>
                  <a:pt x="11" y="28"/>
                </a:lnTo>
                <a:lnTo>
                  <a:pt x="11" y="30"/>
                </a:lnTo>
                <a:lnTo>
                  <a:pt x="11" y="33"/>
                </a:lnTo>
                <a:lnTo>
                  <a:pt x="11" y="36"/>
                </a:lnTo>
                <a:lnTo>
                  <a:pt x="10" y="40"/>
                </a:lnTo>
                <a:lnTo>
                  <a:pt x="10" y="42"/>
                </a:lnTo>
                <a:lnTo>
                  <a:pt x="9" y="45"/>
                </a:lnTo>
                <a:lnTo>
                  <a:pt x="50" y="14"/>
                </a:lnTo>
                <a:lnTo>
                  <a:pt x="50" y="14"/>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1" name="Rectangle 24"/>
          <p:cNvSpPr>
            <a:spLocks noChangeArrowheads="1"/>
          </p:cNvSpPr>
          <p:nvPr/>
        </p:nvSpPr>
        <p:spPr bwMode="auto">
          <a:xfrm>
            <a:off x="4802348" y="4390170"/>
            <a:ext cx="2492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300" b="0" i="0" u="none" strike="noStrike" cap="none" normalizeH="0" baseline="0" dirty="0" smtClean="0">
                <a:ln>
                  <a:noFill/>
                </a:ln>
                <a:solidFill>
                  <a:srgbClr val="000000"/>
                </a:solidFill>
                <a:effectLst/>
                <a:latin typeface="Times New Roman" panose="02020603050405020304" pitchFamily="18" charset="0"/>
              </a:rPr>
              <a:t>...</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52" name="Rectangle 25"/>
          <p:cNvSpPr>
            <a:spLocks noChangeArrowheads="1"/>
          </p:cNvSpPr>
          <p:nvPr/>
        </p:nvSpPr>
        <p:spPr bwMode="auto">
          <a:xfrm>
            <a:off x="6708173" y="4667538"/>
            <a:ext cx="12824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3600" b="0" i="1" u="none" strike="noStrike" cap="none" normalizeH="0" baseline="0" dirty="0" smtClean="0">
                <a:ln>
                  <a:noFill/>
                </a:ln>
                <a:solidFill>
                  <a:srgbClr val="C00000"/>
                </a:solidFill>
                <a:effectLst/>
                <a:latin typeface="Times New Roman" panose="02020603050405020304" pitchFamily="18" charset="0"/>
              </a:rPr>
              <a:t>t</a:t>
            </a:r>
            <a:endParaRPr kumimoji="0" lang="zh-CN" altLang="zh-CN" sz="2800" b="0" i="0" u="none" strike="noStrike" cap="none" normalizeH="0" baseline="0" dirty="0" smtClean="0">
              <a:ln>
                <a:noFill/>
              </a:ln>
              <a:solidFill>
                <a:schemeClr val="tx1"/>
              </a:solidFill>
              <a:effectLst/>
              <a:latin typeface="Arial" panose="020B0604020202020204" pitchFamily="34" charset="0"/>
            </a:endParaRPr>
          </a:p>
        </p:txBody>
      </p:sp>
      <p:sp>
        <p:nvSpPr>
          <p:cNvPr id="53" name="Freeform 74"/>
          <p:cNvSpPr>
            <a:spLocks/>
          </p:cNvSpPr>
          <p:nvPr/>
        </p:nvSpPr>
        <p:spPr bwMode="auto">
          <a:xfrm>
            <a:off x="5326223" y="4882295"/>
            <a:ext cx="258762" cy="258763"/>
          </a:xfrm>
          <a:custGeom>
            <a:avLst/>
            <a:gdLst>
              <a:gd name="T0" fmla="*/ 0 w 163"/>
              <a:gd name="T1" fmla="*/ 73 h 163"/>
              <a:gd name="T2" fmla="*/ 2 w 163"/>
              <a:gd name="T3" fmla="*/ 61 h 163"/>
              <a:gd name="T4" fmla="*/ 6 w 163"/>
              <a:gd name="T5" fmla="*/ 49 h 163"/>
              <a:gd name="T6" fmla="*/ 12 w 163"/>
              <a:gd name="T7" fmla="*/ 39 h 163"/>
              <a:gd name="T8" fmla="*/ 19 w 163"/>
              <a:gd name="T9" fmla="*/ 29 h 163"/>
              <a:gd name="T10" fmla="*/ 27 w 163"/>
              <a:gd name="T11" fmla="*/ 21 h 163"/>
              <a:gd name="T12" fmla="*/ 36 w 163"/>
              <a:gd name="T13" fmla="*/ 13 h 163"/>
              <a:gd name="T14" fmla="*/ 46 w 163"/>
              <a:gd name="T15" fmla="*/ 8 h 163"/>
              <a:gd name="T16" fmla="*/ 57 w 163"/>
              <a:gd name="T17" fmla="*/ 3 h 163"/>
              <a:gd name="T18" fmla="*/ 69 w 163"/>
              <a:gd name="T19" fmla="*/ 1 h 163"/>
              <a:gd name="T20" fmla="*/ 81 w 163"/>
              <a:gd name="T21" fmla="*/ 0 h 163"/>
              <a:gd name="T22" fmla="*/ 94 w 163"/>
              <a:gd name="T23" fmla="*/ 1 h 163"/>
              <a:gd name="T24" fmla="*/ 106 w 163"/>
              <a:gd name="T25" fmla="*/ 3 h 163"/>
              <a:gd name="T26" fmla="*/ 117 w 163"/>
              <a:gd name="T27" fmla="*/ 8 h 163"/>
              <a:gd name="T28" fmla="*/ 127 w 163"/>
              <a:gd name="T29" fmla="*/ 13 h 163"/>
              <a:gd name="T30" fmla="*/ 136 w 163"/>
              <a:gd name="T31" fmla="*/ 21 h 163"/>
              <a:gd name="T32" fmla="*/ 144 w 163"/>
              <a:gd name="T33" fmla="*/ 29 h 163"/>
              <a:gd name="T34" fmla="*/ 151 w 163"/>
              <a:gd name="T35" fmla="*/ 39 h 163"/>
              <a:gd name="T36" fmla="*/ 156 w 163"/>
              <a:gd name="T37" fmla="*/ 49 h 163"/>
              <a:gd name="T38" fmla="*/ 160 w 163"/>
              <a:gd name="T39" fmla="*/ 61 h 163"/>
              <a:gd name="T40" fmla="*/ 162 w 163"/>
              <a:gd name="T41" fmla="*/ 73 h 163"/>
              <a:gd name="T42" fmla="*/ 163 w 163"/>
              <a:gd name="T43" fmla="*/ 81 h 163"/>
              <a:gd name="T44" fmla="*/ 162 w 163"/>
              <a:gd name="T45" fmla="*/ 93 h 163"/>
              <a:gd name="T46" fmla="*/ 159 w 163"/>
              <a:gd name="T47" fmla="*/ 105 h 163"/>
              <a:gd name="T48" fmla="*/ 155 w 163"/>
              <a:gd name="T49" fmla="*/ 116 h 163"/>
              <a:gd name="T50" fmla="*/ 149 w 163"/>
              <a:gd name="T51" fmla="*/ 127 h 163"/>
              <a:gd name="T52" fmla="*/ 142 w 163"/>
              <a:gd name="T53" fmla="*/ 136 h 163"/>
              <a:gd name="T54" fmla="*/ 133 w 163"/>
              <a:gd name="T55" fmla="*/ 144 h 163"/>
              <a:gd name="T56" fmla="*/ 124 w 163"/>
              <a:gd name="T57" fmla="*/ 151 h 163"/>
              <a:gd name="T58" fmla="*/ 113 w 163"/>
              <a:gd name="T59" fmla="*/ 156 h 163"/>
              <a:gd name="T60" fmla="*/ 102 w 163"/>
              <a:gd name="T61" fmla="*/ 160 h 163"/>
              <a:gd name="T62" fmla="*/ 90 w 163"/>
              <a:gd name="T63" fmla="*/ 162 h 163"/>
              <a:gd name="T64" fmla="*/ 77 w 163"/>
              <a:gd name="T65" fmla="*/ 163 h 163"/>
              <a:gd name="T66" fmla="*/ 65 w 163"/>
              <a:gd name="T67" fmla="*/ 161 h 163"/>
              <a:gd name="T68" fmla="*/ 53 w 163"/>
              <a:gd name="T69" fmla="*/ 158 h 163"/>
              <a:gd name="T70" fmla="*/ 42 w 163"/>
              <a:gd name="T71" fmla="*/ 153 h 163"/>
              <a:gd name="T72" fmla="*/ 33 w 163"/>
              <a:gd name="T73" fmla="*/ 146 h 163"/>
              <a:gd name="T74" fmla="*/ 24 w 163"/>
              <a:gd name="T75" fmla="*/ 139 h 163"/>
              <a:gd name="T76" fmla="*/ 16 w 163"/>
              <a:gd name="T77" fmla="*/ 130 h 163"/>
              <a:gd name="T78" fmla="*/ 10 w 163"/>
              <a:gd name="T79" fmla="*/ 120 h 163"/>
              <a:gd name="T80" fmla="*/ 5 w 163"/>
              <a:gd name="T81" fmla="*/ 109 h 163"/>
              <a:gd name="T82" fmla="*/ 2 w 163"/>
              <a:gd name="T83" fmla="*/ 97 h 163"/>
              <a:gd name="T84" fmla="*/ 0 w 163"/>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 h="163">
                <a:moveTo>
                  <a:pt x="0" y="81"/>
                </a:moveTo>
                <a:lnTo>
                  <a:pt x="0" y="77"/>
                </a:lnTo>
                <a:lnTo>
                  <a:pt x="0" y="73"/>
                </a:lnTo>
                <a:lnTo>
                  <a:pt x="1" y="69"/>
                </a:lnTo>
                <a:lnTo>
                  <a:pt x="2" y="65"/>
                </a:lnTo>
                <a:lnTo>
                  <a:pt x="2" y="61"/>
                </a:lnTo>
                <a:lnTo>
                  <a:pt x="4" y="57"/>
                </a:lnTo>
                <a:lnTo>
                  <a:pt x="5" y="53"/>
                </a:lnTo>
                <a:lnTo>
                  <a:pt x="6" y="49"/>
                </a:lnTo>
                <a:lnTo>
                  <a:pt x="8" y="46"/>
                </a:lnTo>
                <a:lnTo>
                  <a:pt x="10" y="42"/>
                </a:lnTo>
                <a:lnTo>
                  <a:pt x="12" y="39"/>
                </a:lnTo>
                <a:lnTo>
                  <a:pt x="14" y="35"/>
                </a:lnTo>
                <a:lnTo>
                  <a:pt x="16" y="32"/>
                </a:lnTo>
                <a:lnTo>
                  <a:pt x="19" y="29"/>
                </a:lnTo>
                <a:lnTo>
                  <a:pt x="21" y="26"/>
                </a:lnTo>
                <a:lnTo>
                  <a:pt x="24" y="24"/>
                </a:lnTo>
                <a:lnTo>
                  <a:pt x="27" y="21"/>
                </a:lnTo>
                <a:lnTo>
                  <a:pt x="30" y="18"/>
                </a:lnTo>
                <a:lnTo>
                  <a:pt x="33" y="16"/>
                </a:lnTo>
                <a:lnTo>
                  <a:pt x="36" y="13"/>
                </a:lnTo>
                <a:lnTo>
                  <a:pt x="39" y="12"/>
                </a:lnTo>
                <a:lnTo>
                  <a:pt x="42" y="9"/>
                </a:lnTo>
                <a:lnTo>
                  <a:pt x="46" y="8"/>
                </a:lnTo>
                <a:lnTo>
                  <a:pt x="50" y="6"/>
                </a:lnTo>
                <a:lnTo>
                  <a:pt x="53" y="5"/>
                </a:lnTo>
                <a:lnTo>
                  <a:pt x="57" y="3"/>
                </a:lnTo>
                <a:lnTo>
                  <a:pt x="61" y="2"/>
                </a:lnTo>
                <a:lnTo>
                  <a:pt x="65" y="1"/>
                </a:lnTo>
                <a:lnTo>
                  <a:pt x="69" y="1"/>
                </a:lnTo>
                <a:lnTo>
                  <a:pt x="73" y="0"/>
                </a:lnTo>
                <a:lnTo>
                  <a:pt x="77" y="0"/>
                </a:lnTo>
                <a:lnTo>
                  <a:pt x="81" y="0"/>
                </a:lnTo>
                <a:lnTo>
                  <a:pt x="86" y="0"/>
                </a:lnTo>
                <a:lnTo>
                  <a:pt x="90" y="0"/>
                </a:lnTo>
                <a:lnTo>
                  <a:pt x="94" y="1"/>
                </a:lnTo>
                <a:lnTo>
                  <a:pt x="98" y="1"/>
                </a:lnTo>
                <a:lnTo>
                  <a:pt x="102" y="2"/>
                </a:lnTo>
                <a:lnTo>
                  <a:pt x="106" y="3"/>
                </a:lnTo>
                <a:lnTo>
                  <a:pt x="109" y="5"/>
                </a:lnTo>
                <a:lnTo>
                  <a:pt x="113" y="6"/>
                </a:lnTo>
                <a:lnTo>
                  <a:pt x="117" y="8"/>
                </a:lnTo>
                <a:lnTo>
                  <a:pt x="120" y="9"/>
                </a:lnTo>
                <a:lnTo>
                  <a:pt x="124" y="12"/>
                </a:lnTo>
                <a:lnTo>
                  <a:pt x="127" y="13"/>
                </a:lnTo>
                <a:lnTo>
                  <a:pt x="130" y="16"/>
                </a:lnTo>
                <a:lnTo>
                  <a:pt x="133" y="18"/>
                </a:lnTo>
                <a:lnTo>
                  <a:pt x="136" y="21"/>
                </a:lnTo>
                <a:lnTo>
                  <a:pt x="139" y="24"/>
                </a:lnTo>
                <a:lnTo>
                  <a:pt x="142" y="26"/>
                </a:lnTo>
                <a:lnTo>
                  <a:pt x="144" y="29"/>
                </a:lnTo>
                <a:lnTo>
                  <a:pt x="147" y="32"/>
                </a:lnTo>
                <a:lnTo>
                  <a:pt x="149" y="35"/>
                </a:lnTo>
                <a:lnTo>
                  <a:pt x="151" y="39"/>
                </a:lnTo>
                <a:lnTo>
                  <a:pt x="153" y="42"/>
                </a:lnTo>
                <a:lnTo>
                  <a:pt x="155" y="46"/>
                </a:lnTo>
                <a:lnTo>
                  <a:pt x="156" y="49"/>
                </a:lnTo>
                <a:lnTo>
                  <a:pt x="158" y="53"/>
                </a:lnTo>
                <a:lnTo>
                  <a:pt x="159" y="57"/>
                </a:lnTo>
                <a:lnTo>
                  <a:pt x="160" y="61"/>
                </a:lnTo>
                <a:lnTo>
                  <a:pt x="161" y="65"/>
                </a:lnTo>
                <a:lnTo>
                  <a:pt x="162" y="69"/>
                </a:lnTo>
                <a:lnTo>
                  <a:pt x="162" y="73"/>
                </a:lnTo>
                <a:lnTo>
                  <a:pt x="163" y="77"/>
                </a:lnTo>
                <a:lnTo>
                  <a:pt x="163" y="81"/>
                </a:lnTo>
                <a:lnTo>
                  <a:pt x="163" y="81"/>
                </a:lnTo>
                <a:lnTo>
                  <a:pt x="163" y="85"/>
                </a:lnTo>
                <a:lnTo>
                  <a:pt x="162" y="89"/>
                </a:lnTo>
                <a:lnTo>
                  <a:pt x="162" y="93"/>
                </a:lnTo>
                <a:lnTo>
                  <a:pt x="161" y="97"/>
                </a:lnTo>
                <a:lnTo>
                  <a:pt x="160" y="101"/>
                </a:lnTo>
                <a:lnTo>
                  <a:pt x="159" y="105"/>
                </a:lnTo>
                <a:lnTo>
                  <a:pt x="158" y="109"/>
                </a:lnTo>
                <a:lnTo>
                  <a:pt x="156" y="113"/>
                </a:lnTo>
                <a:lnTo>
                  <a:pt x="155" y="116"/>
                </a:lnTo>
                <a:lnTo>
                  <a:pt x="153" y="120"/>
                </a:lnTo>
                <a:lnTo>
                  <a:pt x="151" y="124"/>
                </a:lnTo>
                <a:lnTo>
                  <a:pt x="149" y="127"/>
                </a:lnTo>
                <a:lnTo>
                  <a:pt x="147" y="130"/>
                </a:lnTo>
                <a:lnTo>
                  <a:pt x="144" y="133"/>
                </a:lnTo>
                <a:lnTo>
                  <a:pt x="142" y="136"/>
                </a:lnTo>
                <a:lnTo>
                  <a:pt x="139" y="139"/>
                </a:lnTo>
                <a:lnTo>
                  <a:pt x="136" y="141"/>
                </a:lnTo>
                <a:lnTo>
                  <a:pt x="133" y="144"/>
                </a:lnTo>
                <a:lnTo>
                  <a:pt x="130" y="146"/>
                </a:lnTo>
                <a:lnTo>
                  <a:pt x="127" y="149"/>
                </a:lnTo>
                <a:lnTo>
                  <a:pt x="124" y="151"/>
                </a:lnTo>
                <a:lnTo>
                  <a:pt x="120" y="153"/>
                </a:lnTo>
                <a:lnTo>
                  <a:pt x="117" y="155"/>
                </a:lnTo>
                <a:lnTo>
                  <a:pt x="113" y="156"/>
                </a:lnTo>
                <a:lnTo>
                  <a:pt x="109" y="158"/>
                </a:lnTo>
                <a:lnTo>
                  <a:pt x="106" y="159"/>
                </a:lnTo>
                <a:lnTo>
                  <a:pt x="102" y="160"/>
                </a:lnTo>
                <a:lnTo>
                  <a:pt x="98" y="161"/>
                </a:lnTo>
                <a:lnTo>
                  <a:pt x="94" y="162"/>
                </a:lnTo>
                <a:lnTo>
                  <a:pt x="90" y="162"/>
                </a:lnTo>
                <a:lnTo>
                  <a:pt x="86" y="163"/>
                </a:lnTo>
                <a:lnTo>
                  <a:pt x="81" y="163"/>
                </a:lnTo>
                <a:lnTo>
                  <a:pt x="77" y="163"/>
                </a:lnTo>
                <a:lnTo>
                  <a:pt x="73" y="162"/>
                </a:lnTo>
                <a:lnTo>
                  <a:pt x="69" y="162"/>
                </a:lnTo>
                <a:lnTo>
                  <a:pt x="65" y="161"/>
                </a:lnTo>
                <a:lnTo>
                  <a:pt x="61" y="160"/>
                </a:lnTo>
                <a:lnTo>
                  <a:pt x="57" y="159"/>
                </a:lnTo>
                <a:lnTo>
                  <a:pt x="53" y="158"/>
                </a:lnTo>
                <a:lnTo>
                  <a:pt x="50" y="156"/>
                </a:lnTo>
                <a:lnTo>
                  <a:pt x="46" y="155"/>
                </a:lnTo>
                <a:lnTo>
                  <a:pt x="42" y="153"/>
                </a:lnTo>
                <a:lnTo>
                  <a:pt x="39" y="151"/>
                </a:lnTo>
                <a:lnTo>
                  <a:pt x="36" y="149"/>
                </a:lnTo>
                <a:lnTo>
                  <a:pt x="33" y="146"/>
                </a:lnTo>
                <a:lnTo>
                  <a:pt x="30" y="144"/>
                </a:lnTo>
                <a:lnTo>
                  <a:pt x="27" y="141"/>
                </a:lnTo>
                <a:lnTo>
                  <a:pt x="24" y="139"/>
                </a:lnTo>
                <a:lnTo>
                  <a:pt x="21" y="136"/>
                </a:lnTo>
                <a:lnTo>
                  <a:pt x="19" y="133"/>
                </a:lnTo>
                <a:lnTo>
                  <a:pt x="16" y="130"/>
                </a:lnTo>
                <a:lnTo>
                  <a:pt x="14" y="127"/>
                </a:lnTo>
                <a:lnTo>
                  <a:pt x="12" y="124"/>
                </a:lnTo>
                <a:lnTo>
                  <a:pt x="10" y="120"/>
                </a:lnTo>
                <a:lnTo>
                  <a:pt x="8" y="116"/>
                </a:lnTo>
                <a:lnTo>
                  <a:pt x="6" y="113"/>
                </a:lnTo>
                <a:lnTo>
                  <a:pt x="5" y="109"/>
                </a:lnTo>
                <a:lnTo>
                  <a:pt x="4" y="105"/>
                </a:lnTo>
                <a:lnTo>
                  <a:pt x="2" y="101"/>
                </a:lnTo>
                <a:lnTo>
                  <a:pt x="2" y="97"/>
                </a:lnTo>
                <a:lnTo>
                  <a:pt x="1"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Line 75"/>
          <p:cNvSpPr>
            <a:spLocks noChangeShapeType="1"/>
          </p:cNvSpPr>
          <p:nvPr/>
        </p:nvSpPr>
        <p:spPr bwMode="auto">
          <a:xfrm flipV="1">
            <a:off x="5546885" y="4955320"/>
            <a:ext cx="366712" cy="147638"/>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76"/>
          <p:cNvSpPr>
            <a:spLocks/>
          </p:cNvSpPr>
          <p:nvPr/>
        </p:nvSpPr>
        <p:spPr bwMode="auto">
          <a:xfrm>
            <a:off x="5883435" y="4928333"/>
            <a:ext cx="80962" cy="68263"/>
          </a:xfrm>
          <a:custGeom>
            <a:avLst/>
            <a:gdLst>
              <a:gd name="T0" fmla="*/ 51 w 51"/>
              <a:gd name="T1" fmla="*/ 4 h 43"/>
              <a:gd name="T2" fmla="*/ 0 w 51"/>
              <a:gd name="T3" fmla="*/ 0 h 43"/>
              <a:gd name="T4" fmla="*/ 0 w 51"/>
              <a:gd name="T5" fmla="*/ 0 h 43"/>
              <a:gd name="T6" fmla="*/ 2 w 51"/>
              <a:gd name="T7" fmla="*/ 2 h 43"/>
              <a:gd name="T8" fmla="*/ 4 w 51"/>
              <a:gd name="T9" fmla="*/ 4 h 43"/>
              <a:gd name="T10" fmla="*/ 6 w 51"/>
              <a:gd name="T11" fmla="*/ 6 h 43"/>
              <a:gd name="T12" fmla="*/ 8 w 51"/>
              <a:gd name="T13" fmla="*/ 9 h 43"/>
              <a:gd name="T14" fmla="*/ 10 w 51"/>
              <a:gd name="T15" fmla="*/ 11 h 43"/>
              <a:gd name="T16" fmla="*/ 11 w 51"/>
              <a:gd name="T17" fmla="*/ 14 h 43"/>
              <a:gd name="T18" fmla="*/ 13 w 51"/>
              <a:gd name="T19" fmla="*/ 16 h 43"/>
              <a:gd name="T20" fmla="*/ 14 w 51"/>
              <a:gd name="T21" fmla="*/ 19 h 43"/>
              <a:gd name="T22" fmla="*/ 15 w 51"/>
              <a:gd name="T23" fmla="*/ 22 h 43"/>
              <a:gd name="T24" fmla="*/ 16 w 51"/>
              <a:gd name="T25" fmla="*/ 25 h 43"/>
              <a:gd name="T26" fmla="*/ 16 w 51"/>
              <a:gd name="T27" fmla="*/ 27 h 43"/>
              <a:gd name="T28" fmla="*/ 17 w 51"/>
              <a:gd name="T29" fmla="*/ 30 h 43"/>
              <a:gd name="T30" fmla="*/ 17 w 51"/>
              <a:gd name="T31" fmla="*/ 33 h 43"/>
              <a:gd name="T32" fmla="*/ 17 w 51"/>
              <a:gd name="T33" fmla="*/ 37 h 43"/>
              <a:gd name="T34" fmla="*/ 17 w 51"/>
              <a:gd name="T35" fmla="*/ 39 h 43"/>
              <a:gd name="T36" fmla="*/ 17 w 51"/>
              <a:gd name="T37" fmla="*/ 43 h 43"/>
              <a:gd name="T38" fmla="*/ 17 w 51"/>
              <a:gd name="T39" fmla="*/ 43 h 43"/>
              <a:gd name="T40" fmla="*/ 51 w 51"/>
              <a:gd name="T41" fmla="*/ 4 h 43"/>
              <a:gd name="T42" fmla="*/ 51 w 51"/>
              <a:gd name="T43"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43">
                <a:moveTo>
                  <a:pt x="51" y="4"/>
                </a:moveTo>
                <a:lnTo>
                  <a:pt x="0" y="0"/>
                </a:lnTo>
                <a:lnTo>
                  <a:pt x="0" y="0"/>
                </a:lnTo>
                <a:lnTo>
                  <a:pt x="2" y="2"/>
                </a:lnTo>
                <a:lnTo>
                  <a:pt x="4" y="4"/>
                </a:lnTo>
                <a:lnTo>
                  <a:pt x="6" y="6"/>
                </a:lnTo>
                <a:lnTo>
                  <a:pt x="8" y="9"/>
                </a:lnTo>
                <a:lnTo>
                  <a:pt x="10" y="11"/>
                </a:lnTo>
                <a:lnTo>
                  <a:pt x="11" y="14"/>
                </a:lnTo>
                <a:lnTo>
                  <a:pt x="13" y="16"/>
                </a:lnTo>
                <a:lnTo>
                  <a:pt x="14" y="19"/>
                </a:lnTo>
                <a:lnTo>
                  <a:pt x="15" y="22"/>
                </a:lnTo>
                <a:lnTo>
                  <a:pt x="16" y="25"/>
                </a:lnTo>
                <a:lnTo>
                  <a:pt x="16" y="27"/>
                </a:lnTo>
                <a:lnTo>
                  <a:pt x="17" y="30"/>
                </a:lnTo>
                <a:lnTo>
                  <a:pt x="17" y="33"/>
                </a:lnTo>
                <a:lnTo>
                  <a:pt x="17" y="37"/>
                </a:lnTo>
                <a:lnTo>
                  <a:pt x="17" y="39"/>
                </a:lnTo>
                <a:lnTo>
                  <a:pt x="17" y="43"/>
                </a:lnTo>
                <a:lnTo>
                  <a:pt x="17" y="43"/>
                </a:lnTo>
                <a:lnTo>
                  <a:pt x="51" y="4"/>
                </a:lnTo>
                <a:lnTo>
                  <a:pt x="5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Line 77"/>
          <p:cNvSpPr>
            <a:spLocks noChangeShapeType="1"/>
          </p:cNvSpPr>
          <p:nvPr/>
        </p:nvSpPr>
        <p:spPr bwMode="auto">
          <a:xfrm flipV="1">
            <a:off x="5454810" y="4533045"/>
            <a:ext cx="366712" cy="34925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78"/>
          <p:cNvSpPr>
            <a:spLocks/>
          </p:cNvSpPr>
          <p:nvPr/>
        </p:nvSpPr>
        <p:spPr bwMode="auto">
          <a:xfrm>
            <a:off x="5783423" y="4494945"/>
            <a:ext cx="77787" cy="76200"/>
          </a:xfrm>
          <a:custGeom>
            <a:avLst/>
            <a:gdLst>
              <a:gd name="T0" fmla="*/ 49 w 49"/>
              <a:gd name="T1" fmla="*/ 0 h 48"/>
              <a:gd name="T2" fmla="*/ 0 w 49"/>
              <a:gd name="T3" fmla="*/ 15 h 48"/>
              <a:gd name="T4" fmla="*/ 0 w 49"/>
              <a:gd name="T5" fmla="*/ 15 h 48"/>
              <a:gd name="T6" fmla="*/ 3 w 49"/>
              <a:gd name="T7" fmla="*/ 16 h 48"/>
              <a:gd name="T8" fmla="*/ 6 w 49"/>
              <a:gd name="T9" fmla="*/ 17 h 48"/>
              <a:gd name="T10" fmla="*/ 8 w 49"/>
              <a:gd name="T11" fmla="*/ 19 h 48"/>
              <a:gd name="T12" fmla="*/ 11 w 49"/>
              <a:gd name="T13" fmla="*/ 20 h 48"/>
              <a:gd name="T14" fmla="*/ 13 w 49"/>
              <a:gd name="T15" fmla="*/ 22 h 48"/>
              <a:gd name="T16" fmla="*/ 15 w 49"/>
              <a:gd name="T17" fmla="*/ 24 h 48"/>
              <a:gd name="T18" fmla="*/ 18 w 49"/>
              <a:gd name="T19" fmla="*/ 25 h 48"/>
              <a:gd name="T20" fmla="*/ 20 w 49"/>
              <a:gd name="T21" fmla="*/ 28 h 48"/>
              <a:gd name="T22" fmla="*/ 22 w 49"/>
              <a:gd name="T23" fmla="*/ 30 h 48"/>
              <a:gd name="T24" fmla="*/ 24 w 49"/>
              <a:gd name="T25" fmla="*/ 32 h 48"/>
              <a:gd name="T26" fmla="*/ 25 w 49"/>
              <a:gd name="T27" fmla="*/ 35 h 48"/>
              <a:gd name="T28" fmla="*/ 27 w 49"/>
              <a:gd name="T29" fmla="*/ 37 h 48"/>
              <a:gd name="T30" fmla="*/ 28 w 49"/>
              <a:gd name="T31" fmla="*/ 40 h 48"/>
              <a:gd name="T32" fmla="*/ 30 w 49"/>
              <a:gd name="T33" fmla="*/ 43 h 48"/>
              <a:gd name="T34" fmla="*/ 31 w 49"/>
              <a:gd name="T35" fmla="*/ 45 h 48"/>
              <a:gd name="T36" fmla="*/ 32 w 49"/>
              <a:gd name="T37" fmla="*/ 48 h 48"/>
              <a:gd name="T38" fmla="*/ 32 w 49"/>
              <a:gd name="T39" fmla="*/ 48 h 48"/>
              <a:gd name="T40" fmla="*/ 49 w 49"/>
              <a:gd name="T41" fmla="*/ 0 h 48"/>
              <a:gd name="T42" fmla="*/ 49 w 49"/>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48">
                <a:moveTo>
                  <a:pt x="49" y="0"/>
                </a:moveTo>
                <a:lnTo>
                  <a:pt x="0" y="15"/>
                </a:lnTo>
                <a:lnTo>
                  <a:pt x="0" y="15"/>
                </a:lnTo>
                <a:lnTo>
                  <a:pt x="3" y="16"/>
                </a:lnTo>
                <a:lnTo>
                  <a:pt x="6" y="17"/>
                </a:lnTo>
                <a:lnTo>
                  <a:pt x="8" y="19"/>
                </a:lnTo>
                <a:lnTo>
                  <a:pt x="11" y="20"/>
                </a:lnTo>
                <a:lnTo>
                  <a:pt x="13" y="22"/>
                </a:lnTo>
                <a:lnTo>
                  <a:pt x="15" y="24"/>
                </a:lnTo>
                <a:lnTo>
                  <a:pt x="18" y="25"/>
                </a:lnTo>
                <a:lnTo>
                  <a:pt x="20" y="28"/>
                </a:lnTo>
                <a:lnTo>
                  <a:pt x="22" y="30"/>
                </a:lnTo>
                <a:lnTo>
                  <a:pt x="24" y="32"/>
                </a:lnTo>
                <a:lnTo>
                  <a:pt x="25" y="35"/>
                </a:lnTo>
                <a:lnTo>
                  <a:pt x="27" y="37"/>
                </a:lnTo>
                <a:lnTo>
                  <a:pt x="28" y="40"/>
                </a:lnTo>
                <a:lnTo>
                  <a:pt x="30" y="43"/>
                </a:lnTo>
                <a:lnTo>
                  <a:pt x="31" y="45"/>
                </a:lnTo>
                <a:lnTo>
                  <a:pt x="32" y="48"/>
                </a:lnTo>
                <a:lnTo>
                  <a:pt x="32" y="48"/>
                </a:lnTo>
                <a:lnTo>
                  <a:pt x="49"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Line 79"/>
          <p:cNvSpPr>
            <a:spLocks noChangeShapeType="1"/>
          </p:cNvSpPr>
          <p:nvPr/>
        </p:nvSpPr>
        <p:spPr bwMode="auto">
          <a:xfrm flipV="1">
            <a:off x="5042060" y="4409220"/>
            <a:ext cx="727075" cy="84138"/>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80"/>
          <p:cNvSpPr>
            <a:spLocks/>
          </p:cNvSpPr>
          <p:nvPr/>
        </p:nvSpPr>
        <p:spPr bwMode="auto">
          <a:xfrm>
            <a:off x="5746910" y="4374295"/>
            <a:ext cx="77787" cy="73025"/>
          </a:xfrm>
          <a:custGeom>
            <a:avLst/>
            <a:gdLst>
              <a:gd name="T0" fmla="*/ 49 w 49"/>
              <a:gd name="T1" fmla="*/ 18 h 46"/>
              <a:gd name="T2" fmla="*/ 0 w 49"/>
              <a:gd name="T3" fmla="*/ 0 h 46"/>
              <a:gd name="T4" fmla="*/ 1 w 49"/>
              <a:gd name="T5" fmla="*/ 3 h 46"/>
              <a:gd name="T6" fmla="*/ 3 w 49"/>
              <a:gd name="T7" fmla="*/ 5 h 46"/>
              <a:gd name="T8" fmla="*/ 4 w 49"/>
              <a:gd name="T9" fmla="*/ 8 h 46"/>
              <a:gd name="T10" fmla="*/ 5 w 49"/>
              <a:gd name="T11" fmla="*/ 11 h 46"/>
              <a:gd name="T12" fmla="*/ 6 w 49"/>
              <a:gd name="T13" fmla="*/ 14 h 46"/>
              <a:gd name="T14" fmla="*/ 7 w 49"/>
              <a:gd name="T15" fmla="*/ 17 h 46"/>
              <a:gd name="T16" fmla="*/ 8 w 49"/>
              <a:gd name="T17" fmla="*/ 20 h 46"/>
              <a:gd name="T18" fmla="*/ 8 w 49"/>
              <a:gd name="T19" fmla="*/ 23 h 46"/>
              <a:gd name="T20" fmla="*/ 8 w 49"/>
              <a:gd name="T21" fmla="*/ 26 h 46"/>
              <a:gd name="T22" fmla="*/ 8 w 49"/>
              <a:gd name="T23" fmla="*/ 29 h 46"/>
              <a:gd name="T24" fmla="*/ 8 w 49"/>
              <a:gd name="T25" fmla="*/ 32 h 46"/>
              <a:gd name="T26" fmla="*/ 8 w 49"/>
              <a:gd name="T27" fmla="*/ 34 h 46"/>
              <a:gd name="T28" fmla="*/ 8 w 49"/>
              <a:gd name="T29" fmla="*/ 37 h 46"/>
              <a:gd name="T30" fmla="*/ 7 w 49"/>
              <a:gd name="T31" fmla="*/ 41 h 46"/>
              <a:gd name="T32" fmla="*/ 6 w 49"/>
              <a:gd name="T33" fmla="*/ 44 h 46"/>
              <a:gd name="T34" fmla="*/ 5 w 49"/>
              <a:gd name="T35" fmla="*/ 46 h 46"/>
              <a:gd name="T36" fmla="*/ 5 w 49"/>
              <a:gd name="T37" fmla="*/ 46 h 46"/>
              <a:gd name="T38" fmla="*/ 49 w 49"/>
              <a:gd name="T39" fmla="*/ 18 h 46"/>
              <a:gd name="T40" fmla="*/ 49 w 49"/>
              <a:gd name="T41"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46">
                <a:moveTo>
                  <a:pt x="49" y="18"/>
                </a:moveTo>
                <a:lnTo>
                  <a:pt x="0" y="0"/>
                </a:lnTo>
                <a:lnTo>
                  <a:pt x="1" y="3"/>
                </a:lnTo>
                <a:lnTo>
                  <a:pt x="3" y="5"/>
                </a:lnTo>
                <a:lnTo>
                  <a:pt x="4" y="8"/>
                </a:lnTo>
                <a:lnTo>
                  <a:pt x="5" y="11"/>
                </a:lnTo>
                <a:lnTo>
                  <a:pt x="6" y="14"/>
                </a:lnTo>
                <a:lnTo>
                  <a:pt x="7" y="17"/>
                </a:lnTo>
                <a:lnTo>
                  <a:pt x="8" y="20"/>
                </a:lnTo>
                <a:lnTo>
                  <a:pt x="8" y="23"/>
                </a:lnTo>
                <a:lnTo>
                  <a:pt x="8" y="26"/>
                </a:lnTo>
                <a:lnTo>
                  <a:pt x="8" y="29"/>
                </a:lnTo>
                <a:lnTo>
                  <a:pt x="8" y="32"/>
                </a:lnTo>
                <a:lnTo>
                  <a:pt x="8" y="34"/>
                </a:lnTo>
                <a:lnTo>
                  <a:pt x="8" y="37"/>
                </a:lnTo>
                <a:lnTo>
                  <a:pt x="7" y="41"/>
                </a:lnTo>
                <a:lnTo>
                  <a:pt x="6" y="44"/>
                </a:lnTo>
                <a:lnTo>
                  <a:pt x="5" y="46"/>
                </a:lnTo>
                <a:lnTo>
                  <a:pt x="5" y="46"/>
                </a:lnTo>
                <a:lnTo>
                  <a:pt x="49" y="18"/>
                </a:lnTo>
                <a:lnTo>
                  <a:pt x="4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Line 81"/>
          <p:cNvSpPr>
            <a:spLocks noChangeShapeType="1"/>
          </p:cNvSpPr>
          <p:nvPr/>
        </p:nvSpPr>
        <p:spPr bwMode="auto">
          <a:xfrm>
            <a:off x="4911885" y="4752120"/>
            <a:ext cx="366712" cy="230188"/>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82"/>
          <p:cNvSpPr>
            <a:spLocks/>
          </p:cNvSpPr>
          <p:nvPr/>
        </p:nvSpPr>
        <p:spPr bwMode="auto">
          <a:xfrm>
            <a:off x="5243673" y="4941033"/>
            <a:ext cx="82550" cy="69850"/>
          </a:xfrm>
          <a:custGeom>
            <a:avLst/>
            <a:gdLst>
              <a:gd name="T0" fmla="*/ 52 w 52"/>
              <a:gd name="T1" fmla="*/ 44 h 44"/>
              <a:gd name="T2" fmla="*/ 0 w 52"/>
              <a:gd name="T3" fmla="*/ 39 h 44"/>
              <a:gd name="T4" fmla="*/ 0 w 52"/>
              <a:gd name="T5" fmla="*/ 39 h 44"/>
              <a:gd name="T6" fmla="*/ 3 w 52"/>
              <a:gd name="T7" fmla="*/ 38 h 44"/>
              <a:gd name="T8" fmla="*/ 5 w 52"/>
              <a:gd name="T9" fmla="*/ 36 h 44"/>
              <a:gd name="T10" fmla="*/ 8 w 52"/>
              <a:gd name="T11" fmla="*/ 34 h 44"/>
              <a:gd name="T12" fmla="*/ 10 w 52"/>
              <a:gd name="T13" fmla="*/ 32 h 44"/>
              <a:gd name="T14" fmla="*/ 12 w 52"/>
              <a:gd name="T15" fmla="*/ 30 h 44"/>
              <a:gd name="T16" fmla="*/ 14 w 52"/>
              <a:gd name="T17" fmla="*/ 27 h 44"/>
              <a:gd name="T18" fmla="*/ 16 w 52"/>
              <a:gd name="T19" fmla="*/ 25 h 44"/>
              <a:gd name="T20" fmla="*/ 17 w 52"/>
              <a:gd name="T21" fmla="*/ 22 h 44"/>
              <a:gd name="T22" fmla="*/ 19 w 52"/>
              <a:gd name="T23" fmla="*/ 20 h 44"/>
              <a:gd name="T24" fmla="*/ 20 w 52"/>
              <a:gd name="T25" fmla="*/ 17 h 44"/>
              <a:gd name="T26" fmla="*/ 21 w 52"/>
              <a:gd name="T27" fmla="*/ 14 h 44"/>
              <a:gd name="T28" fmla="*/ 22 w 52"/>
              <a:gd name="T29" fmla="*/ 12 h 44"/>
              <a:gd name="T30" fmla="*/ 23 w 52"/>
              <a:gd name="T31" fmla="*/ 9 h 44"/>
              <a:gd name="T32" fmla="*/ 24 w 52"/>
              <a:gd name="T33" fmla="*/ 6 h 44"/>
              <a:gd name="T34" fmla="*/ 25 w 52"/>
              <a:gd name="T35" fmla="*/ 3 h 44"/>
              <a:gd name="T36" fmla="*/ 25 w 52"/>
              <a:gd name="T37" fmla="*/ 0 h 44"/>
              <a:gd name="T38" fmla="*/ 25 w 52"/>
              <a:gd name="T39" fmla="*/ 0 h 44"/>
              <a:gd name="T40" fmla="*/ 52 w 52"/>
              <a:gd name="T41" fmla="*/ 44 h 44"/>
              <a:gd name="T42" fmla="*/ 52 w 52"/>
              <a:gd name="T4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44">
                <a:moveTo>
                  <a:pt x="52" y="44"/>
                </a:moveTo>
                <a:lnTo>
                  <a:pt x="0" y="39"/>
                </a:lnTo>
                <a:lnTo>
                  <a:pt x="0" y="39"/>
                </a:lnTo>
                <a:lnTo>
                  <a:pt x="3" y="38"/>
                </a:lnTo>
                <a:lnTo>
                  <a:pt x="5" y="36"/>
                </a:lnTo>
                <a:lnTo>
                  <a:pt x="8" y="34"/>
                </a:lnTo>
                <a:lnTo>
                  <a:pt x="10" y="32"/>
                </a:lnTo>
                <a:lnTo>
                  <a:pt x="12" y="30"/>
                </a:lnTo>
                <a:lnTo>
                  <a:pt x="14" y="27"/>
                </a:lnTo>
                <a:lnTo>
                  <a:pt x="16" y="25"/>
                </a:lnTo>
                <a:lnTo>
                  <a:pt x="17" y="22"/>
                </a:lnTo>
                <a:lnTo>
                  <a:pt x="19" y="20"/>
                </a:lnTo>
                <a:lnTo>
                  <a:pt x="20" y="17"/>
                </a:lnTo>
                <a:lnTo>
                  <a:pt x="21" y="14"/>
                </a:lnTo>
                <a:lnTo>
                  <a:pt x="22" y="12"/>
                </a:lnTo>
                <a:lnTo>
                  <a:pt x="23" y="9"/>
                </a:lnTo>
                <a:lnTo>
                  <a:pt x="24" y="6"/>
                </a:lnTo>
                <a:lnTo>
                  <a:pt x="25" y="3"/>
                </a:lnTo>
                <a:lnTo>
                  <a:pt x="25" y="0"/>
                </a:lnTo>
                <a:lnTo>
                  <a:pt x="25" y="0"/>
                </a:lnTo>
                <a:lnTo>
                  <a:pt x="52" y="44"/>
                </a:lnTo>
                <a:lnTo>
                  <a:pt x="5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mc:AlternateContent xmlns:mc="http://schemas.openxmlformats.org/markup-compatibility/2006" xmlns:a14="http://schemas.microsoft.com/office/drawing/2010/main">
        <mc:Choice Requires="a14">
          <p:sp>
            <p:nvSpPr>
              <p:cNvPr id="62" name="Rectangle 25"/>
              <p:cNvSpPr>
                <a:spLocks noChangeArrowheads="1"/>
              </p:cNvSpPr>
              <p:nvPr/>
            </p:nvSpPr>
            <p:spPr bwMode="auto">
              <a:xfrm>
                <a:off x="3938464" y="3839462"/>
                <a:ext cx="589864"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AU" altLang="zh-CN" sz="2800" b="0" i="1" u="none" strike="noStrike" cap="none" normalizeH="0" baseline="0" smtClean="0">
                              <a:ln>
                                <a:noFill/>
                              </a:ln>
                              <a:solidFill>
                                <a:schemeClr val="tx1"/>
                              </a:solidFill>
                              <a:effectLst/>
                              <a:latin typeface="Cambria Math" charset="0"/>
                            </a:rPr>
                          </m:ctrlPr>
                        </m:sSubPr>
                        <m:e>
                          <m:r>
                            <a:rPr kumimoji="0" lang="en-AU" altLang="zh-CN" sz="2800" b="0" i="1" u="none" strike="noStrike" cap="none" normalizeH="0" baseline="0" smtClean="0">
                              <a:ln>
                                <a:noFill/>
                              </a:ln>
                              <a:solidFill>
                                <a:schemeClr val="tx1"/>
                              </a:solidFill>
                              <a:effectLst/>
                              <a:latin typeface="Cambria Math" panose="02040503050406030204" pitchFamily="18" charset="0"/>
                            </a:rPr>
                            <m:t>𝑣</m:t>
                          </m:r>
                        </m:e>
                        <m:sub>
                          <m:r>
                            <a:rPr kumimoji="0" lang="en-AU" altLang="zh-CN" sz="2800" b="0" i="1" u="none" strike="noStrike" cap="none" normalizeH="0" baseline="0" smtClean="0">
                              <a:ln>
                                <a:noFill/>
                              </a:ln>
                              <a:solidFill>
                                <a:schemeClr val="tx1"/>
                              </a:solidFill>
                              <a:effectLst/>
                              <a:latin typeface="Cambria Math" panose="02040503050406030204" pitchFamily="18" charset="0"/>
                            </a:rPr>
                            <m:t>1</m:t>
                          </m:r>
                        </m:sub>
                      </m:sSub>
                    </m:oMath>
                  </m:oMathPara>
                </a14:m>
                <a:endParaRPr kumimoji="0" lang="zh-CN" altLang="zh-CN" sz="2800" b="0" i="0" u="none" strike="noStrike" cap="none" normalizeH="0" baseline="0" dirty="0" smtClean="0">
                  <a:ln>
                    <a:noFill/>
                  </a:ln>
                  <a:solidFill>
                    <a:schemeClr val="tx1"/>
                  </a:solidFill>
                  <a:effectLst/>
                  <a:latin typeface="Arial" panose="020B0604020202020204" pitchFamily="34" charset="0"/>
                </a:endParaRPr>
              </a:p>
            </p:txBody>
          </p:sp>
        </mc:Choice>
        <mc:Fallback xmlns="">
          <p:sp>
            <p:nvSpPr>
              <p:cNvPr id="62" name="Rectangle 25"/>
              <p:cNvSpPr>
                <a:spLocks noRot="1" noChangeAspect="1" noMove="1" noResize="1" noEditPoints="1" noAdjustHandles="1" noChangeArrowheads="1" noChangeShapeType="1" noTextEdit="1"/>
              </p:cNvSpPr>
              <p:nvPr/>
            </p:nvSpPr>
            <p:spPr bwMode="auto">
              <a:xfrm>
                <a:off x="3938464" y="3839462"/>
                <a:ext cx="589864" cy="430887"/>
              </a:xfrm>
              <a:prstGeom prst="rect">
                <a:avLst/>
              </a:prstGeom>
              <a:blipFill rotWithShape="0">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25"/>
              <p:cNvSpPr>
                <a:spLocks noChangeArrowheads="1"/>
              </p:cNvSpPr>
              <p:nvPr/>
            </p:nvSpPr>
            <p:spPr bwMode="auto">
              <a:xfrm>
                <a:off x="3618201" y="3147304"/>
                <a:ext cx="589864"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AU" altLang="zh-CN" sz="2800" b="0" i="1" u="none" strike="noStrike" cap="none" normalizeH="0" baseline="0" smtClean="0">
                              <a:ln>
                                <a:noFill/>
                              </a:ln>
                              <a:solidFill>
                                <a:schemeClr val="tx1"/>
                              </a:solidFill>
                              <a:effectLst/>
                              <a:latin typeface="Cambria Math" charset="0"/>
                            </a:rPr>
                          </m:ctrlPr>
                        </m:sSubPr>
                        <m:e>
                          <m:r>
                            <a:rPr kumimoji="0" lang="en-AU" altLang="zh-CN" sz="2800" b="0" i="1" u="none" strike="noStrike" cap="none" normalizeH="0" baseline="0" smtClean="0">
                              <a:ln>
                                <a:noFill/>
                              </a:ln>
                              <a:solidFill>
                                <a:schemeClr val="tx1"/>
                              </a:solidFill>
                              <a:effectLst/>
                              <a:latin typeface="Cambria Math" panose="02040503050406030204" pitchFamily="18" charset="0"/>
                            </a:rPr>
                            <m:t>𝑣</m:t>
                          </m:r>
                        </m:e>
                        <m:sub>
                          <m:r>
                            <a:rPr kumimoji="0" lang="en-AU" altLang="zh-CN" sz="2800" b="0" i="1" u="none" strike="noStrike" cap="none" normalizeH="0" baseline="0" smtClean="0">
                              <a:ln>
                                <a:noFill/>
                              </a:ln>
                              <a:solidFill>
                                <a:schemeClr val="tx1"/>
                              </a:solidFill>
                              <a:effectLst/>
                              <a:latin typeface="Cambria Math" panose="02040503050406030204" pitchFamily="18" charset="0"/>
                            </a:rPr>
                            <m:t>1</m:t>
                          </m:r>
                        </m:sub>
                      </m:sSub>
                    </m:oMath>
                  </m:oMathPara>
                </a14:m>
                <a:endParaRPr kumimoji="0" lang="zh-CN" altLang="zh-CN" sz="2800" b="0" i="0" u="none" strike="noStrike" cap="none" normalizeH="0" baseline="0" dirty="0" smtClean="0">
                  <a:ln>
                    <a:noFill/>
                  </a:ln>
                  <a:solidFill>
                    <a:schemeClr val="tx1"/>
                  </a:solidFill>
                  <a:effectLst/>
                  <a:latin typeface="Arial" panose="020B0604020202020204" pitchFamily="34" charset="0"/>
                </a:endParaRPr>
              </a:p>
            </p:txBody>
          </p:sp>
        </mc:Choice>
        <mc:Fallback xmlns="">
          <p:sp>
            <p:nvSpPr>
              <p:cNvPr id="63" name="Rectangle 25"/>
              <p:cNvSpPr>
                <a:spLocks noRot="1" noChangeAspect="1" noMove="1" noResize="1" noEditPoints="1" noAdjustHandles="1" noChangeArrowheads="1" noChangeShapeType="1" noTextEdit="1"/>
              </p:cNvSpPr>
              <p:nvPr/>
            </p:nvSpPr>
            <p:spPr bwMode="auto">
              <a:xfrm>
                <a:off x="3618201" y="3147304"/>
                <a:ext cx="589864" cy="430887"/>
              </a:xfrm>
              <a:prstGeom prst="rect">
                <a:avLst/>
              </a:prstGeom>
              <a:blipFill rotWithShape="0">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25"/>
              <p:cNvSpPr>
                <a:spLocks noChangeArrowheads="1"/>
              </p:cNvSpPr>
              <p:nvPr/>
            </p:nvSpPr>
            <p:spPr bwMode="auto">
              <a:xfrm>
                <a:off x="3967085" y="4563639"/>
                <a:ext cx="589864"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AU" altLang="zh-CN" sz="2800" b="0" i="1" u="none" strike="noStrike" cap="none" normalizeH="0" baseline="0" smtClean="0">
                              <a:ln>
                                <a:noFill/>
                              </a:ln>
                              <a:solidFill>
                                <a:schemeClr val="tx1"/>
                              </a:solidFill>
                              <a:effectLst/>
                              <a:latin typeface="Cambria Math" charset="0"/>
                            </a:rPr>
                          </m:ctrlPr>
                        </m:sSubPr>
                        <m:e>
                          <m:r>
                            <a:rPr kumimoji="0" lang="en-AU" altLang="zh-CN" sz="2800" b="0" i="1" u="none" strike="noStrike" cap="none" normalizeH="0" baseline="0" smtClean="0">
                              <a:ln>
                                <a:noFill/>
                              </a:ln>
                              <a:solidFill>
                                <a:schemeClr val="tx1"/>
                              </a:solidFill>
                              <a:effectLst/>
                              <a:latin typeface="Cambria Math" panose="02040503050406030204" pitchFamily="18" charset="0"/>
                            </a:rPr>
                            <m:t>𝑣</m:t>
                          </m:r>
                        </m:e>
                        <m:sub>
                          <m:r>
                            <a:rPr kumimoji="0" lang="en-AU" altLang="zh-CN" sz="2800" b="0" i="1" u="none" strike="noStrike" cap="none" normalizeH="0" baseline="0" smtClean="0">
                              <a:ln>
                                <a:noFill/>
                              </a:ln>
                              <a:solidFill>
                                <a:schemeClr val="tx1"/>
                              </a:solidFill>
                              <a:effectLst/>
                              <a:latin typeface="Cambria Math" panose="02040503050406030204" pitchFamily="18" charset="0"/>
                            </a:rPr>
                            <m:t>2</m:t>
                          </m:r>
                        </m:sub>
                      </m:sSub>
                    </m:oMath>
                  </m:oMathPara>
                </a14:m>
                <a:endParaRPr kumimoji="0" lang="zh-CN" altLang="zh-CN" sz="2800" b="0" i="0" u="none" strike="noStrike" cap="none" normalizeH="0" baseline="0" dirty="0" smtClean="0">
                  <a:ln>
                    <a:noFill/>
                  </a:ln>
                  <a:solidFill>
                    <a:schemeClr val="tx1"/>
                  </a:solidFill>
                  <a:effectLst/>
                  <a:latin typeface="Arial" panose="020B0604020202020204" pitchFamily="34" charset="0"/>
                </a:endParaRPr>
              </a:p>
            </p:txBody>
          </p:sp>
        </mc:Choice>
        <mc:Fallback xmlns="">
          <p:sp>
            <p:nvSpPr>
              <p:cNvPr id="64" name="Rectangle 25"/>
              <p:cNvSpPr>
                <a:spLocks noRot="1" noChangeAspect="1" noMove="1" noResize="1" noEditPoints="1" noAdjustHandles="1" noChangeArrowheads="1" noChangeShapeType="1" noTextEdit="1"/>
              </p:cNvSpPr>
              <p:nvPr/>
            </p:nvSpPr>
            <p:spPr bwMode="auto">
              <a:xfrm>
                <a:off x="3967085" y="4563639"/>
                <a:ext cx="589864" cy="430887"/>
              </a:xfrm>
              <a:prstGeom prst="rect">
                <a:avLst/>
              </a:prstGeom>
              <a:blipFill rotWithShape="0">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25"/>
              <p:cNvSpPr>
                <a:spLocks noChangeArrowheads="1"/>
              </p:cNvSpPr>
              <p:nvPr/>
            </p:nvSpPr>
            <p:spPr bwMode="auto">
              <a:xfrm>
                <a:off x="4082824" y="5410308"/>
                <a:ext cx="589864"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AU" altLang="zh-CN" sz="2800" b="0" i="1" u="none" strike="noStrike" cap="none" normalizeH="0" baseline="0" smtClean="0">
                              <a:ln>
                                <a:noFill/>
                              </a:ln>
                              <a:solidFill>
                                <a:schemeClr val="tx1"/>
                              </a:solidFill>
                              <a:effectLst/>
                              <a:latin typeface="Cambria Math" charset="0"/>
                            </a:rPr>
                          </m:ctrlPr>
                        </m:sSubPr>
                        <m:e>
                          <m:r>
                            <a:rPr kumimoji="0" lang="en-AU" altLang="zh-CN" sz="2800" b="0" i="1" u="none" strike="noStrike" cap="none" normalizeH="0" baseline="0" smtClean="0">
                              <a:ln>
                                <a:noFill/>
                              </a:ln>
                              <a:solidFill>
                                <a:schemeClr val="tx1"/>
                              </a:solidFill>
                              <a:effectLst/>
                              <a:latin typeface="Cambria Math" panose="02040503050406030204" pitchFamily="18" charset="0"/>
                            </a:rPr>
                            <m:t>𝑣</m:t>
                          </m:r>
                        </m:e>
                        <m:sub>
                          <m:r>
                            <a:rPr kumimoji="0" lang="en-AU" altLang="zh-CN" sz="2800" b="0" i="1" u="none" strike="noStrike" cap="none" normalizeH="0" baseline="0" smtClean="0">
                              <a:ln>
                                <a:noFill/>
                              </a:ln>
                              <a:solidFill>
                                <a:schemeClr val="tx1"/>
                              </a:solidFill>
                              <a:effectLst/>
                              <a:latin typeface="Cambria Math" panose="02040503050406030204" pitchFamily="18" charset="0"/>
                            </a:rPr>
                            <m:t>1</m:t>
                          </m:r>
                        </m:sub>
                      </m:sSub>
                    </m:oMath>
                  </m:oMathPara>
                </a14:m>
                <a:endParaRPr kumimoji="0" lang="zh-CN" altLang="zh-CN" sz="2800" b="0" i="0" u="none" strike="noStrike" cap="none" normalizeH="0" baseline="0" dirty="0" smtClean="0">
                  <a:ln>
                    <a:noFill/>
                  </a:ln>
                  <a:solidFill>
                    <a:schemeClr val="tx1"/>
                  </a:solidFill>
                  <a:effectLst/>
                  <a:latin typeface="Arial" panose="020B0604020202020204" pitchFamily="34" charset="0"/>
                </a:endParaRPr>
              </a:p>
            </p:txBody>
          </p:sp>
        </mc:Choice>
        <mc:Fallback xmlns="">
          <p:sp>
            <p:nvSpPr>
              <p:cNvPr id="65" name="Rectangle 25"/>
              <p:cNvSpPr>
                <a:spLocks noRot="1" noChangeAspect="1" noMove="1" noResize="1" noEditPoints="1" noAdjustHandles="1" noChangeArrowheads="1" noChangeShapeType="1" noTextEdit="1"/>
              </p:cNvSpPr>
              <p:nvPr/>
            </p:nvSpPr>
            <p:spPr bwMode="auto">
              <a:xfrm>
                <a:off x="4082824" y="5410308"/>
                <a:ext cx="589864" cy="430887"/>
              </a:xfrm>
              <a:prstGeom prst="rect">
                <a:avLst/>
              </a:prstGeom>
              <a:blipFill rotWithShape="0">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25"/>
              <p:cNvSpPr>
                <a:spLocks noChangeArrowheads="1"/>
              </p:cNvSpPr>
              <p:nvPr/>
            </p:nvSpPr>
            <p:spPr bwMode="auto">
              <a:xfrm>
                <a:off x="5634048" y="3707636"/>
                <a:ext cx="589864"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AU" altLang="zh-CN" sz="2800" b="0" i="1" u="none" strike="noStrike" cap="none" normalizeH="0" baseline="0" smtClean="0">
                              <a:ln>
                                <a:noFill/>
                              </a:ln>
                              <a:solidFill>
                                <a:schemeClr val="tx1"/>
                              </a:solidFill>
                              <a:effectLst/>
                              <a:latin typeface="Cambria Math" charset="0"/>
                            </a:rPr>
                          </m:ctrlPr>
                        </m:sSubPr>
                        <m:e>
                          <m:r>
                            <a:rPr kumimoji="0" lang="en-AU" altLang="zh-CN" sz="2800" b="0" i="1" u="none" strike="noStrike" cap="none" normalizeH="0" baseline="0" smtClean="0">
                              <a:ln>
                                <a:noFill/>
                              </a:ln>
                              <a:solidFill>
                                <a:schemeClr val="tx1"/>
                              </a:solidFill>
                              <a:effectLst/>
                              <a:latin typeface="Cambria Math" panose="02040503050406030204" pitchFamily="18" charset="0"/>
                            </a:rPr>
                            <m:t>𝑣</m:t>
                          </m:r>
                        </m:e>
                        <m:sub>
                          <m:r>
                            <a:rPr kumimoji="0" lang="en-AU" altLang="zh-CN" sz="2800" b="0" i="1" u="none" strike="noStrike" cap="none" normalizeH="0" baseline="0" smtClean="0">
                              <a:ln>
                                <a:noFill/>
                              </a:ln>
                              <a:solidFill>
                                <a:schemeClr val="tx1"/>
                              </a:solidFill>
                              <a:effectLst/>
                              <a:latin typeface="Cambria Math" panose="02040503050406030204" pitchFamily="18" charset="0"/>
                            </a:rPr>
                            <m:t>1</m:t>
                          </m:r>
                        </m:sub>
                      </m:sSub>
                    </m:oMath>
                  </m:oMathPara>
                </a14:m>
                <a:endParaRPr kumimoji="0" lang="zh-CN" altLang="zh-CN" sz="2800" b="0" i="0" u="none" strike="noStrike" cap="none" normalizeH="0" baseline="0" dirty="0" smtClean="0">
                  <a:ln>
                    <a:noFill/>
                  </a:ln>
                  <a:solidFill>
                    <a:schemeClr val="tx1"/>
                  </a:solidFill>
                  <a:effectLst/>
                  <a:latin typeface="Arial" panose="020B0604020202020204" pitchFamily="34" charset="0"/>
                </a:endParaRPr>
              </a:p>
            </p:txBody>
          </p:sp>
        </mc:Choice>
        <mc:Fallback xmlns="">
          <p:sp>
            <p:nvSpPr>
              <p:cNvPr id="66" name="Rectangle 25"/>
              <p:cNvSpPr>
                <a:spLocks noRot="1" noChangeAspect="1" noMove="1" noResize="1" noEditPoints="1" noAdjustHandles="1" noChangeArrowheads="1" noChangeShapeType="1" noTextEdit="1"/>
              </p:cNvSpPr>
              <p:nvPr/>
            </p:nvSpPr>
            <p:spPr bwMode="auto">
              <a:xfrm>
                <a:off x="5634048" y="3707636"/>
                <a:ext cx="589864" cy="430887"/>
              </a:xfrm>
              <a:prstGeom prst="rect">
                <a:avLst/>
              </a:prstGeom>
              <a:blipFill rotWithShape="0">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25"/>
              <p:cNvSpPr>
                <a:spLocks noChangeArrowheads="1"/>
              </p:cNvSpPr>
              <p:nvPr/>
            </p:nvSpPr>
            <p:spPr bwMode="auto">
              <a:xfrm>
                <a:off x="5762775" y="4915777"/>
                <a:ext cx="589864"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AU" altLang="zh-CN" sz="2800" b="0" i="1" u="none" strike="noStrike" cap="none" normalizeH="0" baseline="0" smtClean="0">
                              <a:ln>
                                <a:noFill/>
                              </a:ln>
                              <a:solidFill>
                                <a:schemeClr val="tx1"/>
                              </a:solidFill>
                              <a:effectLst/>
                              <a:latin typeface="Cambria Math" charset="0"/>
                            </a:rPr>
                          </m:ctrlPr>
                        </m:sSubPr>
                        <m:e>
                          <m:r>
                            <a:rPr kumimoji="0" lang="en-AU" altLang="zh-CN" sz="2800" b="0" i="1" u="none" strike="noStrike" cap="none" normalizeH="0" baseline="0" smtClean="0">
                              <a:ln>
                                <a:noFill/>
                              </a:ln>
                              <a:solidFill>
                                <a:schemeClr val="tx1"/>
                              </a:solidFill>
                              <a:effectLst/>
                              <a:latin typeface="Cambria Math" panose="02040503050406030204" pitchFamily="18" charset="0"/>
                            </a:rPr>
                            <m:t>𝑣</m:t>
                          </m:r>
                        </m:e>
                        <m:sub>
                          <m:r>
                            <a:rPr kumimoji="0" lang="en-US" altLang="zh-CN" sz="2800" b="0" i="1" u="none" strike="noStrike" cap="none" normalizeH="0" baseline="0" smtClean="0">
                              <a:ln>
                                <a:noFill/>
                              </a:ln>
                              <a:solidFill>
                                <a:schemeClr val="tx1"/>
                              </a:solidFill>
                              <a:effectLst/>
                              <a:latin typeface="Cambria Math" charset="0"/>
                            </a:rPr>
                            <m:t>3</m:t>
                          </m:r>
                        </m:sub>
                      </m:sSub>
                    </m:oMath>
                  </m:oMathPara>
                </a14:m>
                <a:endParaRPr kumimoji="0" lang="zh-CN" altLang="zh-CN" sz="2800" b="0" i="0" u="none" strike="noStrike" cap="none" normalizeH="0" baseline="0" dirty="0" smtClean="0">
                  <a:ln>
                    <a:noFill/>
                  </a:ln>
                  <a:solidFill>
                    <a:schemeClr val="tx1"/>
                  </a:solidFill>
                  <a:effectLst/>
                  <a:latin typeface="Arial" panose="020B0604020202020204" pitchFamily="34" charset="0"/>
                </a:endParaRPr>
              </a:p>
            </p:txBody>
          </p:sp>
        </mc:Choice>
        <mc:Fallback xmlns="">
          <p:sp>
            <p:nvSpPr>
              <p:cNvPr id="67" name="Rectangle 25"/>
              <p:cNvSpPr>
                <a:spLocks noRot="1" noChangeAspect="1" noMove="1" noResize="1" noEditPoints="1" noAdjustHandles="1" noChangeArrowheads="1" noChangeShapeType="1" noTextEdit="1"/>
              </p:cNvSpPr>
              <p:nvPr/>
            </p:nvSpPr>
            <p:spPr bwMode="auto">
              <a:xfrm>
                <a:off x="5762775" y="4915777"/>
                <a:ext cx="589864" cy="430887"/>
              </a:xfrm>
              <a:prstGeom prst="rect">
                <a:avLst/>
              </a:prstGeom>
              <a:blipFill rotWithShape="0">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8" name="Oval 67"/>
          <p:cNvSpPr/>
          <p:nvPr/>
        </p:nvSpPr>
        <p:spPr>
          <a:xfrm>
            <a:off x="1353311" y="2871216"/>
            <a:ext cx="3399127" cy="3398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433117" y="2919614"/>
            <a:ext cx="3399127" cy="3398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39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BiPPR</a:t>
            </a:r>
            <a:endParaRPr lang="zh-CN" alt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57200" y="1616351"/>
                <a:ext cx="8229600" cy="4525963"/>
              </a:xfrm>
            </p:spPr>
            <p:txBody>
              <a:bodyPr/>
              <a:lstStyle/>
              <a:p>
                <a:pPr lvl="1">
                  <a:lnSpc>
                    <a:spcPct val="115000"/>
                  </a:lnSpc>
                  <a:spcBef>
                    <a:spcPts val="0"/>
                  </a:spcBef>
                </a:pPr>
                <a:r>
                  <a:rPr lang="en-US" sz="2000" dirty="0"/>
                  <a:t>Amortized time complexity: </a:t>
                </a:r>
              </a:p>
              <a:p>
                <a:pPr lvl="2">
                  <a:lnSpc>
                    <a:spcPct val="115000"/>
                  </a:lnSpc>
                  <a:spcBef>
                    <a:spcPts val="0"/>
                  </a:spcBef>
                  <a:buFont typeface="Arial"/>
                  <a:buChar char="–"/>
                </a:pP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m:t>
                    </m:r>
                    <m:f>
                      <m:fPr>
                        <m:ctrlPr>
                          <a:rPr lang="en-US" sz="2000" i="1">
                            <a:latin typeface="Cambria Math" charset="0"/>
                          </a:rPr>
                        </m:ctrlPr>
                      </m:fPr>
                      <m:num>
                        <m:r>
                          <a:rPr lang="en-US" sz="2000" i="1">
                            <a:latin typeface="Cambria Math" panose="02040503050406030204" pitchFamily="18" charset="0"/>
                          </a:rPr>
                          <m:t>1</m:t>
                        </m:r>
                      </m:num>
                      <m:den>
                        <m:r>
                          <a:rPr lang="en-US" sz="2000" i="1">
                            <a:latin typeface="Cambria Math" panose="02040503050406030204" pitchFamily="18" charset="0"/>
                          </a:rPr>
                          <m:t>𝜖</m:t>
                        </m:r>
                      </m:den>
                    </m:f>
                    <m:rad>
                      <m:radPr>
                        <m:degHide m:val="on"/>
                        <m:ctrlPr>
                          <a:rPr lang="en-US" sz="2000" i="1">
                            <a:latin typeface="Cambria Math" charset="0"/>
                          </a:rPr>
                        </m:ctrlPr>
                      </m:radPr>
                      <m:deg/>
                      <m:e>
                        <m:f>
                          <m:fPr>
                            <m:ctrlPr>
                              <a:rPr lang="en-US" sz="2000" i="1">
                                <a:latin typeface="Cambria Math" charset="0"/>
                              </a:rPr>
                            </m:ctrlPr>
                          </m:fPr>
                          <m:num>
                            <m:r>
                              <a:rPr lang="en-US" sz="2000" i="1">
                                <a:latin typeface="Cambria Math" panose="02040503050406030204" pitchFamily="18" charset="0"/>
                              </a:rPr>
                              <m:t>𝑚</m:t>
                            </m:r>
                          </m:num>
                          <m:den>
                            <m:r>
                              <a:rPr lang="en-US" sz="2000" i="1">
                                <a:latin typeface="Cambria Math" panose="02040503050406030204" pitchFamily="18" charset="0"/>
                              </a:rPr>
                              <m:t>𝑛</m:t>
                            </m:r>
                            <m:r>
                              <a:rPr lang="en-US" sz="2000" i="1">
                                <a:latin typeface="Cambria Math" panose="02040503050406030204" pitchFamily="18" charset="0"/>
                              </a:rPr>
                              <m:t>𝛿</m:t>
                            </m:r>
                          </m:den>
                        </m:f>
                        <m:func>
                          <m:funcPr>
                            <m:ctrlPr>
                              <a:rPr lang="en-US" sz="2000" i="1">
                                <a:latin typeface="Cambria Math" charset="0"/>
                              </a:rPr>
                            </m:ctrlPr>
                          </m:funcPr>
                          <m:fName>
                            <m:r>
                              <m:rPr>
                                <m:sty m:val="p"/>
                              </m:rPr>
                              <a:rPr lang="en-US" sz="2000">
                                <a:latin typeface="Cambria Math" panose="02040503050406030204" pitchFamily="18" charset="0"/>
                              </a:rPr>
                              <m:t>ln</m:t>
                            </m:r>
                          </m:fName>
                          <m:e>
                            <m:r>
                              <a:rPr lang="en-US" sz="2000" i="1">
                                <a:latin typeface="Cambria Math" panose="02040503050406030204" pitchFamily="18" charset="0"/>
                              </a:rPr>
                              <m:t>𝑛</m:t>
                            </m:r>
                          </m:e>
                        </m:func>
                      </m:e>
                    </m:rad>
                    <m:r>
                      <a:rPr lang="en-US" sz="2000" i="1">
                        <a:latin typeface="Cambria Math" panose="02040503050406030204" pitchFamily="18" charset="0"/>
                      </a:rPr>
                      <m:t>)</m:t>
                    </m:r>
                  </m:oMath>
                </a14:m>
                <a:endParaRPr lang="en-US" sz="2000" dirty="0"/>
              </a:p>
              <a:p>
                <a:pPr marL="1066800" lvl="2" indent="0">
                  <a:lnSpc>
                    <a:spcPct val="115000"/>
                  </a:lnSpc>
                  <a:spcBef>
                    <a:spcPts val="0"/>
                  </a:spcBef>
                  <a:buNone/>
                </a:pPr>
                <a:r>
                  <a:rPr lang="en-US" sz="2000" dirty="0"/>
                  <a:t>   </a:t>
                </a:r>
                <a14:m>
                  <m:oMath xmlns:m="http://schemas.openxmlformats.org/officeDocument/2006/math">
                    <m:r>
                      <a:rPr lang="en-US" sz="2000" i="1">
                        <a:latin typeface="Cambria Math" panose="02040503050406030204" pitchFamily="18" charset="0"/>
                      </a:rPr>
                      <m:t>𝛿</m:t>
                    </m:r>
                    <m:r>
                      <a:rPr lang="en-US" sz="2000" i="1">
                        <a:latin typeface="Cambria Math" panose="02040503050406030204" pitchFamily="18" charset="0"/>
                      </a:rPr>
                      <m:t>=</m:t>
                    </m:r>
                    <m:f>
                      <m:fPr>
                        <m:ctrlPr>
                          <a:rPr lang="en-US" sz="2000" i="1">
                            <a:latin typeface="Cambria Math" charset="0"/>
                          </a:rPr>
                        </m:ctrlPr>
                      </m:fPr>
                      <m:num>
                        <m:r>
                          <a:rPr lang="en-US" sz="2000" i="1">
                            <a:latin typeface="Cambria Math" panose="02040503050406030204" pitchFamily="18" charset="0"/>
                          </a:rPr>
                          <m:t>1</m:t>
                        </m:r>
                      </m:num>
                      <m:den>
                        <m:r>
                          <a:rPr lang="en-US" sz="2000" i="1">
                            <a:latin typeface="Cambria Math" panose="02040503050406030204" pitchFamily="18" charset="0"/>
                          </a:rPr>
                          <m:t>𝑛</m:t>
                        </m:r>
                      </m:den>
                    </m:f>
                    <m:r>
                      <a:rPr lang="en-US" sz="2000" i="1">
                        <a:latin typeface="Cambria Math" panose="02040503050406030204" pitchFamily="18" charset="0"/>
                      </a:rPr>
                      <m:t>  </m:t>
                    </m:r>
                    <m:r>
                      <a:rPr lang="en-US" altLang="zh-CN" sz="2000" i="1" dirty="0">
                        <a:latin typeface="Cambria Math" panose="02040503050406030204" pitchFamily="18" charset="0"/>
                        <a:ea typeface="Cambria Math" panose="02040503050406030204" pitchFamily="18" charset="0"/>
                      </a:rPr>
                      <m:t>⇒</m:t>
                    </m:r>
                    <m:r>
                      <a:rPr lang="en-US" altLang="zh-CN" sz="2000" i="1">
                        <a:solidFill>
                          <a:schemeClr val="tx1"/>
                        </a:solidFill>
                        <a:latin typeface="Cambria Math" panose="02040503050406030204" pitchFamily="18" charset="0"/>
                      </a:rPr>
                      <m:t>𝑂</m:t>
                    </m:r>
                    <m:r>
                      <a:rPr lang="en-US" altLang="zh-CN" sz="2000" i="1">
                        <a:solidFill>
                          <a:schemeClr val="tx1"/>
                        </a:solidFill>
                        <a:latin typeface="Cambria Math" panose="02040503050406030204" pitchFamily="18" charset="0"/>
                      </a:rPr>
                      <m:t>(</m:t>
                    </m:r>
                    <m:f>
                      <m:fPr>
                        <m:ctrlPr>
                          <a:rPr lang="en-US" altLang="zh-CN" sz="2000" i="1">
                            <a:solidFill>
                              <a:schemeClr val="tx1"/>
                            </a:solidFill>
                            <a:latin typeface="Cambria Math" charset="0"/>
                          </a:rPr>
                        </m:ctrlPr>
                      </m:fPr>
                      <m:num>
                        <m:r>
                          <a:rPr lang="en-US" altLang="zh-CN" sz="2000" i="1">
                            <a:solidFill>
                              <a:schemeClr val="tx1"/>
                            </a:solidFill>
                            <a:latin typeface="Cambria Math" panose="02040503050406030204" pitchFamily="18" charset="0"/>
                          </a:rPr>
                          <m:t>1</m:t>
                        </m:r>
                      </m:num>
                      <m:den>
                        <m:r>
                          <a:rPr lang="en-US" altLang="zh-CN" sz="2000" i="1">
                            <a:solidFill>
                              <a:schemeClr val="tx1"/>
                            </a:solidFill>
                            <a:latin typeface="Cambria Math" panose="02040503050406030204" pitchFamily="18" charset="0"/>
                          </a:rPr>
                          <m:t>𝜖</m:t>
                        </m:r>
                      </m:den>
                    </m:f>
                    <m:rad>
                      <m:radPr>
                        <m:degHide m:val="on"/>
                        <m:ctrlPr>
                          <a:rPr lang="en-US" altLang="zh-CN" sz="2000" i="1">
                            <a:solidFill>
                              <a:schemeClr val="tx1"/>
                            </a:solidFill>
                            <a:latin typeface="Cambria Math" charset="0"/>
                          </a:rPr>
                        </m:ctrlPr>
                      </m:radPr>
                      <m:deg/>
                      <m:e>
                        <m:r>
                          <a:rPr lang="en-US" altLang="zh-CN" sz="2000" i="1">
                            <a:solidFill>
                              <a:schemeClr val="tx1"/>
                            </a:solidFill>
                            <a:latin typeface="Cambria Math" panose="02040503050406030204" pitchFamily="18" charset="0"/>
                          </a:rPr>
                          <m:t>𝑚</m:t>
                        </m:r>
                        <m:func>
                          <m:funcPr>
                            <m:ctrlPr>
                              <a:rPr lang="en-US" altLang="zh-CN" sz="2000" i="1">
                                <a:solidFill>
                                  <a:schemeClr val="tx1"/>
                                </a:solidFill>
                                <a:latin typeface="Cambria Math" charset="0"/>
                              </a:rPr>
                            </m:ctrlPr>
                          </m:funcPr>
                          <m:fName>
                            <m:r>
                              <m:rPr>
                                <m:sty m:val="p"/>
                              </m:rPr>
                              <a:rPr lang="en-US" altLang="zh-CN" sz="2000">
                                <a:solidFill>
                                  <a:schemeClr val="tx1"/>
                                </a:solidFill>
                                <a:latin typeface="Cambria Math" panose="02040503050406030204" pitchFamily="18" charset="0"/>
                              </a:rPr>
                              <m:t>ln</m:t>
                            </m:r>
                          </m:fName>
                          <m:e>
                            <m:r>
                              <a:rPr lang="en-US" altLang="zh-CN" sz="2000" i="1">
                                <a:solidFill>
                                  <a:schemeClr val="tx1"/>
                                </a:solidFill>
                                <a:latin typeface="Cambria Math" panose="02040503050406030204" pitchFamily="18" charset="0"/>
                              </a:rPr>
                              <m:t>𝑛</m:t>
                            </m:r>
                          </m:e>
                        </m:func>
                      </m:e>
                    </m:rad>
                    <m:r>
                      <a:rPr lang="en-US" altLang="zh-CN" sz="2000" i="1">
                        <a:solidFill>
                          <a:schemeClr val="tx1"/>
                        </a:solidFill>
                        <a:latin typeface="Cambria Math" panose="02040503050406030204" pitchFamily="18" charset="0"/>
                      </a:rPr>
                      <m:t>)</m:t>
                    </m:r>
                  </m:oMath>
                </a14:m>
                <a:endParaRPr lang="en-US" altLang="zh-CN" sz="2000" dirty="0">
                  <a:solidFill>
                    <a:schemeClr val="tx1"/>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57200" y="1616351"/>
                <a:ext cx="8229600" cy="4525963"/>
              </a:xfr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p:cNvSpPr/>
              <p:nvPr/>
            </p:nvSpPr>
            <p:spPr>
              <a:xfrm>
                <a:off x="1389888" y="3905801"/>
                <a:ext cx="5815584" cy="1015663"/>
              </a:xfrm>
              <a:prstGeom prst="rect">
                <a:avLst/>
              </a:prstGeom>
            </p:spPr>
            <p:txBody>
              <a:bodyPr wrap="square">
                <a:spAutoFit/>
              </a:bodyPr>
              <a:lstStyle/>
              <a:p>
                <a:r>
                  <a:rPr lang="en-US" altLang="zh-CN" sz="2000" dirty="0" smtClean="0">
                    <a:latin typeface="Times" charset="0"/>
                    <a:ea typeface="Times" charset="0"/>
                    <a:cs typeface="Times" charset="0"/>
                  </a:rPr>
                  <a:t>To answer top-</a:t>
                </a:r>
                <a:r>
                  <a:rPr lang="en-US" altLang="zh-CN" sz="2000" i="1" dirty="0" smtClean="0">
                    <a:latin typeface="Times" charset="0"/>
                    <a:ea typeface="Times" charset="0"/>
                    <a:cs typeface="Times" charset="0"/>
                  </a:rPr>
                  <a:t>k</a:t>
                </a:r>
                <a:r>
                  <a:rPr lang="en-US" altLang="zh-CN" sz="2000" dirty="0" smtClean="0">
                    <a:latin typeface="Times" charset="0"/>
                    <a:ea typeface="Times" charset="0"/>
                    <a:cs typeface="Times" charset="0"/>
                  </a:rPr>
                  <a:t> query:</a:t>
                </a:r>
              </a:p>
              <a:p>
                <a:r>
                  <a:rPr lang="en-US" altLang="zh-CN" sz="2000" dirty="0" smtClean="0">
                    <a:latin typeface="Times" charset="0"/>
                    <a:ea typeface="Times" charset="0"/>
                    <a:cs typeface="Times" charset="0"/>
                  </a:rPr>
                  <a:t>Apply </a:t>
                </a:r>
                <a:r>
                  <a:rPr lang="en-US" altLang="zh-CN" sz="2000" dirty="0" err="1">
                    <a:latin typeface="Times" charset="0"/>
                    <a:ea typeface="Times" charset="0"/>
                    <a:cs typeface="Times" charset="0"/>
                  </a:rPr>
                  <a:t>BiPPR</a:t>
                </a:r>
                <a:r>
                  <a:rPr lang="en-US" altLang="zh-CN" sz="2000" dirty="0">
                    <a:latin typeface="Times" charset="0"/>
                    <a:ea typeface="Times" charset="0"/>
                    <a:cs typeface="Times" charset="0"/>
                  </a:rPr>
                  <a:t> to each node </a:t>
                </a:r>
                <a14:m>
                  <m:oMath xmlns:m="http://schemas.openxmlformats.org/officeDocument/2006/math">
                    <m:r>
                      <a:rPr lang="en-US" altLang="zh-CN" sz="2000" i="1">
                        <a:solidFill>
                          <a:srgbClr val="C00000"/>
                        </a:solidFill>
                        <a:latin typeface="Cambria Math" charset="0"/>
                        <a:ea typeface="Times" charset="0"/>
                        <a:cs typeface="Times" charset="0"/>
                      </a:rPr>
                      <m:t>𝑡</m:t>
                    </m:r>
                    <m:r>
                      <a:rPr lang="en-US" altLang="zh-CN" sz="2000" i="1">
                        <a:latin typeface="Cambria Math" charset="0"/>
                        <a:ea typeface="Times" charset="0"/>
                        <a:cs typeface="Times" charset="0"/>
                      </a:rPr>
                      <m:t>∈</m:t>
                    </m:r>
                    <m:r>
                      <a:rPr lang="en-AU" altLang="zh-CN" sz="2000" i="1">
                        <a:latin typeface="Cambria Math" charset="0"/>
                        <a:ea typeface="Times" charset="0"/>
                        <a:cs typeface="Times" charset="0"/>
                      </a:rPr>
                      <m:t>𝑉</m:t>
                    </m:r>
                  </m:oMath>
                </a14:m>
                <a:r>
                  <a:rPr lang="zh-CN" altLang="en-US" sz="2000" dirty="0">
                    <a:latin typeface="Times" charset="0"/>
                    <a:ea typeface="Times" charset="0"/>
                    <a:cs typeface="Times" charset="0"/>
                  </a:rPr>
                  <a:t> </a:t>
                </a:r>
                <a:r>
                  <a:rPr lang="en-US" altLang="zh-CN" sz="2000" dirty="0">
                    <a:latin typeface="Times" charset="0"/>
                    <a:ea typeface="Times" charset="0"/>
                    <a:cs typeface="Times" charset="0"/>
                  </a:rPr>
                  <a:t>with source </a:t>
                </a:r>
                <a14:m>
                  <m:oMath xmlns:m="http://schemas.openxmlformats.org/officeDocument/2006/math">
                    <m:r>
                      <a:rPr lang="en-US" altLang="zh-CN" sz="2000" i="1">
                        <a:solidFill>
                          <a:srgbClr val="C00000"/>
                        </a:solidFill>
                        <a:latin typeface="Cambria Math" charset="0"/>
                        <a:ea typeface="Times" charset="0"/>
                        <a:cs typeface="Times" charset="0"/>
                      </a:rPr>
                      <m:t>𝑠</m:t>
                    </m:r>
                  </m:oMath>
                </a14:m>
                <a:r>
                  <a:rPr lang="en-US" altLang="zh-CN" sz="2000" dirty="0" smtClean="0">
                    <a:solidFill>
                      <a:schemeClr val="tx1"/>
                    </a:solidFill>
                    <a:latin typeface="Times" charset="0"/>
                    <a:ea typeface="Times" charset="0"/>
                    <a:cs typeface="Times" charset="0"/>
                  </a:rPr>
                  <a:t>.</a:t>
                </a:r>
              </a:p>
              <a:p>
                <a:r>
                  <a:rPr lang="en-US" altLang="zh-CN" sz="2000" dirty="0" smtClean="0">
                    <a:solidFill>
                      <a:schemeClr val="tx1"/>
                    </a:solidFill>
                    <a:latin typeface="Times" charset="0"/>
                    <a:ea typeface="Times" charset="0"/>
                    <a:cs typeface="Times" charset="0"/>
                  </a:rPr>
                  <a:t>Needs </a:t>
                </a:r>
                <a:r>
                  <a:rPr lang="en-US" altLang="zh-CN" sz="2000" dirty="0">
                    <a:solidFill>
                      <a:schemeClr val="tx1"/>
                    </a:solidFill>
                    <a:latin typeface="Times" charset="0"/>
                    <a:ea typeface="Times" charset="0"/>
                    <a:cs typeface="Times" charset="0"/>
                  </a:rPr>
                  <a:t>to do backward push from every target node</a:t>
                </a:r>
              </a:p>
            </p:txBody>
          </p:sp>
        </mc:Choice>
        <mc:Fallback xmlns="">
          <p:sp>
            <p:nvSpPr>
              <p:cNvPr id="71" name="Rectangle 70"/>
              <p:cNvSpPr>
                <a:spLocks noRot="1" noChangeAspect="1" noMove="1" noResize="1" noEditPoints="1" noAdjustHandles="1" noChangeArrowheads="1" noChangeShapeType="1" noTextEdit="1"/>
              </p:cNvSpPr>
              <p:nvPr/>
            </p:nvSpPr>
            <p:spPr>
              <a:xfrm>
                <a:off x="1389888" y="3905801"/>
                <a:ext cx="5815584" cy="1015663"/>
              </a:xfrm>
              <a:prstGeom prst="rect">
                <a:avLst/>
              </a:prstGeom>
              <a:blipFill rotWithShape="0">
                <a:blip r:embed="rId4"/>
                <a:stretch>
                  <a:fillRect l="-1048" t="-3614" b="-10241"/>
                </a:stretch>
              </a:blipFill>
            </p:spPr>
            <p:txBody>
              <a:bodyPr/>
              <a:lstStyle/>
              <a:p>
                <a:r>
                  <a:rPr lang="en-US">
                    <a:noFill/>
                  </a:rPr>
                  <a:t> </a:t>
                </a:r>
              </a:p>
            </p:txBody>
          </p:sp>
        </mc:Fallback>
      </mc:AlternateContent>
    </p:spTree>
    <p:extLst>
      <p:ext uri="{BB962C8B-B14F-4D97-AF65-F5344CB8AC3E}">
        <p14:creationId xmlns:p14="http://schemas.microsoft.com/office/powerpoint/2010/main" val="134334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r>
              <a:rPr lang="en-US" dirty="0" smtClean="0">
                <a:solidFill>
                  <a:schemeClr val="bg1">
                    <a:lumMod val="50000"/>
                  </a:schemeClr>
                </a:solidFill>
              </a:rPr>
              <a:t>Problem Definition</a:t>
            </a:r>
            <a:endParaRPr lang="en-US" dirty="0">
              <a:solidFill>
                <a:schemeClr val="bg1">
                  <a:lumMod val="50000"/>
                </a:schemeClr>
              </a:solidFill>
            </a:endParaRPr>
          </a:p>
          <a:p>
            <a:r>
              <a:rPr lang="en-US" dirty="0" smtClean="0">
                <a:solidFill>
                  <a:schemeClr val="bg1">
                    <a:lumMod val="50000"/>
                  </a:schemeClr>
                </a:solidFill>
              </a:rPr>
              <a:t>Existing work</a:t>
            </a:r>
            <a:endParaRPr lang="en-US" dirty="0">
              <a:solidFill>
                <a:schemeClr val="bg1">
                  <a:lumMod val="50000"/>
                </a:schemeClr>
              </a:solidFill>
            </a:endParaRPr>
          </a:p>
          <a:p>
            <a:r>
              <a:rPr lang="en-US" dirty="0" smtClean="0">
                <a:solidFill>
                  <a:schemeClr val="tx1"/>
                </a:solidFill>
              </a:rPr>
              <a:t>Proposed solution</a:t>
            </a:r>
            <a:endParaRPr lang="en-US" dirty="0">
              <a:solidFill>
                <a:schemeClr val="tx1"/>
              </a:solidFill>
            </a:endParaRPr>
          </a:p>
          <a:p>
            <a:r>
              <a:rPr lang="en-US" dirty="0" smtClean="0">
                <a:solidFill>
                  <a:schemeClr val="bg1">
                    <a:lumMod val="50000"/>
                  </a:schemeClr>
                </a:solidFill>
              </a:rPr>
              <a:t>Experiments</a:t>
            </a:r>
            <a:endParaRPr lang="en-US" dirty="0">
              <a:solidFill>
                <a:schemeClr val="bg1">
                  <a:lumMod val="50000"/>
                </a:schemeClr>
              </a:solidFill>
            </a:endParaRPr>
          </a:p>
          <a:p>
            <a:r>
              <a:rPr lang="en-US" dirty="0" smtClean="0">
                <a:solidFill>
                  <a:schemeClr val="bg1">
                    <a:lumMod val="50000"/>
                  </a:schemeClr>
                </a:solidFill>
              </a:rPr>
              <a:t>Summary</a:t>
            </a:r>
            <a:endParaRPr lang="en-US" dirty="0">
              <a:solidFill>
                <a:schemeClr val="bg1">
                  <a:lumMod val="50000"/>
                </a:schemeClr>
              </a:solidFill>
            </a:endParaRPr>
          </a:p>
        </p:txBody>
      </p:sp>
      <p:sp>
        <p:nvSpPr>
          <p:cNvPr id="4" name="TextBox 3"/>
          <p:cNvSpPr txBox="1"/>
          <p:nvPr/>
        </p:nvSpPr>
        <p:spPr>
          <a:xfrm>
            <a:off x="-2103120" y="3931920"/>
            <a:ext cx="184731" cy="307777"/>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059908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Motivation &amp; </a:t>
            </a:r>
            <a:r>
              <a:rPr lang="en-US" altLang="zh-CN" dirty="0"/>
              <a:t>Contribution</a:t>
            </a:r>
            <a:endParaRPr lang="zh-CN" alt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p:txBody>
              <a:bodyPr/>
              <a:lstStyle/>
              <a:p>
                <a:r>
                  <a:rPr lang="en-US" altLang="zh-CN" sz="2800" dirty="0" smtClean="0">
                    <a:solidFill>
                      <a:schemeClr val="tx1"/>
                    </a:solidFill>
                  </a:rPr>
                  <a:t>Deficiency of</a:t>
                </a:r>
                <a:r>
                  <a:rPr lang="zh-CN" altLang="en-US" sz="2800" dirty="0">
                    <a:solidFill>
                      <a:schemeClr val="tx1"/>
                    </a:solidFill>
                  </a:rPr>
                  <a:t> </a:t>
                </a:r>
                <a:r>
                  <a:rPr lang="en-US" altLang="zh-CN" sz="2800" dirty="0" smtClean="0">
                    <a:solidFill>
                      <a:schemeClr val="tx1"/>
                    </a:solidFill>
                  </a:rPr>
                  <a:t>existing solutions</a:t>
                </a:r>
                <a:endParaRPr lang="en-US" altLang="zh-CN" sz="2800" i="1" dirty="0">
                  <a:solidFill>
                    <a:srgbClr val="0D14FF"/>
                  </a:solidFill>
                </a:endParaRPr>
              </a:p>
              <a:p>
                <a:pPr lvl="1"/>
                <a:r>
                  <a:rPr lang="en-US" altLang="zh-CN" sz="2400" dirty="0" smtClean="0">
                    <a:solidFill>
                      <a:schemeClr val="tx1"/>
                    </a:solidFill>
                  </a:rPr>
                  <a:t>Monte-Carlo approach is inefficient</a:t>
                </a:r>
              </a:p>
              <a:p>
                <a:pPr lvl="1"/>
                <a:r>
                  <a:rPr lang="en-US" altLang="zh-CN" sz="2400" i="1" dirty="0" err="1" smtClean="0">
                    <a:solidFill>
                      <a:schemeClr val="tx1"/>
                    </a:solidFill>
                  </a:rPr>
                  <a:t>BiPPR</a:t>
                </a:r>
                <a:r>
                  <a:rPr lang="en-US" altLang="zh-CN" sz="2400" i="1" dirty="0" smtClean="0">
                    <a:solidFill>
                      <a:schemeClr val="tx1"/>
                    </a:solidFill>
                  </a:rPr>
                  <a:t> </a:t>
                </a:r>
                <a:r>
                  <a:rPr lang="en-US" altLang="zh-CN" sz="2400" dirty="0" smtClean="0">
                    <a:solidFill>
                      <a:schemeClr val="tx1"/>
                    </a:solidFill>
                  </a:rPr>
                  <a:t>needs to do backward push from each target node</a:t>
                </a:r>
                <a:endParaRPr lang="en-US" altLang="zh-CN" sz="2400" i="1" dirty="0" smtClean="0">
                  <a:solidFill>
                    <a:srgbClr val="0D14FF"/>
                  </a:solidFill>
                </a:endParaRPr>
              </a:p>
              <a:p>
                <a:r>
                  <a:rPr lang="en-US" altLang="zh-CN" sz="2800" dirty="0" smtClean="0">
                    <a:solidFill>
                      <a:schemeClr val="tx1"/>
                    </a:solidFill>
                  </a:rPr>
                  <a:t>Our proposed </a:t>
                </a:r>
                <a:r>
                  <a:rPr lang="en-US" altLang="zh-CN" sz="2800" i="1" dirty="0" smtClean="0">
                    <a:solidFill>
                      <a:srgbClr val="0D14FF"/>
                    </a:solidFill>
                  </a:rPr>
                  <a:t>FORA</a:t>
                </a:r>
                <a:endParaRPr lang="en-US" altLang="zh-CN" sz="2800" dirty="0">
                  <a:solidFill>
                    <a:schemeClr val="tx1"/>
                  </a:solidFill>
                </a:endParaRPr>
              </a:p>
              <a:p>
                <a:pPr lvl="1"/>
                <a:r>
                  <a:rPr lang="en-US" altLang="zh-CN" sz="2400" dirty="0" smtClean="0">
                    <a:solidFill>
                      <a:schemeClr val="tx1"/>
                    </a:solidFill>
                  </a:rPr>
                  <a:t>Improved efficiency over existing approximate solutions</a:t>
                </a:r>
                <a:endParaRPr lang="en-US" altLang="zh-CN" sz="2400" dirty="0" smtClean="0">
                  <a:solidFill>
                    <a:schemeClr val="tx1"/>
                  </a:solidFill>
                </a:endParaRPr>
              </a:p>
              <a:p>
                <a:pPr lvl="1"/>
                <a:r>
                  <a:rPr lang="en-US" altLang="zh-CN" sz="2400" dirty="0" smtClean="0">
                    <a:solidFill>
                      <a:schemeClr val="tx1"/>
                    </a:solidFill>
                  </a:rPr>
                  <a:t>Simple and effective index structure</a:t>
                </a:r>
              </a:p>
              <a:p>
                <a:pPr lvl="1"/>
                <a:r>
                  <a:rPr lang="en-US" altLang="zh-CN" sz="2400" dirty="0" smtClean="0">
                    <a:solidFill>
                      <a:schemeClr val="tx1"/>
                    </a:solidFill>
                  </a:rPr>
                  <a:t>Further improving the performance of top-</a:t>
                </a:r>
                <a:r>
                  <a:rPr lang="en-US" altLang="zh-CN" sz="2400" i="1" dirty="0" smtClean="0">
                    <a:solidFill>
                      <a:schemeClr val="tx1"/>
                    </a:solidFill>
                  </a:rPr>
                  <a:t>k</a:t>
                </a:r>
                <a:r>
                  <a:rPr lang="en-US" altLang="zh-CN" sz="2400" dirty="0" smtClean="0">
                    <a:solidFill>
                      <a:schemeClr val="tx1"/>
                    </a:solidFill>
                  </a:rPr>
                  <a:t> queries</a:t>
                </a:r>
              </a:p>
              <a:p>
                <a:pPr lvl="2"/>
                <a:r>
                  <a:rPr lang="en-US" altLang="zh-CN" dirty="0" smtClean="0">
                    <a:solidFill>
                      <a:schemeClr val="tx1"/>
                    </a:solidFill>
                  </a:rPr>
                  <a:t>Guessing the </a:t>
                </a:r>
                <a14:m>
                  <m:oMath xmlns:m="http://schemas.openxmlformats.org/officeDocument/2006/math">
                    <m:r>
                      <a:rPr lang="en-US" altLang="zh-CN" b="0" i="1" smtClean="0">
                        <a:solidFill>
                          <a:schemeClr val="tx1"/>
                        </a:solidFill>
                        <a:latin typeface="Cambria Math" panose="02040503050406030204" pitchFamily="18" charset="0"/>
                      </a:rPr>
                      <m:t>𝑘</m:t>
                    </m:r>
                  </m:oMath>
                </a14:m>
                <a:r>
                  <a:rPr lang="en-US" altLang="zh-CN" dirty="0" smtClean="0">
                    <a:solidFill>
                      <a:schemeClr val="tx1"/>
                    </a:solidFill>
                  </a:rPr>
                  <a:t>-</a:t>
                </a:r>
                <a:r>
                  <a:rPr lang="en-US" altLang="zh-CN" dirty="0" err="1" smtClean="0">
                    <a:solidFill>
                      <a:schemeClr val="tx1"/>
                    </a:solidFill>
                  </a:rPr>
                  <a:t>th</a:t>
                </a:r>
                <a:r>
                  <a:rPr lang="en-US" altLang="zh-CN" dirty="0" smtClean="0">
                    <a:solidFill>
                      <a:schemeClr val="tx1"/>
                    </a:solidFill>
                  </a:rPr>
                  <a:t> largest PPR value.</a:t>
                </a:r>
              </a:p>
              <a:p>
                <a:pPr lvl="1"/>
                <a:r>
                  <a:rPr lang="en-US" altLang="zh-CN" sz="2400" dirty="0" smtClean="0">
                    <a:solidFill>
                      <a:schemeClr val="tx1"/>
                    </a:solidFill>
                  </a:rPr>
                  <a:t>Up to </a:t>
                </a:r>
                <a:r>
                  <a:rPr lang="en-AU" altLang="zh-CN" sz="2400" dirty="0" smtClean="0">
                    <a:solidFill>
                      <a:schemeClr val="tx1"/>
                    </a:solidFill>
                  </a:rPr>
                  <a:t>10x (resp. 100x) improvement</a:t>
                </a:r>
                <a:r>
                  <a:rPr lang="en-US" altLang="zh-CN" sz="2400" dirty="0" smtClean="0">
                    <a:solidFill>
                      <a:schemeClr val="tx1"/>
                    </a:solidFill>
                  </a:rPr>
                  <a:t> on single-source (resp. top-</a:t>
                </a:r>
                <a:r>
                  <a:rPr lang="en-US" altLang="zh-CN" sz="2400" i="1" dirty="0" smtClean="0">
                    <a:solidFill>
                      <a:schemeClr val="tx1"/>
                    </a:solidFill>
                  </a:rPr>
                  <a:t>k</a:t>
                </a:r>
                <a:r>
                  <a:rPr lang="en-US" altLang="zh-CN" sz="2400" dirty="0" smtClean="0">
                    <a:solidFill>
                      <a:schemeClr val="tx1"/>
                    </a:solidFill>
                  </a:rPr>
                  <a:t> single source) query processing</a:t>
                </a:r>
                <a:endParaRPr lang="en-US" altLang="zh-CN" sz="2400" i="1" dirty="0" smtClean="0">
                  <a:solidFill>
                    <a:srgbClr val="0D14FF"/>
                  </a:solidFill>
                </a:endParaRPr>
              </a:p>
              <a:p>
                <a:pPr lvl="2"/>
                <a:endParaRPr lang="en-US" altLang="zh-CN" dirty="0" smtClean="0">
                  <a:solidFill>
                    <a:schemeClr val="tx1"/>
                  </a:solidFill>
                </a:endParaRP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3"/>
                <a:stretch>
                  <a:fillRect t="-539" r="-2815" b="-2830"/>
                </a:stretch>
              </a:blipFill>
            </p:spPr>
            <p:txBody>
              <a:bodyPr/>
              <a:lstStyle/>
              <a:p>
                <a:r>
                  <a:rPr lang="en-US">
                    <a:noFill/>
                  </a:rPr>
                  <a:t> </a:t>
                </a:r>
              </a:p>
            </p:txBody>
          </p:sp>
        </mc:Fallback>
      </mc:AlternateContent>
    </p:spTree>
    <p:extLst>
      <p:ext uri="{BB962C8B-B14F-4D97-AF65-F5344CB8AC3E}">
        <p14:creationId xmlns:p14="http://schemas.microsoft.com/office/powerpoint/2010/main" val="130530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i="1" dirty="0" smtClean="0"/>
              <a:t>FORA</a:t>
            </a:r>
            <a:endParaRPr lang="zh-CN" altLang="en-US" i="1" dirty="0"/>
          </a:p>
        </p:txBody>
      </p:sp>
      <p:sp>
        <p:nvSpPr>
          <p:cNvPr id="3" name="Text Placeholder 2"/>
          <p:cNvSpPr>
            <a:spLocks noGrp="1"/>
          </p:cNvSpPr>
          <p:nvPr>
            <p:ph type="body" idx="1"/>
          </p:nvPr>
        </p:nvSpPr>
        <p:spPr/>
        <p:txBody>
          <a:bodyPr/>
          <a:lstStyle/>
          <a:p>
            <a:r>
              <a:rPr lang="en-US" altLang="zh-CN" dirty="0" smtClean="0"/>
              <a:t>Combining </a:t>
            </a:r>
            <a:r>
              <a:rPr lang="en-US" altLang="zh-CN" dirty="0" err="1" smtClean="0">
                <a:solidFill>
                  <a:srgbClr val="C00000"/>
                </a:solidFill>
              </a:rPr>
              <a:t>FO</a:t>
            </a:r>
            <a:r>
              <a:rPr lang="en-US" altLang="zh-CN" dirty="0" err="1" smtClean="0"/>
              <a:t>rward</a:t>
            </a:r>
            <a:r>
              <a:rPr lang="en-US" altLang="zh-CN" dirty="0" smtClean="0"/>
              <a:t> push + </a:t>
            </a:r>
            <a:r>
              <a:rPr lang="en-US" altLang="zh-CN" dirty="0" err="1" smtClean="0">
                <a:solidFill>
                  <a:srgbClr val="C00000"/>
                </a:solidFill>
              </a:rPr>
              <a:t>RA</a:t>
            </a:r>
            <a:r>
              <a:rPr lang="en-US" altLang="zh-CN" dirty="0" err="1" smtClean="0"/>
              <a:t>ndom</a:t>
            </a:r>
            <a:r>
              <a:rPr lang="en-US" altLang="zh-CN" dirty="0" smtClean="0"/>
              <a:t> walks</a:t>
            </a:r>
          </a:p>
          <a:p>
            <a:pPr lvl="1"/>
            <a:r>
              <a:rPr lang="en-US" altLang="zh-CN" dirty="0"/>
              <a:t>Forward push [</a:t>
            </a:r>
            <a:r>
              <a:rPr lang="en-US" altLang="zh-CN" dirty="0" smtClean="0"/>
              <a:t>Andersen et al. 2007]:</a:t>
            </a:r>
            <a:endParaRPr lang="en-US" altLang="zh-CN" dirty="0"/>
          </a:p>
          <a:p>
            <a:pPr lvl="2"/>
            <a:r>
              <a:rPr lang="en-US" altLang="zh-CN" dirty="0" smtClean="0"/>
              <a:t>Derives exact result with high cost</a:t>
            </a:r>
          </a:p>
          <a:p>
            <a:pPr lvl="2"/>
            <a:r>
              <a:rPr lang="en-US" altLang="zh-CN" dirty="0" smtClean="0"/>
              <a:t>Stops early but provides no approximation guarantee</a:t>
            </a:r>
          </a:p>
          <a:p>
            <a:pPr lvl="1"/>
            <a:r>
              <a:rPr lang="en-US" altLang="zh-CN" dirty="0" smtClean="0"/>
              <a:t>Random Walks using Monte-Carlo</a:t>
            </a:r>
          </a:p>
          <a:p>
            <a:pPr lvl="2"/>
            <a:r>
              <a:rPr lang="en-US" altLang="zh-CN" dirty="0" smtClean="0"/>
              <a:t>Provides approximation guarantee but inefficient</a:t>
            </a:r>
          </a:p>
        </p:txBody>
      </p:sp>
    </p:spTree>
    <p:extLst>
      <p:ext uri="{BB962C8B-B14F-4D97-AF65-F5344CB8AC3E}">
        <p14:creationId xmlns:p14="http://schemas.microsoft.com/office/powerpoint/2010/main" val="3313607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Intuition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marL="342900" lvl="1" indent="-139700">
                  <a:spcBef>
                    <a:spcPts val="640"/>
                  </a:spcBef>
                  <a:buFont typeface="Arial"/>
                  <a:buChar char="•"/>
                </a:pPr>
                <a:r>
                  <a:rPr lang="en-US" dirty="0"/>
                  <a:t>If we sample </a:t>
                </a:r>
                <a14:m>
                  <m:oMath xmlns:m="http://schemas.openxmlformats.org/officeDocument/2006/math">
                    <m:r>
                      <a:rPr lang="en-US" altLang="zh-CN" i="1">
                        <a:latin typeface="Cambria Math" panose="02040503050406030204" pitchFamily="18" charset="0"/>
                      </a:rPr>
                      <m:t>𝜔</m:t>
                    </m:r>
                  </m:oMath>
                </a14:m>
                <a:r>
                  <a:rPr lang="en-US" dirty="0"/>
                  <a:t> random walks from s, how many will reach </a:t>
                </a:r>
                <a14:m>
                  <m:oMath xmlns:m="http://schemas.openxmlformats.org/officeDocument/2006/math">
                    <m:sSub>
                      <m:sSubPr>
                        <m:ctrlPr>
                          <a:rPr lang="en-AU" i="1">
                            <a:latin typeface="Cambria Math" charset="0"/>
                          </a:rPr>
                        </m:ctrlPr>
                      </m:sSubPr>
                      <m:e>
                        <m:r>
                          <a:rPr lang="en-AU" i="1">
                            <a:latin typeface="Cambria Math" panose="02040503050406030204" pitchFamily="18" charset="0"/>
                          </a:rPr>
                          <m:t>𝑣</m:t>
                        </m:r>
                      </m:e>
                      <m:sub>
                        <m:r>
                          <a:rPr lang="en-AU" i="1">
                            <a:latin typeface="Cambria Math" panose="02040503050406030204" pitchFamily="18" charset="0"/>
                          </a:rPr>
                          <m:t>1</m:t>
                        </m:r>
                      </m:sub>
                    </m:sSub>
                  </m:oMath>
                </a14:m>
                <a:r>
                  <a:rPr lang="en-US" dirty="0" smtClean="0"/>
                  <a:t> in expectation?  </a:t>
                </a:r>
                <a:endParaRPr lang="en-US" dirty="0"/>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3"/>
                <a:stretch>
                  <a:fillRect t="-539" r="-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Flowchart: Connector 971"/>
              <p:cNvSpPr/>
              <p:nvPr/>
            </p:nvSpPr>
            <p:spPr>
              <a:xfrm>
                <a:off x="109091" y="3628476"/>
                <a:ext cx="584200" cy="5842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𝑠</m:t>
                      </m:r>
                    </m:oMath>
                  </m:oMathPara>
                </a14:m>
                <a:endParaRPr lang="zh-CN" altLang="en-US" sz="2000" dirty="0"/>
              </a:p>
            </p:txBody>
          </p:sp>
        </mc:Choice>
        <mc:Fallback xmlns="">
          <p:sp>
            <p:nvSpPr>
              <p:cNvPr id="4" name="Flowchart: Connector 971"/>
              <p:cNvSpPr>
                <a:spLocks noRot="1" noChangeAspect="1" noMove="1" noResize="1" noEditPoints="1" noAdjustHandles="1" noChangeArrowheads="1" noChangeShapeType="1" noTextEdit="1"/>
              </p:cNvSpPr>
              <p:nvPr/>
            </p:nvSpPr>
            <p:spPr>
              <a:xfrm>
                <a:off x="109091" y="3628476"/>
                <a:ext cx="584200" cy="584200"/>
              </a:xfrm>
              <a:prstGeom prst="flowChartConnector">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Flowchart: Connector 972"/>
              <p:cNvSpPr/>
              <p:nvPr/>
            </p:nvSpPr>
            <p:spPr>
              <a:xfrm>
                <a:off x="1734691" y="2881557"/>
                <a:ext cx="584200" cy="5842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5" name="Flowchart: Connector 972"/>
              <p:cNvSpPr>
                <a:spLocks noRot="1" noChangeAspect="1" noMove="1" noResize="1" noEditPoints="1" noAdjustHandles="1" noChangeArrowheads="1" noChangeShapeType="1" noTextEdit="1"/>
              </p:cNvSpPr>
              <p:nvPr/>
            </p:nvSpPr>
            <p:spPr>
              <a:xfrm>
                <a:off x="1734691" y="2881557"/>
                <a:ext cx="584200" cy="584200"/>
              </a:xfrm>
              <a:prstGeom prst="flowChartConnector">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Flowchart: Connector 973"/>
              <p:cNvSpPr/>
              <p:nvPr/>
            </p:nvSpPr>
            <p:spPr>
              <a:xfrm>
                <a:off x="2064891" y="3694951"/>
                <a:ext cx="584200" cy="584200"/>
              </a:xfrm>
              <a:prstGeom prst="flowChartConnecto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6" name="Flowchart: Connector 973"/>
              <p:cNvSpPr>
                <a:spLocks noRot="1" noChangeAspect="1" noMove="1" noResize="1" noEditPoints="1" noAdjustHandles="1" noChangeArrowheads="1" noChangeShapeType="1" noTextEdit="1"/>
              </p:cNvSpPr>
              <p:nvPr/>
            </p:nvSpPr>
            <p:spPr>
              <a:xfrm>
                <a:off x="2064891" y="3694951"/>
                <a:ext cx="584200" cy="584200"/>
              </a:xfrm>
              <a:prstGeom prst="flowChartConnector">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Flowchart: Connector 974"/>
              <p:cNvSpPr/>
              <p:nvPr/>
            </p:nvSpPr>
            <p:spPr>
              <a:xfrm>
                <a:off x="1458804" y="4415031"/>
                <a:ext cx="584200" cy="584200"/>
              </a:xfrm>
              <a:prstGeom prst="flowChart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7" name="Flowchart: Connector 974"/>
              <p:cNvSpPr>
                <a:spLocks noRot="1" noChangeAspect="1" noMove="1" noResize="1" noEditPoints="1" noAdjustHandles="1" noChangeArrowheads="1" noChangeShapeType="1" noTextEdit="1"/>
              </p:cNvSpPr>
              <p:nvPr/>
            </p:nvSpPr>
            <p:spPr>
              <a:xfrm>
                <a:off x="1458804" y="4415031"/>
                <a:ext cx="584200" cy="584200"/>
              </a:xfrm>
              <a:prstGeom prst="flowChartConnector">
                <a:avLst/>
              </a:prstGeom>
              <a:blipFill rotWithShape="0">
                <a:blip r:embed="rId7"/>
                <a:stretch>
                  <a:fillRect/>
                </a:stretch>
              </a:blipFill>
            </p:spPr>
            <p:txBody>
              <a:bodyPr/>
              <a:lstStyle/>
              <a:p>
                <a:r>
                  <a:rPr lang="en-US">
                    <a:noFill/>
                  </a:rPr>
                  <a:t> </a:t>
                </a:r>
              </a:p>
            </p:txBody>
          </p:sp>
        </mc:Fallback>
      </mc:AlternateContent>
      <p:cxnSp>
        <p:nvCxnSpPr>
          <p:cNvPr id="8" name="Straight Arrow Connector 7"/>
          <p:cNvCxnSpPr/>
          <p:nvPr/>
        </p:nvCxnSpPr>
        <p:spPr>
          <a:xfrm flipV="1">
            <a:off x="607737" y="3173657"/>
            <a:ext cx="1126954" cy="5403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693291" y="3920576"/>
            <a:ext cx="1371600" cy="664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607737" y="4127122"/>
            <a:ext cx="836016" cy="4689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6881" y="3253611"/>
                <a:ext cx="7951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altLang="zh-CN" sz="1800" b="0" i="1" smtClean="0">
                          <a:latin typeface="Cambria Math" charset="0"/>
                        </a:rPr>
                        <m:t>𝛼</m:t>
                      </m:r>
                      <m:r>
                        <a:rPr lang="en-AU" altLang="zh-CN" sz="1800" b="0" i="1" smtClean="0">
                          <a:latin typeface="Cambria Math" charset="0"/>
                        </a:rPr>
                        <m:t>⋅</m:t>
                      </m:r>
                      <m:r>
                        <a:rPr lang="en-US" altLang="zh-CN" sz="1800" i="1">
                          <a:latin typeface="Cambria Math" panose="02040503050406030204" pitchFamily="18" charset="0"/>
                        </a:rPr>
                        <m:t>𝜔</m:t>
                      </m:r>
                    </m:oMath>
                  </m:oMathPara>
                </a14:m>
                <a:endParaRPr lang="zh-CN" alt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6881" y="3253611"/>
                <a:ext cx="795173"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266824" y="2931541"/>
                <a:ext cx="190366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altLang="zh-CN" sz="2400" b="0" i="1" smtClean="0">
                          <a:latin typeface="Cambria Math" panose="02040503050406030204" pitchFamily="18" charset="0"/>
                        </a:rPr>
                        <m:t>(1−</m:t>
                      </m:r>
                      <m:r>
                        <a:rPr lang="en-AU" altLang="zh-CN" sz="2400" b="0" i="1" smtClean="0">
                          <a:latin typeface="Cambria Math" panose="02040503050406030204" pitchFamily="18" charset="0"/>
                        </a:rPr>
                        <m:t>𝛼</m:t>
                      </m:r>
                      <m:r>
                        <a:rPr lang="en-AU" altLang="zh-CN" sz="2400" b="0" i="1" smtClean="0">
                          <a:latin typeface="Cambria Math" panose="02040503050406030204" pitchFamily="18" charset="0"/>
                        </a:rPr>
                        <m:t>)</m:t>
                      </m:r>
                      <m:r>
                        <a:rPr lang="en-US" altLang="zh-CN" sz="2400" i="1" smtClean="0">
                          <a:latin typeface="Cambria Math" panose="02040503050406030204" pitchFamily="18" charset="0"/>
                        </a:rPr>
                        <m:t>𝜔</m:t>
                      </m:r>
                      <m:r>
                        <a:rPr lang="en-AU" altLang="zh-CN" sz="2400" b="0" i="1" smtClean="0">
                          <a:latin typeface="Cambria Math" panose="02040503050406030204" pitchFamily="18" charset="0"/>
                        </a:rPr>
                        <m:t>/3</m:t>
                      </m:r>
                    </m:oMath>
                  </m:oMathPara>
                </a14:m>
                <a:endParaRPr lang="zh-CN" alt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266824" y="2931541"/>
                <a:ext cx="1903664" cy="461665"/>
              </a:xfrm>
              <a:prstGeom prst="rect">
                <a:avLst/>
              </a:prstGeom>
              <a:blipFill rotWithShape="0">
                <a:blip r:embed="rId9"/>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577127" y="3621612"/>
                <a:ext cx="177101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altLang="zh-CN" sz="2400" b="0" i="1" smtClean="0">
                          <a:latin typeface="Cambria Math" panose="02040503050406030204" pitchFamily="18" charset="0"/>
                        </a:rPr>
                        <m:t>(1−</m:t>
                      </m:r>
                      <m:r>
                        <a:rPr lang="en-AU" altLang="zh-CN" sz="2400" b="0" i="1" smtClean="0">
                          <a:latin typeface="Cambria Math" panose="02040503050406030204" pitchFamily="18" charset="0"/>
                        </a:rPr>
                        <m:t>𝛼</m:t>
                      </m:r>
                      <m:r>
                        <a:rPr lang="en-AU" altLang="zh-CN" sz="2400" b="0" i="1" smtClean="0">
                          <a:latin typeface="Cambria Math" panose="02040503050406030204" pitchFamily="18" charset="0"/>
                        </a:rPr>
                        <m:t>)</m:t>
                      </m:r>
                      <m:r>
                        <a:rPr lang="en-US" altLang="zh-CN" sz="2400" i="1" smtClean="0">
                          <a:latin typeface="Cambria Math" panose="02040503050406030204" pitchFamily="18" charset="0"/>
                        </a:rPr>
                        <m:t>𝜔</m:t>
                      </m:r>
                      <m:r>
                        <a:rPr lang="en-AU" altLang="zh-CN" sz="2400" b="0" i="1" smtClean="0">
                          <a:latin typeface="Cambria Math" panose="02040503050406030204" pitchFamily="18" charset="0"/>
                        </a:rPr>
                        <m:t>/3</m:t>
                      </m:r>
                    </m:oMath>
                  </m:oMathPara>
                </a14:m>
                <a:endParaRPr lang="zh-CN" alt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577127" y="3621612"/>
                <a:ext cx="1771019" cy="461665"/>
              </a:xfrm>
              <a:prstGeom prst="rect">
                <a:avLst/>
              </a:prstGeom>
              <a:blipFill rotWithShape="0">
                <a:blip r:embed="rId10"/>
                <a:stretch>
                  <a:fillRect l="-1379"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866625" y="4647667"/>
                <a:ext cx="18450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altLang="zh-CN" sz="2400" b="0" i="1" smtClean="0">
                          <a:latin typeface="Cambria Math" panose="02040503050406030204" pitchFamily="18" charset="0"/>
                        </a:rPr>
                        <m:t>(1−</m:t>
                      </m:r>
                      <m:r>
                        <a:rPr lang="en-AU" altLang="zh-CN" sz="2400" b="0" i="1" smtClean="0">
                          <a:latin typeface="Cambria Math" panose="02040503050406030204" pitchFamily="18" charset="0"/>
                        </a:rPr>
                        <m:t>𝛼</m:t>
                      </m:r>
                      <m:r>
                        <a:rPr lang="en-AU" altLang="zh-CN" sz="2400" b="0" i="1" smtClean="0">
                          <a:latin typeface="Cambria Math" panose="02040503050406030204" pitchFamily="18" charset="0"/>
                        </a:rPr>
                        <m:t>)</m:t>
                      </m:r>
                      <m:r>
                        <a:rPr lang="en-US" altLang="zh-CN" sz="2400" i="1" smtClean="0">
                          <a:latin typeface="Cambria Math" panose="02040503050406030204" pitchFamily="18" charset="0"/>
                        </a:rPr>
                        <m:t>𝜔</m:t>
                      </m:r>
                      <m:r>
                        <a:rPr lang="en-AU" altLang="zh-CN" sz="2400" b="0" i="1" smtClean="0">
                          <a:latin typeface="Cambria Math" panose="02040503050406030204" pitchFamily="18" charset="0"/>
                        </a:rPr>
                        <m:t>/3</m:t>
                      </m:r>
                    </m:oMath>
                  </m:oMathPara>
                </a14:m>
                <a:endParaRPr lang="zh-CN" alt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866625" y="4647667"/>
                <a:ext cx="1845016" cy="461665"/>
              </a:xfrm>
              <a:prstGeom prst="rect">
                <a:avLst/>
              </a:prstGeom>
              <a:blipFill rotWithShape="0">
                <a:blip r:embed="rId11"/>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228616" y="2350887"/>
                <a:ext cx="4863175" cy="523220"/>
              </a:xfrm>
              <a:prstGeom prst="rect">
                <a:avLst/>
              </a:prstGeom>
              <a:noFill/>
            </p:spPr>
            <p:txBody>
              <a:bodyPr wrap="square" rtlCol="0">
                <a:spAutoFit/>
              </a:bodyPr>
              <a:lstStyle/>
              <a:p>
                <a:r>
                  <a:rPr lang="en-AU" sz="2800" dirty="0" smtClean="0">
                    <a:latin typeface="Times" charset="0"/>
                    <a:ea typeface="Times" charset="0"/>
                    <a:cs typeface="Times" charset="0"/>
                  </a:rPr>
                  <a:t>Sample </a:t>
                </a:r>
                <a14:m>
                  <m:oMath xmlns:m="http://schemas.openxmlformats.org/officeDocument/2006/math">
                    <m:r>
                      <a:rPr lang="en-US" altLang="zh-CN" sz="2800" i="1">
                        <a:latin typeface="Cambria Math" charset="0"/>
                        <a:ea typeface="Times" charset="0"/>
                        <a:cs typeface="Times" charset="0"/>
                      </a:rPr>
                      <m:t>𝜔</m:t>
                    </m:r>
                  </m:oMath>
                </a14:m>
                <a:r>
                  <a:rPr lang="en-AU" sz="2800" dirty="0" smtClean="0">
                    <a:latin typeface="Times" charset="0"/>
                    <a:ea typeface="Times" charset="0"/>
                    <a:cs typeface="Times" charset="0"/>
                  </a:rPr>
                  <a:t> random walks from </a:t>
                </a:r>
                <a14:m>
                  <m:oMath xmlns:m="http://schemas.openxmlformats.org/officeDocument/2006/math">
                    <m:r>
                      <a:rPr lang="en-AU" sz="2800" i="1" dirty="0" smtClean="0">
                        <a:latin typeface="Cambria Math" charset="0"/>
                        <a:ea typeface="Times" charset="0"/>
                        <a:cs typeface="Times" charset="0"/>
                      </a:rPr>
                      <m:t>𝑠</m:t>
                    </m:r>
                  </m:oMath>
                </a14:m>
                <a:endParaRPr lang="en-AU" sz="2800" dirty="0">
                  <a:latin typeface="Times" charset="0"/>
                  <a:ea typeface="Times" charset="0"/>
                  <a:cs typeface="Times"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228616" y="2350887"/>
                <a:ext cx="4863175" cy="523220"/>
              </a:xfrm>
              <a:prstGeom prst="rect">
                <a:avLst/>
              </a:prstGeom>
              <a:blipFill rotWithShape="0">
                <a:blip r:embed="rId12"/>
                <a:stretch>
                  <a:fillRect l="-2635" t="-11765" b="-34118"/>
                </a:stretch>
              </a:blipFill>
            </p:spPr>
            <p:txBody>
              <a:bodyPr/>
              <a:lstStyle/>
              <a:p>
                <a:r>
                  <a:rPr lang="en-US">
                    <a:noFill/>
                  </a:rPr>
                  <a:t> </a:t>
                </a:r>
              </a:p>
            </p:txBody>
          </p:sp>
        </mc:Fallback>
      </mc:AlternateContent>
      <p:sp>
        <p:nvSpPr>
          <p:cNvPr id="16" name="Down Arrow 15"/>
          <p:cNvSpPr/>
          <p:nvPr/>
        </p:nvSpPr>
        <p:spPr>
          <a:xfrm>
            <a:off x="6316926" y="2959628"/>
            <a:ext cx="330206" cy="43577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mc:Choice xmlns:a14="http://schemas.microsoft.com/office/drawing/2010/main" Requires="a14">
          <p:sp>
            <p:nvSpPr>
              <p:cNvPr id="17" name="TextBox 16"/>
              <p:cNvSpPr txBox="1"/>
              <p:nvPr/>
            </p:nvSpPr>
            <p:spPr>
              <a:xfrm>
                <a:off x="4231974" y="4661323"/>
                <a:ext cx="4519218" cy="830997"/>
              </a:xfrm>
              <a:prstGeom prst="rect">
                <a:avLst/>
              </a:prstGeom>
              <a:noFill/>
            </p:spPr>
            <p:txBody>
              <a:bodyPr wrap="square" rtlCol="0">
                <a:spAutoFit/>
              </a:bodyPr>
              <a:lstStyle/>
              <a:p>
                <a:r>
                  <a:rPr lang="en-AU" sz="2400" dirty="0" smtClean="0">
                    <a:latin typeface="Times" charset="0"/>
                    <a:ea typeface="Times" charset="0"/>
                    <a:cs typeface="Times" charset="0"/>
                  </a:rPr>
                  <a:t>Sample </a:t>
                </a:r>
                <a14:m>
                  <m:oMath xmlns:m="http://schemas.openxmlformats.org/officeDocument/2006/math">
                    <m:d>
                      <m:dPr>
                        <m:ctrlPr>
                          <a:rPr lang="en-AU" altLang="zh-CN" sz="2400" b="0" i="1" smtClean="0">
                            <a:latin typeface="Cambria Math" charset="0"/>
                            <a:ea typeface="Times" charset="0"/>
                            <a:cs typeface="Times" charset="0"/>
                          </a:rPr>
                        </m:ctrlPr>
                      </m:dPr>
                      <m:e>
                        <m:r>
                          <a:rPr lang="en-AU" altLang="zh-CN" sz="2400" b="0" i="0" smtClean="0">
                            <a:latin typeface="Cambria Math" charset="0"/>
                            <a:ea typeface="Times" charset="0"/>
                            <a:cs typeface="Times" charset="0"/>
                          </a:rPr>
                          <m:t>1−</m:t>
                        </m:r>
                        <m:r>
                          <a:rPr lang="en-AU" altLang="zh-CN" sz="2400" b="0" i="1" smtClean="0">
                            <a:latin typeface="Cambria Math" charset="0"/>
                            <a:ea typeface="Times" charset="0"/>
                            <a:cs typeface="Times" charset="0"/>
                          </a:rPr>
                          <m:t>𝛼</m:t>
                        </m:r>
                      </m:e>
                    </m:d>
                    <m:r>
                      <a:rPr lang="en-US" altLang="zh-CN" sz="2400" i="1">
                        <a:latin typeface="Cambria Math" charset="0"/>
                        <a:ea typeface="Times" charset="0"/>
                        <a:cs typeface="Times" charset="0"/>
                      </a:rPr>
                      <m:t>𝜔</m:t>
                    </m:r>
                    <m:r>
                      <a:rPr lang="en-AU" altLang="zh-CN" sz="2400" b="0" i="1" smtClean="0">
                        <a:latin typeface="Cambria Math" charset="0"/>
                        <a:ea typeface="Times" charset="0"/>
                        <a:cs typeface="Times" charset="0"/>
                      </a:rPr>
                      <m:t>/3</m:t>
                    </m:r>
                  </m:oMath>
                </a14:m>
                <a:r>
                  <a:rPr lang="en-AU" sz="2400" dirty="0" smtClean="0">
                    <a:latin typeface="Times" charset="0"/>
                    <a:ea typeface="Times" charset="0"/>
                    <a:cs typeface="Times" charset="0"/>
                  </a:rPr>
                  <a:t> random walks from each of </a:t>
                </a:r>
                <a14:m>
                  <m:oMath xmlns:m="http://schemas.openxmlformats.org/officeDocument/2006/math">
                    <m:r>
                      <a:rPr lang="en-AU" sz="2400" i="1" dirty="0" smtClean="0">
                        <a:latin typeface="Cambria Math" charset="0"/>
                        <a:ea typeface="Times" charset="0"/>
                        <a:cs typeface="Times" charset="0"/>
                      </a:rPr>
                      <m:t>𝑠</m:t>
                    </m:r>
                  </m:oMath>
                </a14:m>
                <a:r>
                  <a:rPr lang="en-AU" sz="2400" dirty="0" smtClean="0">
                    <a:latin typeface="Times" charset="0"/>
                    <a:ea typeface="Times" charset="0"/>
                    <a:cs typeface="Times" charset="0"/>
                  </a:rPr>
                  <a:t>’s out-neighbour</a:t>
                </a:r>
                <a:endParaRPr lang="en-AU" sz="2400" dirty="0">
                  <a:latin typeface="Times" charset="0"/>
                  <a:ea typeface="Times" charset="0"/>
                  <a:cs typeface="Times"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4231974" y="4661323"/>
                <a:ext cx="4519218" cy="830997"/>
              </a:xfrm>
              <a:prstGeom prst="rect">
                <a:avLst/>
              </a:prstGeom>
              <a:blipFill rotWithShape="0">
                <a:blip r:embed="rId13"/>
                <a:stretch>
                  <a:fillRect l="-2022" t="-5882" r="-2965" b="-161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5647998" y="3388179"/>
                <a:ext cx="1805749" cy="461665"/>
              </a:xfrm>
              <a:prstGeom prst="rect">
                <a:avLst/>
              </a:prstGeom>
              <a:noFill/>
            </p:spPr>
            <p:txBody>
              <a:bodyPr wrap="square" rtlCol="0">
                <a:spAutoFit/>
              </a:bodyPr>
              <a:lstStyle/>
              <a:p>
                <a:r>
                  <a:rPr lang="en-AU" sz="2400" dirty="0" smtClean="0">
                    <a:latin typeface="Times New Roman" panose="02020603050405020304" pitchFamily="18" charset="0"/>
                    <a:cs typeface="Times New Roman" panose="02020603050405020304" pitchFamily="18" charset="0"/>
                  </a:rPr>
                  <a:t>Cost: </a:t>
                </a:r>
                <a14:m>
                  <m:oMath xmlns:m="http://schemas.openxmlformats.org/officeDocument/2006/math">
                    <m:r>
                      <a:rPr lang="en-US" altLang="zh-CN" sz="2400" i="1">
                        <a:latin typeface="Cambria Math" panose="02040503050406030204" pitchFamily="18" charset="0"/>
                      </a:rPr>
                      <m:t>𝜔</m:t>
                    </m:r>
                    <m:r>
                      <a:rPr lang="en-AU" altLang="zh-CN" sz="2400" b="0" i="1" smtClean="0">
                        <a:latin typeface="Cambria Math" panose="02040503050406030204" pitchFamily="18" charset="0"/>
                      </a:rPr>
                      <m:t>/</m:t>
                    </m:r>
                    <m:r>
                      <a:rPr lang="en-AU" altLang="zh-CN" sz="2400" b="0" i="1" smtClean="0">
                        <a:latin typeface="Cambria Math" panose="02040503050406030204" pitchFamily="18" charset="0"/>
                      </a:rPr>
                      <m:t>𝛼</m:t>
                    </m:r>
                  </m:oMath>
                </a14:m>
                <a:endParaRPr lang="en-AU" sz="2400" dirty="0">
                  <a:latin typeface="Times New Roman" panose="02020603050405020304" pitchFamily="18" charset="0"/>
                  <a:cs typeface="Times New Roman" panose="02020603050405020304" pitchFamily="18"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5647998" y="3388179"/>
                <a:ext cx="1805749" cy="461665"/>
              </a:xfrm>
              <a:prstGeom prst="rect">
                <a:avLst/>
              </a:prstGeom>
              <a:blipFill rotWithShape="0">
                <a:blip r:embed="rId14"/>
                <a:stretch>
                  <a:fillRect l="-5405"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577346" y="5923263"/>
                <a:ext cx="4220543" cy="461665"/>
              </a:xfrm>
              <a:prstGeom prst="rect">
                <a:avLst/>
              </a:prstGeom>
              <a:noFill/>
            </p:spPr>
            <p:txBody>
              <a:bodyPr wrap="square" rtlCol="0">
                <a:spAutoFit/>
              </a:bodyPr>
              <a:lstStyle/>
              <a:p>
                <a:r>
                  <a:rPr lang="en-AU" sz="2400" dirty="0" smtClean="0">
                    <a:latin typeface="Times New Roman" panose="02020603050405020304" pitchFamily="18" charset="0"/>
                    <a:cs typeface="Times New Roman" panose="02020603050405020304" pitchFamily="18" charset="0"/>
                  </a:rPr>
                  <a:t>Cost: </a:t>
                </a:r>
                <a14:m>
                  <m:oMath xmlns:m="http://schemas.openxmlformats.org/officeDocument/2006/math">
                    <m:d>
                      <m:dPr>
                        <m:ctrlPr>
                          <a:rPr lang="en-AU" altLang="zh-CN" sz="2400" b="0" i="1" smtClean="0">
                            <a:latin typeface="Cambria Math" charset="0"/>
                          </a:rPr>
                        </m:ctrlPr>
                      </m:dPr>
                      <m:e>
                        <m:r>
                          <a:rPr lang="en-AU" altLang="zh-CN" sz="2400" b="0" i="0" smtClean="0">
                            <a:latin typeface="Cambria Math" panose="02040503050406030204" pitchFamily="18" charset="0"/>
                          </a:rPr>
                          <m:t>1−</m:t>
                        </m:r>
                        <m:r>
                          <a:rPr lang="en-AU" altLang="zh-CN" sz="2400" b="0" i="1" smtClean="0">
                            <a:latin typeface="Cambria Math" panose="02040503050406030204" pitchFamily="18" charset="0"/>
                          </a:rPr>
                          <m:t>𝛼</m:t>
                        </m:r>
                      </m:e>
                    </m:d>
                    <m:r>
                      <a:rPr lang="en-US" altLang="zh-CN" sz="2400" i="1">
                        <a:latin typeface="Cambria Math" panose="02040503050406030204" pitchFamily="18" charset="0"/>
                      </a:rPr>
                      <m:t>𝜔</m:t>
                    </m:r>
                    <m:r>
                      <a:rPr lang="en-AU" altLang="zh-CN" sz="2400" b="0" i="1" smtClean="0">
                        <a:latin typeface="Cambria Math" panose="02040503050406030204" pitchFamily="18" charset="0"/>
                      </a:rPr>
                      <m:t>/</m:t>
                    </m:r>
                    <m:r>
                      <a:rPr lang="en-AU" altLang="zh-CN" sz="2400" b="0" i="1" smtClean="0">
                        <a:latin typeface="Cambria Math" panose="02040503050406030204" pitchFamily="18" charset="0"/>
                      </a:rPr>
                      <m:t>𝛼</m:t>
                    </m:r>
                    <m:r>
                      <a:rPr lang="en-AU" altLang="zh-CN" sz="2400" b="0" i="1" smtClean="0">
                        <a:latin typeface="Cambria Math" panose="02040503050406030204" pitchFamily="18" charset="0"/>
                      </a:rPr>
                      <m:t>+|</m:t>
                    </m:r>
                    <m:sSub>
                      <m:sSubPr>
                        <m:ctrlPr>
                          <a:rPr lang="en-AU" altLang="zh-CN" sz="2400" b="0" i="1" smtClean="0">
                            <a:latin typeface="Cambria Math" charset="0"/>
                          </a:rPr>
                        </m:ctrlPr>
                      </m:sSubPr>
                      <m:e>
                        <m:r>
                          <a:rPr lang="en-AU" altLang="zh-CN" sz="2400" b="0" i="1" smtClean="0">
                            <a:latin typeface="Cambria Math" charset="0"/>
                          </a:rPr>
                          <m:t>𝑑</m:t>
                        </m:r>
                      </m:e>
                      <m:sub>
                        <m:r>
                          <a:rPr lang="en-AU" altLang="zh-CN" sz="2400" b="0" i="1" smtClean="0">
                            <a:latin typeface="Cambria Math" charset="0"/>
                          </a:rPr>
                          <m:t>𝑜𝑢𝑡</m:t>
                        </m:r>
                      </m:sub>
                    </m:sSub>
                    <m:d>
                      <m:dPr>
                        <m:ctrlPr>
                          <a:rPr lang="en-AU" altLang="zh-CN" sz="2400" b="0" i="1" smtClean="0">
                            <a:latin typeface="Cambria Math" charset="0"/>
                          </a:rPr>
                        </m:ctrlPr>
                      </m:dPr>
                      <m:e>
                        <m:r>
                          <a:rPr lang="en-AU" altLang="zh-CN" sz="2400" b="0" i="1" smtClean="0">
                            <a:latin typeface="Cambria Math" panose="02040503050406030204" pitchFamily="18" charset="0"/>
                          </a:rPr>
                          <m:t>𝑠</m:t>
                        </m:r>
                      </m:e>
                    </m:d>
                    <m:r>
                      <a:rPr lang="en-AU" altLang="zh-CN" sz="2400" b="0" i="1" smtClean="0">
                        <a:latin typeface="Cambria Math" panose="02040503050406030204" pitchFamily="18" charset="0"/>
                      </a:rPr>
                      <m:t>|</m:t>
                    </m:r>
                  </m:oMath>
                </a14:m>
                <a:endParaRPr lang="en-AU" sz="2400" dirty="0">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77346" y="5923263"/>
                <a:ext cx="4220543" cy="461665"/>
              </a:xfrm>
              <a:prstGeom prst="rect">
                <a:avLst/>
              </a:prstGeom>
              <a:blipFill rotWithShape="0">
                <a:blip r:embed="rId15"/>
                <a:stretch>
                  <a:fillRect l="-2312" t="-10667" b="-30667"/>
                </a:stretch>
              </a:blipFill>
            </p:spPr>
            <p:txBody>
              <a:bodyPr/>
              <a:lstStyle/>
              <a:p>
                <a:r>
                  <a:rPr lang="en-US">
                    <a:noFill/>
                  </a:rPr>
                  <a:t> </a:t>
                </a:r>
              </a:p>
            </p:txBody>
          </p:sp>
        </mc:Fallback>
      </mc:AlternateContent>
      <p:sp>
        <p:nvSpPr>
          <p:cNvPr id="20" name="Down Arrow 19"/>
          <p:cNvSpPr/>
          <p:nvPr/>
        </p:nvSpPr>
        <p:spPr>
          <a:xfrm>
            <a:off x="6069031" y="5575878"/>
            <a:ext cx="488014" cy="43577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mc:AlternateContent xmlns:mc="http://schemas.openxmlformats.org/markup-compatibility/2006" xmlns:a14="http://schemas.microsoft.com/office/drawing/2010/main">
        <mc:Choice Requires="a14">
          <p:sp>
            <p:nvSpPr>
              <p:cNvPr id="21" name="Rectangle 20"/>
              <p:cNvSpPr/>
              <p:nvPr/>
            </p:nvSpPr>
            <p:spPr>
              <a:xfrm>
                <a:off x="601646" y="5816465"/>
                <a:ext cx="3586816" cy="369332"/>
              </a:xfrm>
              <a:prstGeom prst="rect">
                <a:avLst/>
              </a:prstGeom>
            </p:spPr>
            <p:txBody>
              <a:bodyPr wrap="none">
                <a:spAutoFit/>
              </a:bodyPr>
              <a:lstStyle/>
              <a:p>
                <a14:m>
                  <m:oMath xmlns:m="http://schemas.openxmlformats.org/officeDocument/2006/math">
                    <m:r>
                      <a:rPr lang="en-US" altLang="zh-CN" sz="1800" i="1" smtClean="0">
                        <a:solidFill>
                          <a:schemeClr val="tx1"/>
                        </a:solidFill>
                        <a:latin typeface="Cambria Math" panose="02040503050406030204" pitchFamily="18" charset="0"/>
                      </a:rPr>
                      <m:t>𝛼</m:t>
                    </m:r>
                  </m:oMath>
                </a14:m>
                <a:r>
                  <a:rPr lang="en-US" altLang="zh-CN" sz="1800" dirty="0" smtClean="0">
                    <a:latin typeface="Times New Roman" panose="02020603050405020304" pitchFamily="18" charset="0"/>
                    <a:cs typeface="Times New Roman" panose="02020603050405020304" pitchFamily="18" charset="0"/>
                  </a:rPr>
                  <a:t>: random walk stopping probability</a:t>
                </a:r>
                <a:endParaRPr lang="zh-CN" altLang="en-US" sz="1800" dirty="0">
                  <a:latin typeface="Times New Roman" panose="02020603050405020304" pitchFamily="18"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01646" y="5816465"/>
                <a:ext cx="3586816" cy="369332"/>
              </a:xfrm>
              <a:prstGeom prst="rect">
                <a:avLst/>
              </a:prstGeom>
              <a:blipFill rotWithShape="0">
                <a:blip r:embed="rId16"/>
                <a:stretch>
                  <a:fillRect t="-8197" r="-1020" b="-24590"/>
                </a:stretch>
              </a:blipFill>
            </p:spPr>
            <p:txBody>
              <a:bodyPr/>
              <a:lstStyle/>
              <a:p>
                <a:r>
                  <a:rPr lang="en-US">
                    <a:noFill/>
                  </a:rPr>
                  <a:t> </a:t>
                </a:r>
              </a:p>
            </p:txBody>
          </p:sp>
        </mc:Fallback>
      </mc:AlternateContent>
    </p:spTree>
    <p:extLst>
      <p:ext uri="{BB962C8B-B14F-4D97-AF65-F5344CB8AC3E}">
        <p14:creationId xmlns:p14="http://schemas.microsoft.com/office/powerpoint/2010/main" val="16842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animBg="1"/>
      <p:bldP spid="17" grpId="0"/>
      <p:bldP spid="18" grpId="0"/>
      <p:bldP spid="19"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Recap: Forward Push (</a:t>
            </a:r>
            <a:r>
              <a:rPr lang="en-US" altLang="zh-CN" dirty="0" err="1" smtClean="0"/>
              <a:t>i</a:t>
            </a:r>
            <a:r>
              <a:rPr lang="en-US" altLang="zh-CN" dirty="0" smtClean="0"/>
              <a:t>)</a:t>
            </a:r>
            <a:endParaRPr lang="zh-CN" alt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p:txBody>
              <a:bodyPr/>
              <a:lstStyle/>
              <a:p>
                <a:r>
                  <a:rPr lang="en-US" altLang="zh-CN" sz="2800" dirty="0" smtClean="0"/>
                  <a:t>Each node </a:t>
                </a:r>
                <a14:m>
                  <m:oMath xmlns:m="http://schemas.openxmlformats.org/officeDocument/2006/math">
                    <m:r>
                      <a:rPr lang="en-US" altLang="zh-CN" sz="2800" i="1" dirty="0" smtClean="0">
                        <a:latin typeface="Cambria Math" panose="02040503050406030204" pitchFamily="18" charset="0"/>
                      </a:rPr>
                      <m:t>𝑣</m:t>
                    </m:r>
                  </m:oMath>
                </a14:m>
                <a:r>
                  <a:rPr lang="en-US" altLang="zh-CN" sz="2800" dirty="0" smtClean="0"/>
                  <a:t> maintains a </a:t>
                </a:r>
                <a:r>
                  <a:rPr lang="en-US" altLang="zh-CN" sz="2800" i="1" dirty="0" smtClean="0">
                    <a:solidFill>
                      <a:srgbClr val="0D14FF"/>
                    </a:solidFill>
                  </a:rPr>
                  <a:t>residue</a:t>
                </a:r>
                <a:r>
                  <a:rPr lang="en-US" altLang="zh-CN" sz="2800" i="1" dirty="0" smtClean="0">
                    <a:solidFill>
                      <a:srgbClr val="C00000"/>
                    </a:solidFill>
                  </a:rPr>
                  <a:t> </a:t>
                </a:r>
                <a14:m>
                  <m:oMath xmlns:m="http://schemas.openxmlformats.org/officeDocument/2006/math">
                    <m:r>
                      <a:rPr lang="en-US" altLang="zh-CN" sz="2800" b="0" i="1" smtClean="0">
                        <a:solidFill>
                          <a:schemeClr val="tx1"/>
                        </a:solidFill>
                        <a:latin typeface="Cambria Math" panose="02040503050406030204" pitchFamily="18" charset="0"/>
                      </a:rPr>
                      <m:t>𝑟</m:t>
                    </m:r>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𝑠</m:t>
                    </m:r>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𝑣</m:t>
                    </m:r>
                    <m:r>
                      <a:rPr lang="en-US" altLang="zh-CN" sz="2800" b="0" i="1" smtClean="0">
                        <a:solidFill>
                          <a:schemeClr val="tx1"/>
                        </a:solidFill>
                        <a:latin typeface="Cambria Math" panose="02040503050406030204" pitchFamily="18" charset="0"/>
                      </a:rPr>
                      <m:t>)</m:t>
                    </m:r>
                  </m:oMath>
                </a14:m>
                <a:r>
                  <a:rPr lang="en-US" altLang="zh-CN" sz="2800" dirty="0" smtClean="0">
                    <a:solidFill>
                      <a:schemeClr val="tx1"/>
                    </a:solidFill>
                  </a:rPr>
                  <a:t> </a:t>
                </a:r>
                <a:r>
                  <a:rPr lang="en-US" altLang="zh-CN" sz="2800" dirty="0" smtClean="0"/>
                  <a:t>and </a:t>
                </a:r>
                <a:r>
                  <a:rPr lang="en-US" altLang="zh-CN" sz="2800" i="1" dirty="0" smtClean="0">
                    <a:solidFill>
                      <a:srgbClr val="0D14FF"/>
                    </a:solidFill>
                  </a:rPr>
                  <a:t>reserve </a:t>
                </a:r>
                <a14:m>
                  <m:oMath xmlns:m="http://schemas.openxmlformats.org/officeDocument/2006/math">
                    <m:acc>
                      <m:accPr>
                        <m:chr m:val="̂"/>
                        <m:ctrlPr>
                          <a:rPr lang="en-AU" altLang="zh-CN" sz="2800" b="0" i="1" smtClean="0">
                            <a:solidFill>
                              <a:schemeClr val="tx1"/>
                            </a:solidFill>
                            <a:latin typeface="Cambria Math" charset="0"/>
                          </a:rPr>
                        </m:ctrlPr>
                      </m:accPr>
                      <m:e>
                        <m:r>
                          <a:rPr lang="en-AU" altLang="zh-CN" sz="2800" b="0" i="1" smtClean="0">
                            <a:solidFill>
                              <a:schemeClr val="tx1"/>
                            </a:solidFill>
                            <a:latin typeface="Cambria Math" charset="0"/>
                          </a:rPr>
                          <m:t>𝜋</m:t>
                        </m:r>
                      </m:e>
                    </m:acc>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𝑠</m:t>
                    </m:r>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𝑣</m:t>
                    </m:r>
                    <m:r>
                      <a:rPr lang="en-US" altLang="zh-CN" sz="2800" b="0" i="1" smtClean="0">
                        <a:solidFill>
                          <a:schemeClr val="tx1"/>
                        </a:solidFill>
                        <a:latin typeface="Cambria Math" panose="02040503050406030204" pitchFamily="18" charset="0"/>
                      </a:rPr>
                      <m:t>)</m:t>
                    </m:r>
                  </m:oMath>
                </a14:m>
                <a:r>
                  <a:rPr lang="en-US" altLang="zh-CN" sz="2800" i="1" dirty="0" smtClean="0">
                    <a:solidFill>
                      <a:schemeClr val="tx1"/>
                    </a:solidFill>
                  </a:rPr>
                  <a:t> </a:t>
                </a:r>
                <a:endParaRPr lang="en-US" altLang="zh-CN" sz="2800" i="1" dirty="0" smtClean="0">
                  <a:solidFill>
                    <a:srgbClr val="0D14FF"/>
                  </a:solidFill>
                </a:endParaRPr>
              </a:p>
              <a:p>
                <a:pPr lvl="1"/>
                <a:r>
                  <a:rPr lang="en-US" altLang="zh-CN" sz="2400" dirty="0" smtClean="0">
                    <a:solidFill>
                      <a:schemeClr val="tx1"/>
                    </a:solidFill>
                  </a:rPr>
                  <a:t>Residue: the portion of random walks stopped at </a:t>
                </a:r>
                <a:r>
                  <a:rPr lang="en-US" altLang="zh-CN" sz="2400" i="1" dirty="0" smtClean="0">
                    <a:solidFill>
                      <a:schemeClr val="tx1"/>
                    </a:solidFill>
                  </a:rPr>
                  <a:t>v</a:t>
                </a:r>
              </a:p>
              <a:p>
                <a:pPr lvl="1"/>
                <a:r>
                  <a:rPr lang="en-US" altLang="zh-CN" sz="2400" dirty="0" smtClean="0">
                    <a:solidFill>
                      <a:schemeClr val="tx1"/>
                    </a:solidFill>
                  </a:rPr>
                  <a:t>Reserve: the portion of random walks currently at node </a:t>
                </a:r>
                <a:r>
                  <a:rPr lang="en-US" altLang="zh-CN" sz="2400" i="1" dirty="0" smtClean="0">
                    <a:solidFill>
                      <a:schemeClr val="tx1"/>
                    </a:solidFill>
                  </a:rPr>
                  <a:t>v, </a:t>
                </a:r>
                <a:r>
                  <a:rPr lang="en-US" altLang="zh-CN" sz="2400" dirty="0" smtClean="0">
                    <a:solidFill>
                      <a:schemeClr val="tx1"/>
                    </a:solidFill>
                  </a:rPr>
                  <a:t>but not stopped yet</a:t>
                </a:r>
                <a:r>
                  <a:rPr lang="en-US" altLang="zh-CN" sz="2400" i="1" dirty="0" smtClean="0">
                    <a:solidFill>
                      <a:schemeClr val="tx1"/>
                    </a:solidFill>
                  </a:rPr>
                  <a:t>. </a:t>
                </a:r>
                <a:endParaRPr lang="en-US" altLang="zh-CN" sz="2400" i="1" dirty="0" smtClean="0">
                  <a:solidFill>
                    <a:schemeClr val="tx1"/>
                  </a:solidFill>
                </a:endParaRP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3"/>
                <a:stretch>
                  <a:fillRect t="-5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01646" y="5816465"/>
                <a:ext cx="3586816" cy="369332"/>
              </a:xfrm>
              <a:prstGeom prst="rect">
                <a:avLst/>
              </a:prstGeom>
            </p:spPr>
            <p:txBody>
              <a:bodyPr wrap="none">
                <a:spAutoFit/>
              </a:bodyPr>
              <a:lstStyle/>
              <a:p>
                <a14:m>
                  <m:oMath xmlns:m="http://schemas.openxmlformats.org/officeDocument/2006/math">
                    <m:r>
                      <a:rPr lang="en-US" altLang="zh-CN" sz="1800" i="1" smtClean="0">
                        <a:solidFill>
                          <a:schemeClr val="tx1"/>
                        </a:solidFill>
                        <a:latin typeface="Cambria Math" panose="02040503050406030204" pitchFamily="18" charset="0"/>
                      </a:rPr>
                      <m:t>𝛼</m:t>
                    </m:r>
                  </m:oMath>
                </a14:m>
                <a:r>
                  <a:rPr lang="en-US" altLang="zh-CN" sz="1800" dirty="0" smtClean="0">
                    <a:latin typeface="Times New Roman" panose="02020603050405020304" pitchFamily="18" charset="0"/>
                    <a:cs typeface="Times New Roman" panose="02020603050405020304" pitchFamily="18" charset="0"/>
                  </a:rPr>
                  <a:t>: random walk stopping probability</a:t>
                </a:r>
                <a:endParaRPr lang="zh-CN" altLang="en-US" sz="18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01646" y="5816465"/>
                <a:ext cx="3586816" cy="369332"/>
              </a:xfrm>
              <a:prstGeom prst="rect">
                <a:avLst/>
              </a:prstGeom>
              <a:blipFill rotWithShape="0">
                <a:blip r:embed="rId4"/>
                <a:stretch>
                  <a:fillRect t="-8197" r="-680"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Flowchart: Connector 971"/>
              <p:cNvSpPr/>
              <p:nvPr/>
            </p:nvSpPr>
            <p:spPr>
              <a:xfrm>
                <a:off x="3184800" y="4566441"/>
                <a:ext cx="584200" cy="5842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𝑠</m:t>
                      </m:r>
                    </m:oMath>
                  </m:oMathPara>
                </a14:m>
                <a:endParaRPr lang="zh-CN" altLang="en-US" sz="2000" dirty="0"/>
              </a:p>
            </p:txBody>
          </p:sp>
        </mc:Choice>
        <mc:Fallback xmlns="">
          <p:sp>
            <p:nvSpPr>
              <p:cNvPr id="6" name="Flowchart: Connector 971"/>
              <p:cNvSpPr>
                <a:spLocks noRot="1" noChangeAspect="1" noMove="1" noResize="1" noEditPoints="1" noAdjustHandles="1" noChangeArrowheads="1" noChangeShapeType="1" noTextEdit="1"/>
              </p:cNvSpPr>
              <p:nvPr/>
            </p:nvSpPr>
            <p:spPr>
              <a:xfrm>
                <a:off x="3184800" y="4566441"/>
                <a:ext cx="584200" cy="584200"/>
              </a:xfrm>
              <a:prstGeom prst="flowChartConnector">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Flowchart: Connector 972"/>
              <p:cNvSpPr/>
              <p:nvPr/>
            </p:nvSpPr>
            <p:spPr>
              <a:xfrm>
                <a:off x="4810400" y="3819522"/>
                <a:ext cx="584200" cy="5842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7" name="Flowchart: Connector 972"/>
              <p:cNvSpPr>
                <a:spLocks noRot="1" noChangeAspect="1" noMove="1" noResize="1" noEditPoints="1" noAdjustHandles="1" noChangeArrowheads="1" noChangeShapeType="1" noTextEdit="1"/>
              </p:cNvSpPr>
              <p:nvPr/>
            </p:nvSpPr>
            <p:spPr>
              <a:xfrm>
                <a:off x="4810400" y="3819522"/>
                <a:ext cx="584200" cy="584200"/>
              </a:xfrm>
              <a:prstGeom prst="flowChartConnector">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Flowchart: Connector 973"/>
              <p:cNvSpPr/>
              <p:nvPr/>
            </p:nvSpPr>
            <p:spPr>
              <a:xfrm>
                <a:off x="5140600" y="4632916"/>
                <a:ext cx="584200" cy="584200"/>
              </a:xfrm>
              <a:prstGeom prst="flowChartConnecto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8" name="Flowchart: Connector 973"/>
              <p:cNvSpPr>
                <a:spLocks noRot="1" noChangeAspect="1" noMove="1" noResize="1" noEditPoints="1" noAdjustHandles="1" noChangeArrowheads="1" noChangeShapeType="1" noTextEdit="1"/>
              </p:cNvSpPr>
              <p:nvPr/>
            </p:nvSpPr>
            <p:spPr>
              <a:xfrm>
                <a:off x="5140600" y="4632916"/>
                <a:ext cx="584200" cy="584200"/>
              </a:xfrm>
              <a:prstGeom prst="flowChartConnector">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Flowchart: Connector 974"/>
              <p:cNvSpPr/>
              <p:nvPr/>
            </p:nvSpPr>
            <p:spPr>
              <a:xfrm>
                <a:off x="4534513" y="5352996"/>
                <a:ext cx="584200" cy="584200"/>
              </a:xfrm>
              <a:prstGeom prst="flowChart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9" name="Flowchart: Connector 974"/>
              <p:cNvSpPr>
                <a:spLocks noRot="1" noChangeAspect="1" noMove="1" noResize="1" noEditPoints="1" noAdjustHandles="1" noChangeArrowheads="1" noChangeShapeType="1" noTextEdit="1"/>
              </p:cNvSpPr>
              <p:nvPr/>
            </p:nvSpPr>
            <p:spPr>
              <a:xfrm>
                <a:off x="4534513" y="5352996"/>
                <a:ext cx="584200" cy="584200"/>
              </a:xfrm>
              <a:prstGeom prst="flowChartConnector">
                <a:avLst/>
              </a:prstGeom>
              <a:blipFill rotWithShape="0">
                <a:blip r:embed="rId8"/>
                <a:stretch>
                  <a:fillRect/>
                </a:stretch>
              </a:blipFill>
            </p:spPr>
            <p:txBody>
              <a:bodyPr/>
              <a:lstStyle/>
              <a:p>
                <a:r>
                  <a:rPr lang="en-US">
                    <a:noFill/>
                  </a:rPr>
                  <a:t> </a:t>
                </a:r>
              </a:p>
            </p:txBody>
          </p:sp>
        </mc:Fallback>
      </mc:AlternateContent>
      <p:cxnSp>
        <p:nvCxnSpPr>
          <p:cNvPr id="10" name="Straight Arrow Connector 9"/>
          <p:cNvCxnSpPr/>
          <p:nvPr/>
        </p:nvCxnSpPr>
        <p:spPr>
          <a:xfrm flipV="1">
            <a:off x="3683446" y="4111622"/>
            <a:ext cx="1126954" cy="5403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3769000" y="4858541"/>
            <a:ext cx="1371600" cy="664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3683446" y="5065087"/>
            <a:ext cx="836016" cy="4689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1984392" y="4144133"/>
                <a:ext cx="19585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AU" altLang="zh-CN" sz="1800" b="0" i="1" smtClean="0">
                              <a:latin typeface="Cambria Math" charset="0"/>
                            </a:rPr>
                          </m:ctrlPr>
                        </m:accPr>
                        <m:e>
                          <m:r>
                            <a:rPr lang="en-AU" altLang="zh-CN" sz="1800" b="0" i="1" smtClean="0">
                              <a:latin typeface="Cambria Math" charset="0"/>
                            </a:rPr>
                            <m:t>𝜋</m:t>
                          </m:r>
                        </m:e>
                      </m:acc>
                      <m:d>
                        <m:dPr>
                          <m:ctrlPr>
                            <a:rPr lang="en-AU" altLang="zh-CN" sz="1800" b="0" i="1" smtClean="0">
                              <a:latin typeface="Cambria Math" charset="0"/>
                            </a:rPr>
                          </m:ctrlPr>
                        </m:dPr>
                        <m:e>
                          <m:r>
                            <a:rPr lang="en-AU" altLang="zh-CN" sz="1800" b="0" i="1" smtClean="0">
                              <a:latin typeface="Cambria Math" charset="0"/>
                            </a:rPr>
                            <m:t>𝑠</m:t>
                          </m:r>
                          <m:r>
                            <a:rPr lang="en-AU" altLang="zh-CN" sz="1800" b="0" i="1" smtClean="0">
                              <a:latin typeface="Cambria Math" charset="0"/>
                            </a:rPr>
                            <m:t>,</m:t>
                          </m:r>
                          <m:r>
                            <a:rPr lang="en-AU" altLang="zh-CN" sz="1800" b="0" i="1" smtClean="0">
                              <a:latin typeface="Cambria Math" charset="0"/>
                            </a:rPr>
                            <m:t>𝑠</m:t>
                          </m:r>
                        </m:e>
                      </m:d>
                      <m:r>
                        <a:rPr lang="en-AU" altLang="zh-CN" sz="1800" b="0" i="1" smtClean="0">
                          <a:latin typeface="Cambria Math" charset="0"/>
                        </a:rPr>
                        <m:t>=</m:t>
                      </m:r>
                      <m:r>
                        <a:rPr lang="en-AU" altLang="zh-CN" sz="1800" i="1" smtClean="0">
                          <a:latin typeface="Cambria Math" charset="0"/>
                        </a:rPr>
                        <m:t>𝛼</m:t>
                      </m:r>
                    </m:oMath>
                  </m:oMathPara>
                </a14:m>
                <a:endParaRPr lang="zh-CN" alt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984392" y="4144133"/>
                <a:ext cx="1958574" cy="369332"/>
              </a:xfrm>
              <a:prstGeom prst="rect">
                <a:avLst/>
              </a:prstGeom>
              <a:blipFill rotWithShape="0">
                <a:blip r:embed="rId9"/>
                <a:stretch>
                  <a:fillRect t="-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342532" y="3869506"/>
                <a:ext cx="36744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altLang="zh-CN" sz="2400" b="0" i="1" smtClean="0">
                          <a:latin typeface="Cambria Math" charset="0"/>
                        </a:rPr>
                        <m:t>𝑟</m:t>
                      </m:r>
                      <m:d>
                        <m:dPr>
                          <m:ctrlPr>
                            <a:rPr lang="en-AU" altLang="zh-CN" sz="2400" b="0" i="1" smtClean="0">
                              <a:latin typeface="Cambria Math" charset="0"/>
                            </a:rPr>
                          </m:ctrlPr>
                        </m:dPr>
                        <m:e>
                          <m:r>
                            <a:rPr lang="en-AU" altLang="zh-CN" sz="2400" b="0" i="1" smtClean="0">
                              <a:latin typeface="Cambria Math" charset="0"/>
                            </a:rPr>
                            <m:t>𝑠</m:t>
                          </m:r>
                          <m:r>
                            <a:rPr lang="en-AU" altLang="zh-CN" sz="2400" b="0" i="1" smtClean="0">
                              <a:latin typeface="Cambria Math" charset="0"/>
                            </a:rPr>
                            <m:t>,</m:t>
                          </m:r>
                          <m:sSub>
                            <m:sSubPr>
                              <m:ctrlPr>
                                <a:rPr lang="en-AU" altLang="zh-CN" sz="2400" b="0" i="1" smtClean="0">
                                  <a:latin typeface="Cambria Math" charset="0"/>
                                </a:rPr>
                              </m:ctrlPr>
                            </m:sSubPr>
                            <m:e>
                              <m:r>
                                <a:rPr lang="en-AU" altLang="zh-CN" sz="2400" b="0" i="1" smtClean="0">
                                  <a:latin typeface="Cambria Math" charset="0"/>
                                </a:rPr>
                                <m:t>𝑣</m:t>
                              </m:r>
                            </m:e>
                            <m:sub>
                              <m:r>
                                <a:rPr lang="en-AU" altLang="zh-CN" sz="2400" b="0" i="1" smtClean="0">
                                  <a:latin typeface="Cambria Math" charset="0"/>
                                </a:rPr>
                                <m:t>1</m:t>
                              </m:r>
                            </m:sub>
                          </m:sSub>
                        </m:e>
                      </m:d>
                      <m:r>
                        <a:rPr lang="en-AU" altLang="zh-CN" sz="2400" b="0" i="1" smtClean="0">
                          <a:latin typeface="Cambria Math" charset="0"/>
                        </a:rPr>
                        <m:t>=</m:t>
                      </m:r>
                      <m:r>
                        <a:rPr lang="en-AU" altLang="zh-CN" sz="2400" b="0" i="1" smtClean="0">
                          <a:latin typeface="Cambria Math" panose="02040503050406030204" pitchFamily="18" charset="0"/>
                        </a:rPr>
                        <m:t>(1−</m:t>
                      </m:r>
                      <m:r>
                        <a:rPr lang="en-AU" altLang="zh-CN" sz="2400" b="0" i="1" smtClean="0">
                          <a:latin typeface="Cambria Math" panose="02040503050406030204" pitchFamily="18" charset="0"/>
                        </a:rPr>
                        <m:t>𝛼</m:t>
                      </m:r>
                      <m:r>
                        <a:rPr lang="en-AU" altLang="zh-CN" sz="2400" b="0" i="1" smtClean="0">
                          <a:latin typeface="Cambria Math" panose="02040503050406030204" pitchFamily="18" charset="0"/>
                        </a:rPr>
                        <m:t>)/3</m:t>
                      </m:r>
                    </m:oMath>
                  </m:oMathPara>
                </a14:m>
                <a:endParaRPr lang="zh-CN" alt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42532" y="3869506"/>
                <a:ext cx="3674467" cy="461665"/>
              </a:xfrm>
              <a:prstGeom prst="rect">
                <a:avLst/>
              </a:prstGeom>
              <a:blipFill rotWithShape="0">
                <a:blip r:embed="rId10"/>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652836" y="4559577"/>
                <a:ext cx="323487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altLang="zh-CN" sz="2400" b="0" i="1" smtClean="0">
                          <a:latin typeface="Cambria Math" charset="0"/>
                        </a:rPr>
                        <m:t>𝑟</m:t>
                      </m:r>
                      <m:d>
                        <m:dPr>
                          <m:ctrlPr>
                            <a:rPr lang="en-AU" altLang="zh-CN" sz="2400" b="0" i="1" smtClean="0">
                              <a:latin typeface="Cambria Math" charset="0"/>
                            </a:rPr>
                          </m:ctrlPr>
                        </m:dPr>
                        <m:e>
                          <m:r>
                            <a:rPr lang="en-AU" altLang="zh-CN" sz="2400" b="0" i="1" smtClean="0">
                              <a:latin typeface="Cambria Math" charset="0"/>
                            </a:rPr>
                            <m:t>𝑠</m:t>
                          </m:r>
                          <m:r>
                            <a:rPr lang="en-AU" altLang="zh-CN" sz="2400" b="0" i="1" smtClean="0">
                              <a:latin typeface="Cambria Math" charset="0"/>
                            </a:rPr>
                            <m:t>,</m:t>
                          </m:r>
                          <m:sSub>
                            <m:sSubPr>
                              <m:ctrlPr>
                                <a:rPr lang="en-AU" altLang="zh-CN" sz="2400" b="0" i="1" smtClean="0">
                                  <a:latin typeface="Cambria Math" charset="0"/>
                                </a:rPr>
                              </m:ctrlPr>
                            </m:sSubPr>
                            <m:e>
                              <m:r>
                                <a:rPr lang="en-AU" altLang="zh-CN" sz="2400" b="0" i="1" smtClean="0">
                                  <a:latin typeface="Cambria Math" charset="0"/>
                                </a:rPr>
                                <m:t>𝑣</m:t>
                              </m:r>
                            </m:e>
                            <m:sub>
                              <m:r>
                                <a:rPr lang="en-AU" altLang="zh-CN" sz="2400" b="0" i="1" smtClean="0">
                                  <a:latin typeface="Cambria Math" charset="0"/>
                                </a:rPr>
                                <m:t>2</m:t>
                              </m:r>
                            </m:sub>
                          </m:sSub>
                        </m:e>
                      </m:d>
                      <m:r>
                        <a:rPr lang="en-AU" altLang="zh-CN" sz="2400" b="0" i="1" smtClean="0">
                          <a:latin typeface="Cambria Math" charset="0"/>
                        </a:rPr>
                        <m:t>=</m:t>
                      </m:r>
                      <m:r>
                        <a:rPr lang="en-AU" altLang="zh-CN" sz="2400" b="0" i="1" smtClean="0">
                          <a:latin typeface="Cambria Math" panose="02040503050406030204" pitchFamily="18" charset="0"/>
                        </a:rPr>
                        <m:t>(1−</m:t>
                      </m:r>
                      <m:r>
                        <a:rPr lang="en-AU" altLang="zh-CN" sz="2400" b="0" i="1" smtClean="0">
                          <a:latin typeface="Cambria Math" panose="02040503050406030204" pitchFamily="18" charset="0"/>
                        </a:rPr>
                        <m:t>𝛼</m:t>
                      </m:r>
                      <m:r>
                        <a:rPr lang="en-AU" altLang="zh-CN" sz="2400" b="0" i="1" smtClean="0">
                          <a:latin typeface="Cambria Math" panose="02040503050406030204" pitchFamily="18" charset="0"/>
                        </a:rPr>
                        <m:t>)/3</m:t>
                      </m:r>
                    </m:oMath>
                  </m:oMathPara>
                </a14:m>
                <a:endParaRPr lang="zh-CN" alt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652836" y="4559577"/>
                <a:ext cx="3234877" cy="461665"/>
              </a:xfrm>
              <a:prstGeom prst="rect">
                <a:avLst/>
              </a:prstGeom>
              <a:blipFill rotWithShape="0">
                <a:blip r:embed="rId11"/>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942334" y="5585632"/>
                <a:ext cx="38889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altLang="zh-CN" sz="2400" b="0" i="1" smtClean="0">
                          <a:latin typeface="Cambria Math" charset="0"/>
                        </a:rPr>
                        <m:t>𝑟</m:t>
                      </m:r>
                      <m:d>
                        <m:dPr>
                          <m:ctrlPr>
                            <a:rPr lang="en-AU" altLang="zh-CN" sz="2400" b="0" i="1" smtClean="0">
                              <a:latin typeface="Cambria Math" charset="0"/>
                            </a:rPr>
                          </m:ctrlPr>
                        </m:dPr>
                        <m:e>
                          <m:r>
                            <a:rPr lang="en-AU" altLang="zh-CN" sz="2400" b="0" i="1" smtClean="0">
                              <a:latin typeface="Cambria Math" charset="0"/>
                            </a:rPr>
                            <m:t>𝑠</m:t>
                          </m:r>
                          <m:r>
                            <a:rPr lang="en-AU" altLang="zh-CN" sz="2400" b="0" i="1" smtClean="0">
                              <a:latin typeface="Cambria Math" charset="0"/>
                            </a:rPr>
                            <m:t>,</m:t>
                          </m:r>
                          <m:sSub>
                            <m:sSubPr>
                              <m:ctrlPr>
                                <a:rPr lang="en-AU" altLang="zh-CN" sz="2400" b="0" i="1" smtClean="0">
                                  <a:latin typeface="Cambria Math" charset="0"/>
                                </a:rPr>
                              </m:ctrlPr>
                            </m:sSubPr>
                            <m:e>
                              <m:r>
                                <a:rPr lang="en-AU" altLang="zh-CN" sz="2400" b="0" i="1" smtClean="0">
                                  <a:latin typeface="Cambria Math" charset="0"/>
                                </a:rPr>
                                <m:t>𝑣</m:t>
                              </m:r>
                            </m:e>
                            <m:sub>
                              <m:r>
                                <a:rPr lang="en-AU" altLang="zh-CN" sz="2400" b="0" i="1" smtClean="0">
                                  <a:latin typeface="Cambria Math" charset="0"/>
                                </a:rPr>
                                <m:t>3</m:t>
                              </m:r>
                            </m:sub>
                          </m:sSub>
                        </m:e>
                      </m:d>
                      <m:r>
                        <a:rPr lang="en-AU" altLang="zh-CN" sz="2400" b="0" i="1" smtClean="0">
                          <a:latin typeface="Cambria Math" charset="0"/>
                        </a:rPr>
                        <m:t>=</m:t>
                      </m:r>
                      <m:r>
                        <a:rPr lang="en-AU" altLang="zh-CN" sz="2400" b="0" i="1" smtClean="0">
                          <a:latin typeface="Cambria Math" panose="02040503050406030204" pitchFamily="18" charset="0"/>
                        </a:rPr>
                        <m:t>(1−</m:t>
                      </m:r>
                      <m:r>
                        <a:rPr lang="en-AU" altLang="zh-CN" sz="2400" b="0" i="1" smtClean="0">
                          <a:latin typeface="Cambria Math" panose="02040503050406030204" pitchFamily="18" charset="0"/>
                        </a:rPr>
                        <m:t>𝛼</m:t>
                      </m:r>
                      <m:r>
                        <a:rPr lang="en-AU" altLang="zh-CN" sz="2400" b="0" i="1" smtClean="0">
                          <a:latin typeface="Cambria Math" panose="02040503050406030204" pitchFamily="18" charset="0"/>
                        </a:rPr>
                        <m:t>)/3</m:t>
                      </m:r>
                    </m:oMath>
                  </m:oMathPara>
                </a14:m>
                <a:endParaRPr lang="zh-CN" alt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942334" y="5585632"/>
                <a:ext cx="3888912" cy="461665"/>
              </a:xfrm>
              <a:prstGeom prst="rect">
                <a:avLst/>
              </a:prstGeom>
              <a:blipFill rotWithShape="0">
                <a:blip r:embed="rId12"/>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289296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Recap: Forward Push (ii)</a:t>
            </a:r>
            <a:endParaRPr lang="en-US" dirty="0"/>
          </a:p>
        </p:txBody>
      </p:sp>
      <p:sp>
        <p:nvSpPr>
          <p:cNvPr id="3" name="Text Placeholder 2"/>
          <p:cNvSpPr>
            <a:spLocks noGrp="1"/>
          </p:cNvSpPr>
          <p:nvPr>
            <p:ph type="body" idx="1"/>
          </p:nvPr>
        </p:nvSpPr>
        <p:spPr/>
        <p:txBody>
          <a:bodyPr/>
          <a:lstStyle/>
          <a:p>
            <a:endParaRPr lang="en-US" dirty="0" smtClean="0"/>
          </a:p>
        </p:txBody>
      </p:sp>
      <mc:AlternateContent xmlns:mc="http://schemas.openxmlformats.org/markup-compatibility/2006" xmlns:a14="http://schemas.microsoft.com/office/drawing/2010/main">
        <mc:Choice Requires="a14">
          <p:graphicFrame>
            <p:nvGraphicFramePr>
              <p:cNvPr id="5" name="Diagram 4"/>
              <p:cNvGraphicFramePr/>
              <p:nvPr>
                <p:extLst>
                  <p:ext uri="{D42A27DB-BD31-4B8C-83A1-F6EECF244321}">
                    <p14:modId xmlns:p14="http://schemas.microsoft.com/office/powerpoint/2010/main" val="1076036357"/>
                  </p:ext>
                </p:extLst>
              </p:nvPr>
            </p:nvGraphicFramePr>
            <p:xfrm>
              <a:off x="457200" y="2565851"/>
              <a:ext cx="8437419" cy="1590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5" name="Diagram 4"/>
              <p:cNvGraphicFramePr/>
              <p:nvPr>
                <p:extLst>
                  <p:ext uri="{D42A27DB-BD31-4B8C-83A1-F6EECF244321}">
                    <p14:modId xmlns:p14="http://schemas.microsoft.com/office/powerpoint/2010/main" val="1076036357"/>
                  </p:ext>
                </p:extLst>
              </p:nvPr>
            </p:nvGraphicFramePr>
            <p:xfrm>
              <a:off x="457200" y="2565851"/>
              <a:ext cx="8437419" cy="15904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6" name="TextBox 5"/>
          <p:cNvSpPr txBox="1"/>
          <p:nvPr/>
        </p:nvSpPr>
        <p:spPr>
          <a:xfrm>
            <a:off x="4572000" y="5667483"/>
            <a:ext cx="1218972" cy="461665"/>
          </a:xfrm>
          <a:prstGeom prst="rect">
            <a:avLst/>
          </a:prstGeom>
          <a:noFill/>
        </p:spPr>
        <p:txBody>
          <a:bodyPr wrap="square" rtlCol="0">
            <a:spAutoFit/>
          </a:bodyPr>
          <a:lstStyle/>
          <a:p>
            <a:r>
              <a:rPr lang="en-AU" sz="2400" dirty="0">
                <a:solidFill>
                  <a:schemeClr val="bg1"/>
                </a:solidFill>
                <a:latin typeface="Times New Roman" panose="02020603050405020304" pitchFamily="18" charset="0"/>
                <a:cs typeface="Times New Roman" panose="02020603050405020304" pitchFamily="18" charset="0"/>
              </a:rPr>
              <a:t> </a:t>
            </a:r>
            <a:r>
              <a:rPr lang="en-AU" sz="2400" dirty="0" smtClean="0">
                <a:solidFill>
                  <a:schemeClr val="bg1"/>
                </a:solidFill>
                <a:latin typeface="Times New Roman" panose="02020603050405020304" pitchFamily="18" charset="0"/>
                <a:cs typeface="Times New Roman" panose="02020603050405020304" pitchFamily="18" charset="0"/>
              </a:rPr>
              <a:t>No</a:t>
            </a:r>
            <a:endParaRPr lang="en-AU" sz="2800" dirty="0">
              <a:solidFill>
                <a:schemeClr val="bg1"/>
              </a:solidFill>
              <a:latin typeface="Times New Roman" panose="02020603050405020304" pitchFamily="18" charset="0"/>
              <a:cs typeface="Times New Roman" panose="02020603050405020304" pitchFamily="18" charset="0"/>
            </a:endParaRPr>
          </a:p>
        </p:txBody>
      </p:sp>
      <p:sp>
        <p:nvSpPr>
          <p:cNvPr id="7" name="U-Turn Arrow 6"/>
          <p:cNvSpPr/>
          <p:nvPr/>
        </p:nvSpPr>
        <p:spPr>
          <a:xfrm rot="10800000">
            <a:off x="4512890" y="3863181"/>
            <a:ext cx="2556164" cy="1186761"/>
          </a:xfrm>
          <a:prstGeom prst="uturnArrow">
            <a:avLst>
              <a:gd name="adj1" fmla="val 30859"/>
              <a:gd name="adj2" fmla="val 25000"/>
              <a:gd name="adj3" fmla="val 23047"/>
              <a:gd name="adj4" fmla="val 33985"/>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dirty="0">
              <a:solidFill>
                <a:schemeClr val="tx1"/>
              </a:solidFill>
            </a:endParaRPr>
          </a:p>
        </p:txBody>
      </p:sp>
      <p:sp>
        <p:nvSpPr>
          <p:cNvPr id="8" name="TextBox 7"/>
          <p:cNvSpPr txBox="1"/>
          <p:nvPr/>
        </p:nvSpPr>
        <p:spPr>
          <a:xfrm>
            <a:off x="3543151" y="1875742"/>
            <a:ext cx="2057698" cy="461665"/>
          </a:xfrm>
          <a:prstGeom prst="rect">
            <a:avLst/>
          </a:prstGeom>
          <a:noFill/>
        </p:spPr>
        <p:txBody>
          <a:bodyPr wrap="square" rtlCol="0">
            <a:spAutoFit/>
          </a:bodyPr>
          <a:lstStyle/>
          <a:p>
            <a:r>
              <a:rPr lang="en-AU" altLang="zh-CN" sz="2400" dirty="0" smtClean="0">
                <a:solidFill>
                  <a:schemeClr val="bg1"/>
                </a:solidFill>
                <a:latin typeface="Times New Roman" panose="02020603050405020304" pitchFamily="18" charset="0"/>
                <a:cs typeface="Times New Roman" panose="02020603050405020304" pitchFamily="18" charset="0"/>
              </a:rPr>
              <a:t>Yes</a:t>
            </a:r>
            <a:endParaRPr lang="en-US" sz="2400" dirty="0">
              <a:solidFill>
                <a:schemeClr val="bg1"/>
              </a:solidFill>
            </a:endParaRPr>
          </a:p>
        </p:txBody>
      </p:sp>
      <p:sp>
        <p:nvSpPr>
          <p:cNvPr id="4" name="Up Arrow 3"/>
          <p:cNvSpPr/>
          <p:nvPr/>
        </p:nvSpPr>
        <p:spPr>
          <a:xfrm>
            <a:off x="5600849" y="2565851"/>
            <a:ext cx="574677" cy="561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Times" charset="0"/>
              <a:ea typeface="Times" charset="0"/>
              <a:cs typeface="Times" charset="0"/>
            </a:endParaRPr>
          </a:p>
        </p:txBody>
      </p:sp>
      <p:sp>
        <p:nvSpPr>
          <p:cNvPr id="9" name="TextBox 8"/>
          <p:cNvSpPr txBox="1"/>
          <p:nvPr/>
        </p:nvSpPr>
        <p:spPr>
          <a:xfrm>
            <a:off x="5657138" y="2786961"/>
            <a:ext cx="536676" cy="400110"/>
          </a:xfrm>
          <a:prstGeom prst="rect">
            <a:avLst/>
          </a:prstGeom>
          <a:noFill/>
        </p:spPr>
        <p:txBody>
          <a:bodyPr wrap="square" rtlCol="0">
            <a:spAutoFit/>
          </a:bodyPr>
          <a:lstStyle/>
          <a:p>
            <a:r>
              <a:rPr lang="en-US" sz="2000" dirty="0" smtClean="0">
                <a:solidFill>
                  <a:schemeClr val="bg1"/>
                </a:solidFill>
                <a:latin typeface="Times" charset="0"/>
                <a:ea typeface="Times" charset="0"/>
                <a:cs typeface="Times" charset="0"/>
              </a:rPr>
              <a:t>No</a:t>
            </a:r>
            <a:endParaRPr lang="en-US" sz="2000" dirty="0">
              <a:solidFill>
                <a:schemeClr val="bg1"/>
              </a:solidFill>
              <a:latin typeface="Times" charset="0"/>
              <a:ea typeface="Times" charset="0"/>
              <a:cs typeface="Times" charset="0"/>
            </a:endParaRPr>
          </a:p>
        </p:txBody>
      </p:sp>
      <p:sp>
        <p:nvSpPr>
          <p:cNvPr id="10" name="Rectangle 9"/>
          <p:cNvSpPr/>
          <p:nvPr/>
        </p:nvSpPr>
        <p:spPr>
          <a:xfrm>
            <a:off x="5175504" y="1875742"/>
            <a:ext cx="1481328" cy="690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latin typeface="Times" charset="0"/>
                <a:ea typeface="Times" charset="0"/>
                <a:cs typeface="Times" charset="0"/>
              </a:rPr>
              <a:t>Terminates</a:t>
            </a:r>
            <a:endParaRPr lang="en-US" sz="2000" dirty="0">
              <a:latin typeface="Times" charset="0"/>
              <a:ea typeface="Times" charset="0"/>
              <a:cs typeface="Times" charset="0"/>
            </a:endParaRPr>
          </a:p>
        </p:txBody>
      </p:sp>
      <mc:AlternateContent xmlns:mc="http://schemas.openxmlformats.org/markup-compatibility/2006" xmlns:a14="http://schemas.microsoft.com/office/drawing/2010/main">
        <mc:Choice Requires="a14">
          <p:sp>
            <p:nvSpPr>
              <p:cNvPr id="11" name="TextBox 10"/>
              <p:cNvSpPr txBox="1"/>
              <p:nvPr/>
            </p:nvSpPr>
            <p:spPr>
              <a:xfrm>
                <a:off x="457200" y="6020245"/>
                <a:ext cx="3182112" cy="400110"/>
              </a:xfrm>
              <a:prstGeom prst="rect">
                <a:avLst/>
              </a:prstGeom>
              <a:noFill/>
            </p:spPr>
            <p:txBody>
              <a:bodyPr wrap="square" rtlCol="0">
                <a:spAutoFit/>
              </a:bodyPr>
              <a:lstStyle/>
              <a:p>
                <a14:m>
                  <m:oMath xmlns:m="http://schemas.openxmlformats.org/officeDocument/2006/math">
                    <m:sSub>
                      <m:sSubPr>
                        <m:ctrlPr>
                          <a:rPr lang="en-AU" sz="2000" b="0" i="1" dirty="0" smtClean="0">
                            <a:latin typeface="Cambria Math" charset="0"/>
                            <a:ea typeface="Times" charset="0"/>
                            <a:cs typeface="Times" charset="0"/>
                          </a:rPr>
                        </m:ctrlPr>
                      </m:sSubPr>
                      <m:e>
                        <m:r>
                          <a:rPr lang="en-AU" sz="2000" b="0" i="1" dirty="0" smtClean="0">
                            <a:latin typeface="Cambria Math" charset="0"/>
                            <a:ea typeface="Times" charset="0"/>
                            <a:cs typeface="Times" charset="0"/>
                          </a:rPr>
                          <m:t>𝑟</m:t>
                        </m:r>
                      </m:e>
                      <m:sub>
                        <m:r>
                          <a:rPr lang="en-US" sz="2000" i="1" dirty="0" smtClean="0">
                            <a:latin typeface="Cambria Math" charset="0"/>
                            <a:ea typeface="Times" charset="0"/>
                            <a:cs typeface="Times" charset="0"/>
                          </a:rPr>
                          <m:t>𝑚</m:t>
                        </m:r>
                        <m:r>
                          <a:rPr lang="en-AU" sz="2000" b="0" i="1" dirty="0" smtClean="0">
                            <a:latin typeface="Cambria Math" charset="0"/>
                            <a:ea typeface="Times" charset="0"/>
                            <a:cs typeface="Times" charset="0"/>
                          </a:rPr>
                          <m:t>𝑎𝑥</m:t>
                        </m:r>
                      </m:sub>
                    </m:sSub>
                  </m:oMath>
                </a14:m>
                <a:r>
                  <a:rPr lang="en-US" sz="2000" dirty="0" smtClean="0">
                    <a:latin typeface="Times" charset="0"/>
                    <a:ea typeface="Times" charset="0"/>
                    <a:cs typeface="Times" charset="0"/>
                  </a:rPr>
                  <a:t>: pre-defined threshold</a:t>
                </a:r>
                <a:endParaRPr lang="en-US" sz="2000" dirty="0">
                  <a:latin typeface="Times" charset="0"/>
                  <a:ea typeface="Times" charset="0"/>
                  <a:cs typeface="Times"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 y="6020245"/>
                <a:ext cx="3182112" cy="400110"/>
              </a:xfrm>
              <a:prstGeom prst="rect">
                <a:avLst/>
              </a:prstGeom>
              <a:blipFill rotWithShape="0">
                <a:blip r:embed="rId12"/>
                <a:stretch>
                  <a:fillRect t="-9231" b="-27692"/>
                </a:stretch>
              </a:blipFill>
            </p:spPr>
            <p:txBody>
              <a:bodyPr/>
              <a:lstStyle/>
              <a:p>
                <a:r>
                  <a:rPr lang="en-US">
                    <a:noFill/>
                  </a:rPr>
                  <a:t> </a:t>
                </a:r>
              </a:p>
            </p:txBody>
          </p:sp>
        </mc:Fallback>
      </mc:AlternateContent>
    </p:spTree>
    <p:extLst>
      <p:ext uri="{BB962C8B-B14F-4D97-AF65-F5344CB8AC3E}">
        <p14:creationId xmlns:p14="http://schemas.microsoft.com/office/powerpoint/2010/main" val="1407473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Personalized PageRank</a:t>
            </a:r>
            <a:endParaRPr lang="zh-HK" altLang="en-US" sz="36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203200" indent="0" algn="ctr">
                  <a:buNone/>
                </a:pPr>
                <a:r>
                  <a:rPr lang="en-US" altLang="zh-HK" sz="2400" dirty="0" smtClean="0"/>
                  <a:t>Assume a directed graph </a:t>
                </a:r>
                <a14:m>
                  <m:oMath xmlns:m="http://schemas.openxmlformats.org/officeDocument/2006/math">
                    <m:r>
                      <a:rPr lang="en-US" altLang="zh-HK" sz="2400" b="0" i="1" smtClean="0">
                        <a:solidFill>
                          <a:srgbClr val="C00000"/>
                        </a:solidFill>
                        <a:latin typeface="Cambria Math" panose="02040503050406030204" pitchFamily="18" charset="0"/>
                      </a:rPr>
                      <m:t>𝐺</m:t>
                    </m:r>
                    <m:r>
                      <a:rPr lang="en-US" altLang="zh-HK" sz="2400" b="0" i="1" smtClean="0">
                        <a:solidFill>
                          <a:srgbClr val="C00000"/>
                        </a:solidFill>
                        <a:latin typeface="Cambria Math" panose="02040503050406030204" pitchFamily="18" charset="0"/>
                      </a:rPr>
                      <m:t>=(</m:t>
                    </m:r>
                    <m:r>
                      <a:rPr lang="en-US" altLang="zh-HK" sz="2400" b="0" i="1" smtClean="0">
                        <a:solidFill>
                          <a:srgbClr val="C00000"/>
                        </a:solidFill>
                        <a:latin typeface="Cambria Math" panose="02040503050406030204" pitchFamily="18" charset="0"/>
                      </a:rPr>
                      <m:t>𝑉</m:t>
                    </m:r>
                    <m:r>
                      <a:rPr lang="en-US" altLang="zh-HK" sz="2400" b="0" i="1" smtClean="0">
                        <a:solidFill>
                          <a:srgbClr val="C00000"/>
                        </a:solidFill>
                        <a:latin typeface="Cambria Math" panose="02040503050406030204" pitchFamily="18" charset="0"/>
                      </a:rPr>
                      <m:t>,</m:t>
                    </m:r>
                    <m:r>
                      <a:rPr lang="en-US" altLang="zh-HK" sz="2400" b="0" i="1" smtClean="0">
                        <a:solidFill>
                          <a:srgbClr val="C00000"/>
                        </a:solidFill>
                        <a:latin typeface="Cambria Math" panose="02040503050406030204" pitchFamily="18" charset="0"/>
                      </a:rPr>
                      <m:t>𝐸</m:t>
                    </m:r>
                    <m:r>
                      <a:rPr lang="en-US" altLang="zh-HK" sz="2400" b="0" i="1" smtClean="0">
                        <a:solidFill>
                          <a:srgbClr val="C00000"/>
                        </a:solidFill>
                        <a:latin typeface="Cambria Math" panose="02040503050406030204" pitchFamily="18" charset="0"/>
                      </a:rPr>
                      <m:t>)</m:t>
                    </m:r>
                  </m:oMath>
                </a14:m>
                <a:r>
                  <a:rPr lang="en-US" altLang="zh-HK" sz="2400" dirty="0" smtClean="0">
                    <a:solidFill>
                      <a:srgbClr val="0D14FF"/>
                    </a:solidFill>
                  </a:rPr>
                  <a:t> </a:t>
                </a:r>
                <a:r>
                  <a:rPr lang="en-US" altLang="zh-HK" sz="2400" dirty="0" smtClean="0">
                    <a:solidFill>
                      <a:schemeClr val="tx1"/>
                    </a:solidFill>
                  </a:rPr>
                  <a:t>with </a:t>
                </a:r>
                <a14:m>
                  <m:oMath xmlns:m="http://schemas.openxmlformats.org/officeDocument/2006/math">
                    <m:r>
                      <a:rPr lang="en-US" altLang="zh-HK" sz="2400" i="1" dirty="0" smtClean="0">
                        <a:solidFill>
                          <a:srgbClr val="C00000"/>
                        </a:solidFill>
                        <a:latin typeface="Cambria Math" panose="02040503050406030204" pitchFamily="18" charset="0"/>
                      </a:rPr>
                      <m:t>𝑛</m:t>
                    </m:r>
                  </m:oMath>
                </a14:m>
                <a:r>
                  <a:rPr lang="en-US" altLang="zh-HK" sz="2400" dirty="0" smtClean="0">
                    <a:solidFill>
                      <a:schemeClr val="tx1"/>
                    </a:solidFill>
                  </a:rPr>
                  <a:t> nodes and </a:t>
                </a:r>
                <a14:m>
                  <m:oMath xmlns:m="http://schemas.openxmlformats.org/officeDocument/2006/math">
                    <m:r>
                      <a:rPr lang="en-US" altLang="zh-HK" sz="2400" i="1" dirty="0" smtClean="0">
                        <a:solidFill>
                          <a:srgbClr val="C00000"/>
                        </a:solidFill>
                        <a:latin typeface="Cambria Math" panose="02040503050406030204" pitchFamily="18" charset="0"/>
                      </a:rPr>
                      <m:t>𝑚</m:t>
                    </m:r>
                    <m:r>
                      <a:rPr lang="en-US" altLang="zh-HK" sz="2400" i="1" dirty="0" smtClean="0">
                        <a:solidFill>
                          <a:schemeClr val="tx1"/>
                        </a:solidFill>
                        <a:latin typeface="Cambria Math" panose="02040503050406030204" pitchFamily="18" charset="0"/>
                      </a:rPr>
                      <m:t> </m:t>
                    </m:r>
                  </m:oMath>
                </a14:m>
                <a:r>
                  <a:rPr lang="en-US" altLang="zh-HK" sz="2400" dirty="0" smtClean="0">
                    <a:solidFill>
                      <a:schemeClr val="tx1"/>
                    </a:solidFill>
                  </a:rPr>
                  <a:t>edges</a:t>
                </a:r>
              </a:p>
              <a:p>
                <a:endParaRPr lang="en-US" altLang="zh-HK" sz="2400" dirty="0" smtClean="0">
                  <a:solidFill>
                    <a:schemeClr val="tx1"/>
                  </a:solidFill>
                </a:endParaRPr>
              </a:p>
              <a:p>
                <a:r>
                  <a:rPr lang="en-US" altLang="zh-HK" sz="2400" dirty="0" smtClean="0">
                    <a:solidFill>
                      <a:schemeClr val="tx1"/>
                    </a:solidFill>
                  </a:rPr>
                  <a:t>Given a source </a:t>
                </a:r>
                <a14:m>
                  <m:oMath xmlns:m="http://schemas.openxmlformats.org/officeDocument/2006/math">
                    <m:r>
                      <a:rPr lang="en-US" altLang="zh-HK" sz="2400" b="0" i="1" smtClean="0">
                        <a:solidFill>
                          <a:srgbClr val="C00000"/>
                        </a:solidFill>
                        <a:latin typeface="Cambria Math" panose="02040503050406030204" pitchFamily="18" charset="0"/>
                      </a:rPr>
                      <m:t>𝑠</m:t>
                    </m:r>
                  </m:oMath>
                </a14:m>
                <a:r>
                  <a:rPr lang="en-US" altLang="zh-HK" sz="2400" dirty="0" smtClean="0">
                    <a:solidFill>
                      <a:schemeClr val="tx1"/>
                    </a:solidFill>
                  </a:rPr>
                  <a:t>, a target </a:t>
                </a:r>
                <a14:m>
                  <m:oMath xmlns:m="http://schemas.openxmlformats.org/officeDocument/2006/math">
                    <m:r>
                      <a:rPr lang="en-US" altLang="zh-HK" sz="2400" i="1" dirty="0" smtClean="0">
                        <a:solidFill>
                          <a:srgbClr val="C00000"/>
                        </a:solidFill>
                        <a:latin typeface="Cambria Math" panose="02040503050406030204" pitchFamily="18" charset="0"/>
                      </a:rPr>
                      <m:t>𝑡</m:t>
                    </m:r>
                  </m:oMath>
                </a14:m>
                <a:r>
                  <a:rPr lang="en-US" altLang="zh-HK" sz="2400" dirty="0" smtClean="0">
                    <a:solidFill>
                      <a:schemeClr val="tx1"/>
                    </a:solidFill>
                  </a:rPr>
                  <a:t>, and a stopping probability </a:t>
                </a:r>
                <a14:m>
                  <m:oMath xmlns:m="http://schemas.openxmlformats.org/officeDocument/2006/math">
                    <m:r>
                      <a:rPr lang="en-US" altLang="zh-HK" sz="2400" b="0" i="1" smtClean="0">
                        <a:solidFill>
                          <a:srgbClr val="C00000"/>
                        </a:solidFill>
                        <a:latin typeface="Cambria Math" panose="02040503050406030204" pitchFamily="18" charset="0"/>
                      </a:rPr>
                      <m:t>𝛼</m:t>
                    </m:r>
                  </m:oMath>
                </a14:m>
                <a:endParaRPr lang="en-US" altLang="zh-HK" sz="2400" dirty="0" smtClean="0">
                  <a:solidFill>
                    <a:srgbClr val="C00000"/>
                  </a:solidFill>
                </a:endParaRPr>
              </a:p>
              <a:p>
                <a:pPr marL="635000" lvl="1" indent="0">
                  <a:buNone/>
                </a:pPr>
                <a:r>
                  <a:rPr lang="en-US" altLang="zh-HK" sz="2000" dirty="0" smtClean="0">
                    <a:solidFill>
                      <a:schemeClr val="tx1"/>
                    </a:solidFill>
                  </a:rPr>
                  <a:t>Start a </a:t>
                </a:r>
                <a:r>
                  <a:rPr lang="en-US" altLang="zh-HK" sz="2000" i="1" dirty="0" smtClean="0">
                    <a:solidFill>
                      <a:srgbClr val="0D14FF"/>
                    </a:solidFill>
                  </a:rPr>
                  <a:t>random walk </a:t>
                </a:r>
                <a:r>
                  <a:rPr lang="en-US" altLang="zh-HK" sz="2000" dirty="0" smtClean="0">
                    <a:solidFill>
                      <a:schemeClr val="tx1"/>
                    </a:solidFill>
                  </a:rPr>
                  <a:t>from </a:t>
                </a:r>
                <a:r>
                  <a:rPr lang="en-US" altLang="zh-HK" sz="2000" dirty="0" smtClean="0">
                    <a:solidFill>
                      <a:srgbClr val="C00000"/>
                    </a:solidFill>
                  </a:rPr>
                  <a:t>s</a:t>
                </a:r>
                <a:r>
                  <a:rPr lang="en-US" altLang="zh-HK" sz="2000" dirty="0" smtClean="0">
                    <a:solidFill>
                      <a:schemeClr val="tx1"/>
                    </a:solidFill>
                  </a:rPr>
                  <a:t>, </a:t>
                </a:r>
              </a:p>
              <a:p>
                <a:pPr lvl="1"/>
                <a:r>
                  <a:rPr lang="en-US" altLang="zh-HK" sz="2000" dirty="0" smtClean="0">
                    <a:solidFill>
                      <a:schemeClr val="tx1"/>
                    </a:solidFill>
                  </a:rPr>
                  <a:t>At each step, stops with probability </a:t>
                </a:r>
                <a14:m>
                  <m:oMath xmlns:m="http://schemas.openxmlformats.org/officeDocument/2006/math">
                    <m:r>
                      <a:rPr lang="en-US" altLang="zh-HK" sz="2000" i="1" smtClean="0">
                        <a:solidFill>
                          <a:srgbClr val="C00000"/>
                        </a:solidFill>
                        <a:latin typeface="Cambria Math" panose="02040503050406030204" pitchFamily="18" charset="0"/>
                      </a:rPr>
                      <m:t>𝛼</m:t>
                    </m:r>
                  </m:oMath>
                </a14:m>
                <a:r>
                  <a:rPr lang="en-US" altLang="zh-HK" sz="2000" dirty="0" smtClean="0">
                    <a:solidFill>
                      <a:schemeClr val="tx1"/>
                    </a:solidFill>
                  </a:rPr>
                  <a:t> at the current node, </a:t>
                </a:r>
              </a:p>
              <a:p>
                <a:pPr lvl="1"/>
                <a:r>
                  <a:rPr lang="en-US" altLang="zh-HK" sz="2000" dirty="0" smtClean="0">
                    <a:solidFill>
                      <a:schemeClr val="tx1"/>
                    </a:solidFill>
                  </a:rPr>
                  <a:t>With </a:t>
                </a:r>
                <a14:m>
                  <m:oMath xmlns:m="http://schemas.openxmlformats.org/officeDocument/2006/math">
                    <m:r>
                      <a:rPr lang="en-US" altLang="zh-HK" sz="2000" b="0" i="1" smtClean="0">
                        <a:solidFill>
                          <a:srgbClr val="C00000"/>
                        </a:solidFill>
                        <a:latin typeface="Cambria Math" panose="02040503050406030204" pitchFamily="18" charset="0"/>
                      </a:rPr>
                      <m:t>1−</m:t>
                    </m:r>
                    <m:r>
                      <a:rPr lang="en-US" altLang="zh-HK" sz="2000" b="0" i="1" smtClean="0">
                        <a:solidFill>
                          <a:srgbClr val="C00000"/>
                        </a:solidFill>
                        <a:latin typeface="Cambria Math" panose="02040503050406030204" pitchFamily="18" charset="0"/>
                      </a:rPr>
                      <m:t>𝛼</m:t>
                    </m:r>
                  </m:oMath>
                </a14:m>
                <a:r>
                  <a:rPr lang="en-US" altLang="zh-HK" sz="2000" dirty="0" smtClean="0">
                    <a:solidFill>
                      <a:srgbClr val="C00000"/>
                    </a:solidFill>
                  </a:rPr>
                  <a:t> </a:t>
                </a:r>
                <a:r>
                  <a:rPr lang="en-US" altLang="zh-HK" sz="2000" dirty="0" smtClean="0">
                    <a:solidFill>
                      <a:schemeClr val="tx1"/>
                    </a:solidFill>
                  </a:rPr>
                  <a:t>probability randomly jumps to one of the out-neighbors </a:t>
                </a:r>
                <a:endParaRPr lang="en-US" altLang="zh-HK" sz="2000" dirty="0">
                  <a:solidFill>
                    <a:schemeClr val="tx1"/>
                  </a:solidFill>
                </a:endParaRPr>
              </a:p>
              <a:p>
                <a:endParaRPr lang="en-US" altLang="zh-HK" sz="2400" dirty="0" smtClean="0">
                  <a:solidFill>
                    <a:schemeClr val="tx1"/>
                  </a:solidFill>
                </a:endParaRPr>
              </a:p>
              <a:p>
                <a:r>
                  <a:rPr lang="en-US" altLang="zh-HK" sz="2400" dirty="0" smtClean="0">
                    <a:solidFill>
                      <a:schemeClr val="tx1"/>
                    </a:solidFill>
                  </a:rPr>
                  <a:t>The </a:t>
                </a:r>
                <a:r>
                  <a:rPr lang="en-US" altLang="zh-HK" sz="2400" i="1" dirty="0" smtClean="0">
                    <a:solidFill>
                      <a:srgbClr val="0D14FF"/>
                    </a:solidFill>
                  </a:rPr>
                  <a:t>Personalized PageRank </a:t>
                </a:r>
                <a:r>
                  <a:rPr lang="en-US" altLang="zh-HK" sz="2400" dirty="0" smtClean="0">
                    <a:solidFill>
                      <a:schemeClr val="tx1"/>
                    </a:solidFill>
                  </a:rPr>
                  <a:t>from </a:t>
                </a:r>
                <a14:m>
                  <m:oMath xmlns:m="http://schemas.openxmlformats.org/officeDocument/2006/math">
                    <m:r>
                      <a:rPr lang="en-US" altLang="zh-HK" sz="2400" i="1" dirty="0" smtClean="0">
                        <a:solidFill>
                          <a:srgbClr val="C00000"/>
                        </a:solidFill>
                        <a:latin typeface="Cambria Math" panose="02040503050406030204" pitchFamily="18" charset="0"/>
                      </a:rPr>
                      <m:t>𝑠</m:t>
                    </m:r>
                  </m:oMath>
                </a14:m>
                <a:r>
                  <a:rPr lang="en-US" altLang="zh-HK" sz="2400" dirty="0" smtClean="0">
                    <a:solidFill>
                      <a:schemeClr val="tx1"/>
                    </a:solidFill>
                  </a:rPr>
                  <a:t> to </a:t>
                </a:r>
                <a14:m>
                  <m:oMath xmlns:m="http://schemas.openxmlformats.org/officeDocument/2006/math">
                    <m:r>
                      <a:rPr lang="en-US" altLang="zh-HK" sz="2400" i="1" dirty="0" smtClean="0">
                        <a:solidFill>
                          <a:srgbClr val="C00000"/>
                        </a:solidFill>
                        <a:latin typeface="Cambria Math" panose="02040503050406030204" pitchFamily="18" charset="0"/>
                      </a:rPr>
                      <m:t>𝑡</m:t>
                    </m:r>
                  </m:oMath>
                </a14:m>
                <a:r>
                  <a:rPr lang="en-US" altLang="zh-HK" sz="2400" dirty="0" smtClean="0">
                    <a:solidFill>
                      <a:schemeClr val="tx1"/>
                    </a:solidFill>
                  </a:rPr>
                  <a:t> is </a:t>
                </a:r>
              </a:p>
              <a:p>
                <a:pPr lvl="1"/>
                <a14:m>
                  <m:oMath xmlns:m="http://schemas.openxmlformats.org/officeDocument/2006/math">
                    <m:r>
                      <a:rPr lang="en-US" altLang="zh-HK" sz="2000" b="0" i="1" smtClean="0">
                        <a:solidFill>
                          <a:srgbClr val="C00000"/>
                        </a:solidFill>
                        <a:latin typeface="Cambria Math" panose="02040503050406030204" pitchFamily="18" charset="0"/>
                      </a:rPr>
                      <m:t>𝜋</m:t>
                    </m:r>
                    <m:d>
                      <m:dPr>
                        <m:ctrlPr>
                          <a:rPr lang="en-US" altLang="zh-HK" sz="2000" b="0" i="1" smtClean="0">
                            <a:solidFill>
                              <a:srgbClr val="C00000"/>
                            </a:solidFill>
                            <a:latin typeface="Cambria Math" charset="0"/>
                          </a:rPr>
                        </m:ctrlPr>
                      </m:dPr>
                      <m:e>
                        <m:r>
                          <a:rPr lang="en-US" altLang="zh-HK" sz="2000" b="0" i="1" smtClean="0">
                            <a:solidFill>
                              <a:srgbClr val="C00000"/>
                            </a:solidFill>
                            <a:latin typeface="Cambria Math" panose="02040503050406030204" pitchFamily="18" charset="0"/>
                          </a:rPr>
                          <m:t>𝑠</m:t>
                        </m:r>
                        <m:r>
                          <a:rPr lang="en-US" altLang="zh-HK" sz="2000" b="0" i="1" smtClean="0">
                            <a:solidFill>
                              <a:srgbClr val="C00000"/>
                            </a:solidFill>
                            <a:latin typeface="Cambria Math" panose="02040503050406030204" pitchFamily="18" charset="0"/>
                          </a:rPr>
                          <m:t>,</m:t>
                        </m:r>
                        <m:r>
                          <a:rPr lang="en-US" altLang="zh-HK" sz="2000" b="0" i="1" smtClean="0">
                            <a:solidFill>
                              <a:srgbClr val="C00000"/>
                            </a:solidFill>
                            <a:latin typeface="Cambria Math" panose="02040503050406030204" pitchFamily="18" charset="0"/>
                          </a:rPr>
                          <m:t>𝑡</m:t>
                        </m:r>
                      </m:e>
                    </m:d>
                    <m:r>
                      <a:rPr lang="en-US" altLang="zh-HK" sz="2000" b="0" i="1" smtClean="0">
                        <a:solidFill>
                          <a:schemeClr val="tx1"/>
                        </a:solidFill>
                        <a:latin typeface="Cambria Math" panose="02040503050406030204" pitchFamily="18" charset="0"/>
                      </a:rPr>
                      <m:t>=</m:t>
                    </m:r>
                    <m:r>
                      <a:rPr lang="en-US" altLang="zh-HK" sz="2000" b="0" i="1" smtClean="0">
                        <a:solidFill>
                          <a:schemeClr val="tx1"/>
                        </a:solidFill>
                        <a:latin typeface="Cambria Math" panose="02040503050406030204" pitchFamily="18" charset="0"/>
                        <a:ea typeface="Cambria Math" panose="02040503050406030204" pitchFamily="18" charset="0"/>
                      </a:rPr>
                      <m:t>ℙ</m:t>
                    </m:r>
                    <m:r>
                      <a:rPr lang="en-US" altLang="zh-HK" sz="2000" b="0" i="1" smtClean="0">
                        <a:solidFill>
                          <a:schemeClr val="tx1"/>
                        </a:solidFill>
                        <a:latin typeface="Cambria Math" panose="02040503050406030204" pitchFamily="18" charset="0"/>
                        <a:ea typeface="Cambria Math" panose="02040503050406030204" pitchFamily="18" charset="0"/>
                      </a:rPr>
                      <m:t>[</m:t>
                    </m:r>
                    <m:r>
                      <m:rPr>
                        <m:sty m:val="p"/>
                      </m:rPr>
                      <a:rPr lang="en-US" altLang="zh-HK" sz="2000" b="0" i="0" smtClean="0">
                        <a:solidFill>
                          <a:schemeClr val="tx1"/>
                        </a:solidFill>
                        <a:latin typeface="Cambria Math" panose="02040503050406030204" pitchFamily="18" charset="0"/>
                        <a:ea typeface="Cambria Math" panose="02040503050406030204" pitchFamily="18" charset="0"/>
                      </a:rPr>
                      <m:t>Random</m:t>
                    </m:r>
                    <m:r>
                      <a:rPr lang="en-US" altLang="zh-HK" sz="2000" b="0" i="0" smtClean="0">
                        <a:solidFill>
                          <a:schemeClr val="tx1"/>
                        </a:solidFill>
                        <a:latin typeface="Cambria Math" panose="02040503050406030204" pitchFamily="18" charset="0"/>
                        <a:ea typeface="Cambria Math" panose="02040503050406030204" pitchFamily="18" charset="0"/>
                      </a:rPr>
                      <m:t> </m:t>
                    </m:r>
                    <m:r>
                      <m:rPr>
                        <m:sty m:val="p"/>
                      </m:rPr>
                      <a:rPr lang="en-US" altLang="zh-HK" sz="2000" b="0" i="0" smtClean="0">
                        <a:solidFill>
                          <a:schemeClr val="tx1"/>
                        </a:solidFill>
                        <a:latin typeface="Cambria Math" panose="02040503050406030204" pitchFamily="18" charset="0"/>
                        <a:ea typeface="Cambria Math" panose="02040503050406030204" pitchFamily="18" charset="0"/>
                      </a:rPr>
                      <m:t>walk</m:t>
                    </m:r>
                    <m:r>
                      <a:rPr lang="en-US" altLang="zh-HK" sz="2000" b="0" i="0" smtClean="0">
                        <a:solidFill>
                          <a:schemeClr val="tx1"/>
                        </a:solidFill>
                        <a:latin typeface="Cambria Math" panose="02040503050406030204" pitchFamily="18" charset="0"/>
                        <a:ea typeface="Cambria Math" panose="02040503050406030204" pitchFamily="18" charset="0"/>
                      </a:rPr>
                      <m:t> </m:t>
                    </m:r>
                    <m:r>
                      <m:rPr>
                        <m:sty m:val="p"/>
                      </m:rPr>
                      <a:rPr lang="en-US" altLang="zh-HK" sz="2000" b="0" i="0" smtClean="0">
                        <a:solidFill>
                          <a:schemeClr val="tx1"/>
                        </a:solidFill>
                        <a:latin typeface="Cambria Math" panose="02040503050406030204" pitchFamily="18" charset="0"/>
                        <a:ea typeface="Cambria Math" panose="02040503050406030204" pitchFamily="18" charset="0"/>
                      </a:rPr>
                      <m:t>from</m:t>
                    </m:r>
                    <m:r>
                      <a:rPr lang="en-US" altLang="zh-HK" sz="2000" b="0" i="1" smtClean="0">
                        <a:solidFill>
                          <a:schemeClr val="tx1"/>
                        </a:solidFill>
                        <a:latin typeface="Cambria Math" panose="02040503050406030204" pitchFamily="18" charset="0"/>
                        <a:ea typeface="Cambria Math" panose="02040503050406030204" pitchFamily="18" charset="0"/>
                      </a:rPr>
                      <m:t> </m:t>
                    </m:r>
                    <m:r>
                      <a:rPr lang="en-US" altLang="zh-HK" sz="2000" b="0" i="1" smtClean="0">
                        <a:solidFill>
                          <a:srgbClr val="C00000"/>
                        </a:solidFill>
                        <a:latin typeface="Cambria Math" panose="02040503050406030204" pitchFamily="18" charset="0"/>
                        <a:ea typeface="Cambria Math" panose="02040503050406030204" pitchFamily="18" charset="0"/>
                      </a:rPr>
                      <m:t>𝑠</m:t>
                    </m:r>
                    <m:r>
                      <a:rPr lang="en-US" altLang="zh-HK" sz="2000" b="0" i="1" smtClean="0">
                        <a:solidFill>
                          <a:schemeClr val="tx1"/>
                        </a:solidFill>
                        <a:latin typeface="Cambria Math" panose="02040503050406030204" pitchFamily="18" charset="0"/>
                        <a:ea typeface="Cambria Math" panose="02040503050406030204" pitchFamily="18" charset="0"/>
                      </a:rPr>
                      <m:t> </m:t>
                    </m:r>
                    <m:r>
                      <m:rPr>
                        <m:sty m:val="p"/>
                      </m:rPr>
                      <a:rPr lang="en-US" altLang="zh-HK" sz="2000" b="0" i="0" smtClean="0">
                        <a:solidFill>
                          <a:schemeClr val="tx1"/>
                        </a:solidFill>
                        <a:latin typeface="Cambria Math" panose="02040503050406030204" pitchFamily="18" charset="0"/>
                        <a:ea typeface="Cambria Math" panose="02040503050406030204" pitchFamily="18" charset="0"/>
                      </a:rPr>
                      <m:t>stops</m:t>
                    </m:r>
                    <m:r>
                      <a:rPr lang="en-US" altLang="zh-HK" sz="2000" b="0" i="0" smtClean="0">
                        <a:solidFill>
                          <a:schemeClr val="tx1"/>
                        </a:solidFill>
                        <a:latin typeface="Cambria Math" panose="02040503050406030204" pitchFamily="18" charset="0"/>
                        <a:ea typeface="Cambria Math" panose="02040503050406030204" pitchFamily="18" charset="0"/>
                      </a:rPr>
                      <m:t> </m:t>
                    </m:r>
                    <m:r>
                      <m:rPr>
                        <m:sty m:val="p"/>
                      </m:rPr>
                      <a:rPr lang="en-US" altLang="zh-HK" sz="2000" b="0" i="0" smtClean="0">
                        <a:solidFill>
                          <a:schemeClr val="tx1"/>
                        </a:solidFill>
                        <a:latin typeface="Cambria Math" panose="02040503050406030204" pitchFamily="18" charset="0"/>
                        <a:ea typeface="Cambria Math" panose="02040503050406030204" pitchFamily="18" charset="0"/>
                      </a:rPr>
                      <m:t>at</m:t>
                    </m:r>
                    <m:r>
                      <a:rPr lang="en-US" altLang="zh-HK" sz="2000" b="0" i="0" smtClean="0">
                        <a:solidFill>
                          <a:schemeClr val="tx1"/>
                        </a:solidFill>
                        <a:latin typeface="Cambria Math" panose="02040503050406030204" pitchFamily="18" charset="0"/>
                        <a:ea typeface="Cambria Math" panose="02040503050406030204" pitchFamily="18" charset="0"/>
                      </a:rPr>
                      <m:t> </m:t>
                    </m:r>
                    <m:r>
                      <a:rPr lang="en-US" altLang="zh-HK" sz="2000" b="0" i="1" smtClean="0">
                        <a:solidFill>
                          <a:srgbClr val="C00000"/>
                        </a:solidFill>
                        <a:latin typeface="Cambria Math" panose="02040503050406030204" pitchFamily="18" charset="0"/>
                        <a:ea typeface="Cambria Math" panose="02040503050406030204" pitchFamily="18" charset="0"/>
                      </a:rPr>
                      <m:t>𝑡</m:t>
                    </m:r>
                    <m:r>
                      <a:rPr lang="en-US" altLang="zh-HK" sz="2000" b="0" i="1" smtClean="0">
                        <a:solidFill>
                          <a:schemeClr val="tx1"/>
                        </a:solidFill>
                        <a:latin typeface="Cambria Math" panose="02040503050406030204" pitchFamily="18" charset="0"/>
                        <a:ea typeface="Cambria Math" panose="02040503050406030204" pitchFamily="18" charset="0"/>
                      </a:rPr>
                      <m:t>]</m:t>
                    </m:r>
                  </m:oMath>
                </a14:m>
                <a:endParaRPr lang="en-US" altLang="zh-HK" sz="2000" dirty="0" smtClean="0">
                  <a:solidFill>
                    <a:schemeClr val="tx1"/>
                  </a:solidFill>
                </a:endParaRPr>
              </a:p>
              <a:p>
                <a:pPr lvl="1"/>
                <a:r>
                  <a:rPr lang="en-US" altLang="zh-HK" sz="2000" dirty="0" smtClean="0">
                    <a:solidFill>
                      <a:schemeClr val="tx1"/>
                    </a:solidFill>
                  </a:rPr>
                  <a:t>Indicate the importance of node </a:t>
                </a:r>
                <a14:m>
                  <m:oMath xmlns:m="http://schemas.openxmlformats.org/officeDocument/2006/math">
                    <m:r>
                      <a:rPr lang="en-US" altLang="zh-HK" sz="2000" b="0" i="1" smtClean="0">
                        <a:solidFill>
                          <a:srgbClr val="C00000"/>
                        </a:solidFill>
                        <a:latin typeface="Cambria Math" panose="02040503050406030204" pitchFamily="18" charset="0"/>
                      </a:rPr>
                      <m:t>𝑡</m:t>
                    </m:r>
                  </m:oMath>
                </a14:m>
                <a:r>
                  <a:rPr lang="en-US" altLang="zh-HK" sz="2000" dirty="0" smtClean="0">
                    <a:solidFill>
                      <a:schemeClr val="tx1"/>
                    </a:solidFill>
                  </a:rPr>
                  <a:t> from </a:t>
                </a:r>
                <a14:m>
                  <m:oMath xmlns:m="http://schemas.openxmlformats.org/officeDocument/2006/math">
                    <m:r>
                      <a:rPr lang="en-US" altLang="zh-HK" sz="2000" b="0" i="1" smtClean="0">
                        <a:solidFill>
                          <a:srgbClr val="C00000"/>
                        </a:solidFill>
                        <a:latin typeface="Cambria Math" panose="02040503050406030204" pitchFamily="18" charset="0"/>
                      </a:rPr>
                      <m:t>𝑠</m:t>
                    </m:r>
                  </m:oMath>
                </a14:m>
                <a:r>
                  <a:rPr lang="en-US" altLang="zh-HK" sz="2000" dirty="0" smtClean="0">
                    <a:solidFill>
                      <a:schemeClr val="tx1"/>
                    </a:solidFill>
                  </a:rPr>
                  <a:t>’s perspective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t="-9569" r="-444"/>
                </a:stretch>
              </a:blipFill>
            </p:spPr>
            <p:txBody>
              <a:bodyPr/>
              <a:lstStyle/>
              <a:p>
                <a:r>
                  <a:rPr lang="en-US">
                    <a:noFill/>
                  </a:rPr>
                  <a:t> </a:t>
                </a:r>
              </a:p>
            </p:txBody>
          </p:sp>
        </mc:Fallback>
      </mc:AlternateContent>
    </p:spTree>
    <p:extLst>
      <p:ext uri="{BB962C8B-B14F-4D97-AF65-F5344CB8AC3E}">
        <p14:creationId xmlns:p14="http://schemas.microsoft.com/office/powerpoint/2010/main" val="270471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Forward Push Example</a:t>
            </a:r>
            <a:endParaRPr lang="zh-CN" altLang="en-US" dirty="0"/>
          </a:p>
        </p:txBody>
      </p:sp>
      <mc:AlternateContent xmlns:mc="http://schemas.openxmlformats.org/markup-compatibility/2006" xmlns:a14="http://schemas.microsoft.com/office/drawing/2010/main">
        <mc:Choice Requires="a14">
          <p:sp>
            <p:nvSpPr>
              <p:cNvPr id="3" name="文本占位符 2"/>
              <p:cNvSpPr>
                <a:spLocks noGrp="1"/>
              </p:cNvSpPr>
              <p:nvPr>
                <p:ph type="body" idx="1"/>
              </p:nvPr>
            </p:nvSpPr>
            <p:spPr/>
            <p:txBody>
              <a:bodyPr/>
              <a:lstStyle/>
              <a:p>
                <a14:m>
                  <m:oMath xmlns:m="http://schemas.openxmlformats.org/officeDocument/2006/math">
                    <m:sSub>
                      <m:sSubPr>
                        <m:ctrlPr>
                          <a:rPr lang="en-US" altLang="zh-CN" b="0" i="1" smtClean="0">
                            <a:latin typeface="Cambria Math"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𝑚𝑎𝑥</m:t>
                        </m:r>
                      </m:sub>
                    </m:sSub>
                    <m:r>
                      <a:rPr lang="en-US" altLang="zh-CN" b="0" i="1" smtClean="0">
                        <a:latin typeface="Cambria Math" panose="02040503050406030204" pitchFamily="18" charset="0"/>
                      </a:rPr>
                      <m:t>=0.1, </m:t>
                    </m:r>
                    <m:r>
                      <a:rPr lang="en-US" altLang="zh-CN" b="0" i="1" smtClean="0">
                        <a:latin typeface="Cambria Math" panose="02040503050406030204" pitchFamily="18" charset="0"/>
                      </a:rPr>
                      <m:t>𝛼</m:t>
                    </m:r>
                    <m:r>
                      <a:rPr lang="en-US" altLang="zh-CN" b="0" i="1" smtClean="0">
                        <a:latin typeface="Cambria Math" panose="02040503050406030204" pitchFamily="18" charset="0"/>
                      </a:rPr>
                      <m:t>=0.2</m:t>
                    </m:r>
                  </m:oMath>
                </a14:m>
                <a:endParaRPr lang="zh-CN" altLang="en-US" dirty="0">
                  <a:solidFill>
                    <a:srgbClr val="C00000"/>
                  </a:solidFill>
                </a:endParaRPr>
              </a:p>
            </p:txBody>
          </p:sp>
        </mc:Choice>
        <mc:Fallback xmlns="">
          <p:sp>
            <p:nvSpPr>
              <p:cNvPr id="3" name="文本占位符 2"/>
              <p:cNvSpPr>
                <a:spLocks noGrp="1" noRot="1" noChangeAspect="1" noMove="1" noResize="1" noEditPoints="1" noAdjustHandles="1" noChangeArrowheads="1" noChangeShapeType="1" noTextEdit="1"/>
              </p:cNvSpPr>
              <p:nvPr>
                <p:ph type="body" idx="1"/>
              </p:nvPr>
            </p:nvSpPr>
            <p:spPr>
              <a:blipFill rotWithShape="0">
                <a:blip r:embed="rId3"/>
                <a:stretch>
                  <a:fillRect/>
                </a:stretch>
              </a:blipFill>
            </p:spPr>
            <p:txBody>
              <a:bodyPr/>
              <a:lstStyle/>
              <a:p>
                <a:r>
                  <a:rPr lang="en-US">
                    <a:noFill/>
                  </a:rPr>
                  <a:t> </a:t>
                </a:r>
              </a:p>
            </p:txBody>
          </p:sp>
        </mc:Fallback>
      </mc:AlternateContent>
      <p:grpSp>
        <p:nvGrpSpPr>
          <p:cNvPr id="57" name="Group 4"/>
          <p:cNvGrpSpPr>
            <a:grpSpLocks noChangeAspect="1"/>
          </p:cNvGrpSpPr>
          <p:nvPr/>
        </p:nvGrpSpPr>
        <p:grpSpPr bwMode="auto">
          <a:xfrm>
            <a:off x="644525" y="3274218"/>
            <a:ext cx="2711450" cy="2625725"/>
            <a:chOff x="2026" y="1333"/>
            <a:chExt cx="1708" cy="1654"/>
          </a:xfrm>
        </p:grpSpPr>
        <p:sp>
          <p:nvSpPr>
            <p:cNvPr id="58" name="AutoShape 3"/>
            <p:cNvSpPr>
              <a:spLocks noChangeAspect="1" noChangeArrowheads="1" noTextEdit="1"/>
            </p:cNvSpPr>
            <p:nvPr/>
          </p:nvSpPr>
          <p:spPr bwMode="auto">
            <a:xfrm>
              <a:off x="2026" y="1333"/>
              <a:ext cx="1708" cy="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Rectangle 5"/>
            <p:cNvSpPr>
              <a:spLocks noChangeArrowheads="1"/>
            </p:cNvSpPr>
            <p:nvPr/>
          </p:nvSpPr>
          <p:spPr bwMode="auto">
            <a:xfrm>
              <a:off x="2265" y="1719"/>
              <a:ext cx="229"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6"/>
            <p:cNvSpPr>
              <a:spLocks/>
            </p:cNvSpPr>
            <p:nvPr/>
          </p:nvSpPr>
          <p:spPr bwMode="auto">
            <a:xfrm>
              <a:off x="2266" y="1720"/>
              <a:ext cx="228" cy="228"/>
            </a:xfrm>
            <a:custGeom>
              <a:avLst/>
              <a:gdLst>
                <a:gd name="T0" fmla="*/ 1 w 228"/>
                <a:gd name="T1" fmla="*/ 103 h 228"/>
                <a:gd name="T2" fmla="*/ 4 w 228"/>
                <a:gd name="T3" fmla="*/ 86 h 228"/>
                <a:gd name="T4" fmla="*/ 10 w 228"/>
                <a:gd name="T5" fmla="*/ 69 h 228"/>
                <a:gd name="T6" fmla="*/ 17 w 228"/>
                <a:gd name="T7" fmla="*/ 55 h 228"/>
                <a:gd name="T8" fmla="*/ 27 w 228"/>
                <a:gd name="T9" fmla="*/ 42 h 228"/>
                <a:gd name="T10" fmla="*/ 38 w 228"/>
                <a:gd name="T11" fmla="*/ 30 h 228"/>
                <a:gd name="T12" fmla="*/ 51 w 228"/>
                <a:gd name="T13" fmla="*/ 20 h 228"/>
                <a:gd name="T14" fmla="*/ 65 w 228"/>
                <a:gd name="T15" fmla="*/ 12 h 228"/>
                <a:gd name="T16" fmla="*/ 80 w 228"/>
                <a:gd name="T17" fmla="*/ 5 h 228"/>
                <a:gd name="T18" fmla="*/ 97 w 228"/>
                <a:gd name="T19" fmla="*/ 2 h 228"/>
                <a:gd name="T20" fmla="*/ 114 w 228"/>
                <a:gd name="T21" fmla="*/ 0 h 228"/>
                <a:gd name="T22" fmla="*/ 132 w 228"/>
                <a:gd name="T23" fmla="*/ 2 h 228"/>
                <a:gd name="T24" fmla="*/ 148 w 228"/>
                <a:gd name="T25" fmla="*/ 5 h 228"/>
                <a:gd name="T26" fmla="*/ 164 w 228"/>
                <a:gd name="T27" fmla="*/ 12 h 228"/>
                <a:gd name="T28" fmla="*/ 177 w 228"/>
                <a:gd name="T29" fmla="*/ 20 h 228"/>
                <a:gd name="T30" fmla="*/ 190 w 228"/>
                <a:gd name="T31" fmla="*/ 30 h 228"/>
                <a:gd name="T32" fmla="*/ 201 w 228"/>
                <a:gd name="T33" fmla="*/ 42 h 228"/>
                <a:gd name="T34" fmla="*/ 211 w 228"/>
                <a:gd name="T35" fmla="*/ 55 h 228"/>
                <a:gd name="T36" fmla="*/ 219 w 228"/>
                <a:gd name="T37" fmla="*/ 69 h 228"/>
                <a:gd name="T38" fmla="*/ 224 w 228"/>
                <a:gd name="T39" fmla="*/ 86 h 228"/>
                <a:gd name="T40" fmla="*/ 227 w 228"/>
                <a:gd name="T41" fmla="*/ 103 h 228"/>
                <a:gd name="T42" fmla="*/ 228 w 228"/>
                <a:gd name="T43" fmla="*/ 114 h 228"/>
                <a:gd name="T44" fmla="*/ 227 w 228"/>
                <a:gd name="T45" fmla="*/ 131 h 228"/>
                <a:gd name="T46" fmla="*/ 222 w 228"/>
                <a:gd name="T47" fmla="*/ 148 h 228"/>
                <a:gd name="T48" fmla="*/ 216 w 228"/>
                <a:gd name="T49" fmla="*/ 163 h 228"/>
                <a:gd name="T50" fmla="*/ 208 w 228"/>
                <a:gd name="T51" fmla="*/ 178 h 228"/>
                <a:gd name="T52" fmla="*/ 198 w 228"/>
                <a:gd name="T53" fmla="*/ 190 h 228"/>
                <a:gd name="T54" fmla="*/ 187 w 228"/>
                <a:gd name="T55" fmla="*/ 202 h 228"/>
                <a:gd name="T56" fmla="*/ 173 w 228"/>
                <a:gd name="T57" fmla="*/ 212 h 228"/>
                <a:gd name="T58" fmla="*/ 158 w 228"/>
                <a:gd name="T59" fmla="*/ 219 h 228"/>
                <a:gd name="T60" fmla="*/ 142 w 228"/>
                <a:gd name="T61" fmla="*/ 224 h 228"/>
                <a:gd name="T62" fmla="*/ 126 w 228"/>
                <a:gd name="T63" fmla="*/ 227 h 228"/>
                <a:gd name="T64" fmla="*/ 108 w 228"/>
                <a:gd name="T65" fmla="*/ 228 h 228"/>
                <a:gd name="T66" fmla="*/ 91 w 228"/>
                <a:gd name="T67" fmla="*/ 226 h 228"/>
                <a:gd name="T68" fmla="*/ 75 w 228"/>
                <a:gd name="T69" fmla="*/ 221 h 228"/>
                <a:gd name="T70" fmla="*/ 60 w 228"/>
                <a:gd name="T71" fmla="*/ 214 h 228"/>
                <a:gd name="T72" fmla="*/ 46 w 228"/>
                <a:gd name="T73" fmla="*/ 205 h 228"/>
                <a:gd name="T74" fmla="*/ 34 w 228"/>
                <a:gd name="T75" fmla="*/ 195 h 228"/>
                <a:gd name="T76" fmla="*/ 23 w 228"/>
                <a:gd name="T77" fmla="*/ 182 h 228"/>
                <a:gd name="T78" fmla="*/ 14 w 228"/>
                <a:gd name="T79" fmla="*/ 168 h 228"/>
                <a:gd name="T80" fmla="*/ 7 w 228"/>
                <a:gd name="T81" fmla="*/ 153 h 228"/>
                <a:gd name="T82" fmla="*/ 3 w 228"/>
                <a:gd name="T83" fmla="*/ 137 h 228"/>
                <a:gd name="T84" fmla="*/ 0 w 228"/>
                <a:gd name="T85" fmla="*/ 1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228">
                  <a:moveTo>
                    <a:pt x="0" y="114"/>
                  </a:moveTo>
                  <a:lnTo>
                    <a:pt x="0" y="109"/>
                  </a:lnTo>
                  <a:lnTo>
                    <a:pt x="1" y="103"/>
                  </a:lnTo>
                  <a:lnTo>
                    <a:pt x="2" y="97"/>
                  </a:lnTo>
                  <a:lnTo>
                    <a:pt x="3" y="91"/>
                  </a:lnTo>
                  <a:lnTo>
                    <a:pt x="4" y="86"/>
                  </a:lnTo>
                  <a:lnTo>
                    <a:pt x="6" y="80"/>
                  </a:lnTo>
                  <a:lnTo>
                    <a:pt x="7" y="75"/>
                  </a:lnTo>
                  <a:lnTo>
                    <a:pt x="10" y="69"/>
                  </a:lnTo>
                  <a:lnTo>
                    <a:pt x="12" y="64"/>
                  </a:lnTo>
                  <a:lnTo>
                    <a:pt x="14" y="59"/>
                  </a:lnTo>
                  <a:lnTo>
                    <a:pt x="17" y="55"/>
                  </a:lnTo>
                  <a:lnTo>
                    <a:pt x="20" y="50"/>
                  </a:lnTo>
                  <a:lnTo>
                    <a:pt x="23" y="46"/>
                  </a:lnTo>
                  <a:lnTo>
                    <a:pt x="27" y="42"/>
                  </a:lnTo>
                  <a:lnTo>
                    <a:pt x="30" y="37"/>
                  </a:lnTo>
                  <a:lnTo>
                    <a:pt x="34" y="34"/>
                  </a:lnTo>
                  <a:lnTo>
                    <a:pt x="38" y="30"/>
                  </a:lnTo>
                  <a:lnTo>
                    <a:pt x="42" y="26"/>
                  </a:lnTo>
                  <a:lnTo>
                    <a:pt x="46" y="23"/>
                  </a:lnTo>
                  <a:lnTo>
                    <a:pt x="51" y="20"/>
                  </a:lnTo>
                  <a:lnTo>
                    <a:pt x="55" y="17"/>
                  </a:lnTo>
                  <a:lnTo>
                    <a:pt x="60" y="14"/>
                  </a:lnTo>
                  <a:lnTo>
                    <a:pt x="65" y="12"/>
                  </a:lnTo>
                  <a:lnTo>
                    <a:pt x="70" y="10"/>
                  </a:lnTo>
                  <a:lnTo>
                    <a:pt x="75" y="8"/>
                  </a:lnTo>
                  <a:lnTo>
                    <a:pt x="80" y="5"/>
                  </a:lnTo>
                  <a:lnTo>
                    <a:pt x="86" y="4"/>
                  </a:lnTo>
                  <a:lnTo>
                    <a:pt x="91" y="3"/>
                  </a:lnTo>
                  <a:lnTo>
                    <a:pt x="97" y="2"/>
                  </a:lnTo>
                  <a:lnTo>
                    <a:pt x="102" y="1"/>
                  </a:lnTo>
                  <a:lnTo>
                    <a:pt x="108" y="0"/>
                  </a:lnTo>
                  <a:lnTo>
                    <a:pt x="114" y="0"/>
                  </a:lnTo>
                  <a:lnTo>
                    <a:pt x="120" y="0"/>
                  </a:lnTo>
                  <a:lnTo>
                    <a:pt x="126" y="1"/>
                  </a:lnTo>
                  <a:lnTo>
                    <a:pt x="132" y="2"/>
                  </a:lnTo>
                  <a:lnTo>
                    <a:pt x="137" y="3"/>
                  </a:lnTo>
                  <a:lnTo>
                    <a:pt x="142" y="4"/>
                  </a:lnTo>
                  <a:lnTo>
                    <a:pt x="148" y="5"/>
                  </a:lnTo>
                  <a:lnTo>
                    <a:pt x="153" y="8"/>
                  </a:lnTo>
                  <a:lnTo>
                    <a:pt x="158" y="10"/>
                  </a:lnTo>
                  <a:lnTo>
                    <a:pt x="164" y="12"/>
                  </a:lnTo>
                  <a:lnTo>
                    <a:pt x="168" y="14"/>
                  </a:lnTo>
                  <a:lnTo>
                    <a:pt x="173" y="17"/>
                  </a:lnTo>
                  <a:lnTo>
                    <a:pt x="177" y="20"/>
                  </a:lnTo>
                  <a:lnTo>
                    <a:pt x="182" y="23"/>
                  </a:lnTo>
                  <a:lnTo>
                    <a:pt x="187" y="26"/>
                  </a:lnTo>
                  <a:lnTo>
                    <a:pt x="190" y="30"/>
                  </a:lnTo>
                  <a:lnTo>
                    <a:pt x="195" y="34"/>
                  </a:lnTo>
                  <a:lnTo>
                    <a:pt x="198" y="37"/>
                  </a:lnTo>
                  <a:lnTo>
                    <a:pt x="201" y="42"/>
                  </a:lnTo>
                  <a:lnTo>
                    <a:pt x="205" y="46"/>
                  </a:lnTo>
                  <a:lnTo>
                    <a:pt x="208" y="50"/>
                  </a:lnTo>
                  <a:lnTo>
                    <a:pt x="211" y="55"/>
                  </a:lnTo>
                  <a:lnTo>
                    <a:pt x="214" y="59"/>
                  </a:lnTo>
                  <a:lnTo>
                    <a:pt x="216" y="64"/>
                  </a:lnTo>
                  <a:lnTo>
                    <a:pt x="219" y="69"/>
                  </a:lnTo>
                  <a:lnTo>
                    <a:pt x="221" y="75"/>
                  </a:lnTo>
                  <a:lnTo>
                    <a:pt x="222" y="80"/>
                  </a:lnTo>
                  <a:lnTo>
                    <a:pt x="224" y="86"/>
                  </a:lnTo>
                  <a:lnTo>
                    <a:pt x="225" y="91"/>
                  </a:lnTo>
                  <a:lnTo>
                    <a:pt x="227" y="97"/>
                  </a:lnTo>
                  <a:lnTo>
                    <a:pt x="227" y="103"/>
                  </a:lnTo>
                  <a:lnTo>
                    <a:pt x="228" y="109"/>
                  </a:lnTo>
                  <a:lnTo>
                    <a:pt x="228" y="114"/>
                  </a:lnTo>
                  <a:lnTo>
                    <a:pt x="228" y="114"/>
                  </a:lnTo>
                  <a:lnTo>
                    <a:pt x="228" y="120"/>
                  </a:lnTo>
                  <a:lnTo>
                    <a:pt x="227" y="126"/>
                  </a:lnTo>
                  <a:lnTo>
                    <a:pt x="227" y="131"/>
                  </a:lnTo>
                  <a:lnTo>
                    <a:pt x="225" y="137"/>
                  </a:lnTo>
                  <a:lnTo>
                    <a:pt x="224" y="143"/>
                  </a:lnTo>
                  <a:lnTo>
                    <a:pt x="222" y="148"/>
                  </a:lnTo>
                  <a:lnTo>
                    <a:pt x="221" y="153"/>
                  </a:lnTo>
                  <a:lnTo>
                    <a:pt x="219" y="158"/>
                  </a:lnTo>
                  <a:lnTo>
                    <a:pt x="216" y="163"/>
                  </a:lnTo>
                  <a:lnTo>
                    <a:pt x="214" y="168"/>
                  </a:lnTo>
                  <a:lnTo>
                    <a:pt x="211" y="173"/>
                  </a:lnTo>
                  <a:lnTo>
                    <a:pt x="208" y="178"/>
                  </a:lnTo>
                  <a:lnTo>
                    <a:pt x="205" y="182"/>
                  </a:lnTo>
                  <a:lnTo>
                    <a:pt x="201" y="187"/>
                  </a:lnTo>
                  <a:lnTo>
                    <a:pt x="198" y="190"/>
                  </a:lnTo>
                  <a:lnTo>
                    <a:pt x="195" y="195"/>
                  </a:lnTo>
                  <a:lnTo>
                    <a:pt x="190" y="198"/>
                  </a:lnTo>
                  <a:lnTo>
                    <a:pt x="187" y="202"/>
                  </a:lnTo>
                  <a:lnTo>
                    <a:pt x="182" y="205"/>
                  </a:lnTo>
                  <a:lnTo>
                    <a:pt x="177" y="209"/>
                  </a:lnTo>
                  <a:lnTo>
                    <a:pt x="173" y="212"/>
                  </a:lnTo>
                  <a:lnTo>
                    <a:pt x="168" y="214"/>
                  </a:lnTo>
                  <a:lnTo>
                    <a:pt x="164" y="217"/>
                  </a:lnTo>
                  <a:lnTo>
                    <a:pt x="158" y="219"/>
                  </a:lnTo>
                  <a:lnTo>
                    <a:pt x="153" y="221"/>
                  </a:lnTo>
                  <a:lnTo>
                    <a:pt x="148" y="223"/>
                  </a:lnTo>
                  <a:lnTo>
                    <a:pt x="142" y="224"/>
                  </a:lnTo>
                  <a:lnTo>
                    <a:pt x="137" y="226"/>
                  </a:lnTo>
                  <a:lnTo>
                    <a:pt x="132" y="227"/>
                  </a:lnTo>
                  <a:lnTo>
                    <a:pt x="126" y="227"/>
                  </a:lnTo>
                  <a:lnTo>
                    <a:pt x="120" y="228"/>
                  </a:lnTo>
                  <a:lnTo>
                    <a:pt x="114" y="228"/>
                  </a:lnTo>
                  <a:lnTo>
                    <a:pt x="108" y="228"/>
                  </a:lnTo>
                  <a:lnTo>
                    <a:pt x="102" y="227"/>
                  </a:lnTo>
                  <a:lnTo>
                    <a:pt x="97" y="227"/>
                  </a:lnTo>
                  <a:lnTo>
                    <a:pt x="91" y="226"/>
                  </a:lnTo>
                  <a:lnTo>
                    <a:pt x="86" y="224"/>
                  </a:lnTo>
                  <a:lnTo>
                    <a:pt x="80" y="223"/>
                  </a:lnTo>
                  <a:lnTo>
                    <a:pt x="75" y="221"/>
                  </a:lnTo>
                  <a:lnTo>
                    <a:pt x="70" y="219"/>
                  </a:lnTo>
                  <a:lnTo>
                    <a:pt x="65" y="217"/>
                  </a:lnTo>
                  <a:lnTo>
                    <a:pt x="60" y="214"/>
                  </a:lnTo>
                  <a:lnTo>
                    <a:pt x="55" y="212"/>
                  </a:lnTo>
                  <a:lnTo>
                    <a:pt x="51" y="209"/>
                  </a:lnTo>
                  <a:lnTo>
                    <a:pt x="46" y="205"/>
                  </a:lnTo>
                  <a:lnTo>
                    <a:pt x="42" y="202"/>
                  </a:lnTo>
                  <a:lnTo>
                    <a:pt x="38" y="198"/>
                  </a:lnTo>
                  <a:lnTo>
                    <a:pt x="34" y="195"/>
                  </a:lnTo>
                  <a:lnTo>
                    <a:pt x="30" y="190"/>
                  </a:lnTo>
                  <a:lnTo>
                    <a:pt x="27" y="187"/>
                  </a:lnTo>
                  <a:lnTo>
                    <a:pt x="23" y="182"/>
                  </a:lnTo>
                  <a:lnTo>
                    <a:pt x="20" y="178"/>
                  </a:lnTo>
                  <a:lnTo>
                    <a:pt x="17" y="173"/>
                  </a:lnTo>
                  <a:lnTo>
                    <a:pt x="14" y="168"/>
                  </a:lnTo>
                  <a:lnTo>
                    <a:pt x="12" y="163"/>
                  </a:lnTo>
                  <a:lnTo>
                    <a:pt x="10" y="158"/>
                  </a:lnTo>
                  <a:lnTo>
                    <a:pt x="7" y="153"/>
                  </a:lnTo>
                  <a:lnTo>
                    <a:pt x="6" y="148"/>
                  </a:lnTo>
                  <a:lnTo>
                    <a:pt x="4" y="143"/>
                  </a:lnTo>
                  <a:lnTo>
                    <a:pt x="3" y="137"/>
                  </a:lnTo>
                  <a:lnTo>
                    <a:pt x="2" y="131"/>
                  </a:lnTo>
                  <a:lnTo>
                    <a:pt x="1" y="126"/>
                  </a:lnTo>
                  <a:lnTo>
                    <a:pt x="0" y="120"/>
                  </a:lnTo>
                  <a:lnTo>
                    <a:pt x="0" y="1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7"/>
            <p:cNvSpPr>
              <a:spLocks/>
            </p:cNvSpPr>
            <p:nvPr/>
          </p:nvSpPr>
          <p:spPr bwMode="auto">
            <a:xfrm>
              <a:off x="2266" y="1720"/>
              <a:ext cx="228" cy="228"/>
            </a:xfrm>
            <a:custGeom>
              <a:avLst/>
              <a:gdLst>
                <a:gd name="T0" fmla="*/ 1 w 228"/>
                <a:gd name="T1" fmla="*/ 103 h 228"/>
                <a:gd name="T2" fmla="*/ 4 w 228"/>
                <a:gd name="T3" fmla="*/ 86 h 228"/>
                <a:gd name="T4" fmla="*/ 10 w 228"/>
                <a:gd name="T5" fmla="*/ 69 h 228"/>
                <a:gd name="T6" fmla="*/ 17 w 228"/>
                <a:gd name="T7" fmla="*/ 55 h 228"/>
                <a:gd name="T8" fmla="*/ 27 w 228"/>
                <a:gd name="T9" fmla="*/ 42 h 228"/>
                <a:gd name="T10" fmla="*/ 38 w 228"/>
                <a:gd name="T11" fmla="*/ 30 h 228"/>
                <a:gd name="T12" fmla="*/ 51 w 228"/>
                <a:gd name="T13" fmla="*/ 20 h 228"/>
                <a:gd name="T14" fmla="*/ 65 w 228"/>
                <a:gd name="T15" fmla="*/ 12 h 228"/>
                <a:gd name="T16" fmla="*/ 80 w 228"/>
                <a:gd name="T17" fmla="*/ 5 h 228"/>
                <a:gd name="T18" fmla="*/ 97 w 228"/>
                <a:gd name="T19" fmla="*/ 2 h 228"/>
                <a:gd name="T20" fmla="*/ 114 w 228"/>
                <a:gd name="T21" fmla="*/ 0 h 228"/>
                <a:gd name="T22" fmla="*/ 132 w 228"/>
                <a:gd name="T23" fmla="*/ 2 h 228"/>
                <a:gd name="T24" fmla="*/ 148 w 228"/>
                <a:gd name="T25" fmla="*/ 5 h 228"/>
                <a:gd name="T26" fmla="*/ 164 w 228"/>
                <a:gd name="T27" fmla="*/ 12 h 228"/>
                <a:gd name="T28" fmla="*/ 177 w 228"/>
                <a:gd name="T29" fmla="*/ 20 h 228"/>
                <a:gd name="T30" fmla="*/ 190 w 228"/>
                <a:gd name="T31" fmla="*/ 30 h 228"/>
                <a:gd name="T32" fmla="*/ 201 w 228"/>
                <a:gd name="T33" fmla="*/ 42 h 228"/>
                <a:gd name="T34" fmla="*/ 211 w 228"/>
                <a:gd name="T35" fmla="*/ 55 h 228"/>
                <a:gd name="T36" fmla="*/ 219 w 228"/>
                <a:gd name="T37" fmla="*/ 69 h 228"/>
                <a:gd name="T38" fmla="*/ 224 w 228"/>
                <a:gd name="T39" fmla="*/ 86 h 228"/>
                <a:gd name="T40" fmla="*/ 227 w 228"/>
                <a:gd name="T41" fmla="*/ 103 h 228"/>
                <a:gd name="T42" fmla="*/ 228 w 228"/>
                <a:gd name="T43" fmla="*/ 114 h 228"/>
                <a:gd name="T44" fmla="*/ 227 w 228"/>
                <a:gd name="T45" fmla="*/ 131 h 228"/>
                <a:gd name="T46" fmla="*/ 222 w 228"/>
                <a:gd name="T47" fmla="*/ 148 h 228"/>
                <a:gd name="T48" fmla="*/ 216 w 228"/>
                <a:gd name="T49" fmla="*/ 163 h 228"/>
                <a:gd name="T50" fmla="*/ 208 w 228"/>
                <a:gd name="T51" fmla="*/ 178 h 228"/>
                <a:gd name="T52" fmla="*/ 198 w 228"/>
                <a:gd name="T53" fmla="*/ 190 h 228"/>
                <a:gd name="T54" fmla="*/ 187 w 228"/>
                <a:gd name="T55" fmla="*/ 202 h 228"/>
                <a:gd name="T56" fmla="*/ 173 w 228"/>
                <a:gd name="T57" fmla="*/ 212 h 228"/>
                <a:gd name="T58" fmla="*/ 158 w 228"/>
                <a:gd name="T59" fmla="*/ 219 h 228"/>
                <a:gd name="T60" fmla="*/ 142 w 228"/>
                <a:gd name="T61" fmla="*/ 224 h 228"/>
                <a:gd name="T62" fmla="*/ 126 w 228"/>
                <a:gd name="T63" fmla="*/ 227 h 228"/>
                <a:gd name="T64" fmla="*/ 108 w 228"/>
                <a:gd name="T65" fmla="*/ 228 h 228"/>
                <a:gd name="T66" fmla="*/ 91 w 228"/>
                <a:gd name="T67" fmla="*/ 226 h 228"/>
                <a:gd name="T68" fmla="*/ 75 w 228"/>
                <a:gd name="T69" fmla="*/ 221 h 228"/>
                <a:gd name="T70" fmla="*/ 60 w 228"/>
                <a:gd name="T71" fmla="*/ 214 h 228"/>
                <a:gd name="T72" fmla="*/ 46 w 228"/>
                <a:gd name="T73" fmla="*/ 205 h 228"/>
                <a:gd name="T74" fmla="*/ 34 w 228"/>
                <a:gd name="T75" fmla="*/ 195 h 228"/>
                <a:gd name="T76" fmla="*/ 23 w 228"/>
                <a:gd name="T77" fmla="*/ 182 h 228"/>
                <a:gd name="T78" fmla="*/ 14 w 228"/>
                <a:gd name="T79" fmla="*/ 168 h 228"/>
                <a:gd name="T80" fmla="*/ 7 w 228"/>
                <a:gd name="T81" fmla="*/ 153 h 228"/>
                <a:gd name="T82" fmla="*/ 3 w 228"/>
                <a:gd name="T83" fmla="*/ 137 h 228"/>
                <a:gd name="T84" fmla="*/ 0 w 228"/>
                <a:gd name="T85" fmla="*/ 1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228">
                  <a:moveTo>
                    <a:pt x="0" y="114"/>
                  </a:moveTo>
                  <a:lnTo>
                    <a:pt x="0" y="109"/>
                  </a:lnTo>
                  <a:lnTo>
                    <a:pt x="1" y="103"/>
                  </a:lnTo>
                  <a:lnTo>
                    <a:pt x="2" y="97"/>
                  </a:lnTo>
                  <a:lnTo>
                    <a:pt x="3" y="91"/>
                  </a:lnTo>
                  <a:lnTo>
                    <a:pt x="4" y="86"/>
                  </a:lnTo>
                  <a:lnTo>
                    <a:pt x="6" y="80"/>
                  </a:lnTo>
                  <a:lnTo>
                    <a:pt x="7" y="75"/>
                  </a:lnTo>
                  <a:lnTo>
                    <a:pt x="10" y="69"/>
                  </a:lnTo>
                  <a:lnTo>
                    <a:pt x="12" y="64"/>
                  </a:lnTo>
                  <a:lnTo>
                    <a:pt x="14" y="59"/>
                  </a:lnTo>
                  <a:lnTo>
                    <a:pt x="17" y="55"/>
                  </a:lnTo>
                  <a:lnTo>
                    <a:pt x="20" y="50"/>
                  </a:lnTo>
                  <a:lnTo>
                    <a:pt x="23" y="46"/>
                  </a:lnTo>
                  <a:lnTo>
                    <a:pt x="27" y="42"/>
                  </a:lnTo>
                  <a:lnTo>
                    <a:pt x="30" y="37"/>
                  </a:lnTo>
                  <a:lnTo>
                    <a:pt x="34" y="34"/>
                  </a:lnTo>
                  <a:lnTo>
                    <a:pt x="38" y="30"/>
                  </a:lnTo>
                  <a:lnTo>
                    <a:pt x="42" y="26"/>
                  </a:lnTo>
                  <a:lnTo>
                    <a:pt x="46" y="23"/>
                  </a:lnTo>
                  <a:lnTo>
                    <a:pt x="51" y="20"/>
                  </a:lnTo>
                  <a:lnTo>
                    <a:pt x="55" y="17"/>
                  </a:lnTo>
                  <a:lnTo>
                    <a:pt x="60" y="14"/>
                  </a:lnTo>
                  <a:lnTo>
                    <a:pt x="65" y="12"/>
                  </a:lnTo>
                  <a:lnTo>
                    <a:pt x="70" y="10"/>
                  </a:lnTo>
                  <a:lnTo>
                    <a:pt x="75" y="8"/>
                  </a:lnTo>
                  <a:lnTo>
                    <a:pt x="80" y="5"/>
                  </a:lnTo>
                  <a:lnTo>
                    <a:pt x="86" y="4"/>
                  </a:lnTo>
                  <a:lnTo>
                    <a:pt x="91" y="3"/>
                  </a:lnTo>
                  <a:lnTo>
                    <a:pt x="97" y="2"/>
                  </a:lnTo>
                  <a:lnTo>
                    <a:pt x="102" y="1"/>
                  </a:lnTo>
                  <a:lnTo>
                    <a:pt x="108" y="0"/>
                  </a:lnTo>
                  <a:lnTo>
                    <a:pt x="114" y="0"/>
                  </a:lnTo>
                  <a:lnTo>
                    <a:pt x="120" y="0"/>
                  </a:lnTo>
                  <a:lnTo>
                    <a:pt x="126" y="1"/>
                  </a:lnTo>
                  <a:lnTo>
                    <a:pt x="132" y="2"/>
                  </a:lnTo>
                  <a:lnTo>
                    <a:pt x="137" y="3"/>
                  </a:lnTo>
                  <a:lnTo>
                    <a:pt x="142" y="4"/>
                  </a:lnTo>
                  <a:lnTo>
                    <a:pt x="148" y="5"/>
                  </a:lnTo>
                  <a:lnTo>
                    <a:pt x="153" y="8"/>
                  </a:lnTo>
                  <a:lnTo>
                    <a:pt x="158" y="10"/>
                  </a:lnTo>
                  <a:lnTo>
                    <a:pt x="164" y="12"/>
                  </a:lnTo>
                  <a:lnTo>
                    <a:pt x="168" y="14"/>
                  </a:lnTo>
                  <a:lnTo>
                    <a:pt x="173" y="17"/>
                  </a:lnTo>
                  <a:lnTo>
                    <a:pt x="177" y="20"/>
                  </a:lnTo>
                  <a:lnTo>
                    <a:pt x="182" y="23"/>
                  </a:lnTo>
                  <a:lnTo>
                    <a:pt x="187" y="26"/>
                  </a:lnTo>
                  <a:lnTo>
                    <a:pt x="190" y="30"/>
                  </a:lnTo>
                  <a:lnTo>
                    <a:pt x="195" y="34"/>
                  </a:lnTo>
                  <a:lnTo>
                    <a:pt x="198" y="37"/>
                  </a:lnTo>
                  <a:lnTo>
                    <a:pt x="201" y="42"/>
                  </a:lnTo>
                  <a:lnTo>
                    <a:pt x="205" y="46"/>
                  </a:lnTo>
                  <a:lnTo>
                    <a:pt x="208" y="50"/>
                  </a:lnTo>
                  <a:lnTo>
                    <a:pt x="211" y="55"/>
                  </a:lnTo>
                  <a:lnTo>
                    <a:pt x="214" y="59"/>
                  </a:lnTo>
                  <a:lnTo>
                    <a:pt x="216" y="64"/>
                  </a:lnTo>
                  <a:lnTo>
                    <a:pt x="219" y="69"/>
                  </a:lnTo>
                  <a:lnTo>
                    <a:pt x="221" y="75"/>
                  </a:lnTo>
                  <a:lnTo>
                    <a:pt x="222" y="80"/>
                  </a:lnTo>
                  <a:lnTo>
                    <a:pt x="224" y="86"/>
                  </a:lnTo>
                  <a:lnTo>
                    <a:pt x="225" y="91"/>
                  </a:lnTo>
                  <a:lnTo>
                    <a:pt x="227" y="97"/>
                  </a:lnTo>
                  <a:lnTo>
                    <a:pt x="227" y="103"/>
                  </a:lnTo>
                  <a:lnTo>
                    <a:pt x="228" y="109"/>
                  </a:lnTo>
                  <a:lnTo>
                    <a:pt x="228" y="114"/>
                  </a:lnTo>
                  <a:lnTo>
                    <a:pt x="228" y="114"/>
                  </a:lnTo>
                  <a:lnTo>
                    <a:pt x="228" y="120"/>
                  </a:lnTo>
                  <a:lnTo>
                    <a:pt x="227" y="126"/>
                  </a:lnTo>
                  <a:lnTo>
                    <a:pt x="227" y="131"/>
                  </a:lnTo>
                  <a:lnTo>
                    <a:pt x="225" y="137"/>
                  </a:lnTo>
                  <a:lnTo>
                    <a:pt x="224" y="143"/>
                  </a:lnTo>
                  <a:lnTo>
                    <a:pt x="222" y="148"/>
                  </a:lnTo>
                  <a:lnTo>
                    <a:pt x="221" y="153"/>
                  </a:lnTo>
                  <a:lnTo>
                    <a:pt x="219" y="158"/>
                  </a:lnTo>
                  <a:lnTo>
                    <a:pt x="216" y="163"/>
                  </a:lnTo>
                  <a:lnTo>
                    <a:pt x="214" y="168"/>
                  </a:lnTo>
                  <a:lnTo>
                    <a:pt x="211" y="173"/>
                  </a:lnTo>
                  <a:lnTo>
                    <a:pt x="208" y="178"/>
                  </a:lnTo>
                  <a:lnTo>
                    <a:pt x="205" y="182"/>
                  </a:lnTo>
                  <a:lnTo>
                    <a:pt x="201" y="187"/>
                  </a:lnTo>
                  <a:lnTo>
                    <a:pt x="198" y="190"/>
                  </a:lnTo>
                  <a:lnTo>
                    <a:pt x="195" y="195"/>
                  </a:lnTo>
                  <a:lnTo>
                    <a:pt x="190" y="198"/>
                  </a:lnTo>
                  <a:lnTo>
                    <a:pt x="187" y="202"/>
                  </a:lnTo>
                  <a:lnTo>
                    <a:pt x="182" y="205"/>
                  </a:lnTo>
                  <a:lnTo>
                    <a:pt x="177" y="209"/>
                  </a:lnTo>
                  <a:lnTo>
                    <a:pt x="173" y="212"/>
                  </a:lnTo>
                  <a:lnTo>
                    <a:pt x="168" y="214"/>
                  </a:lnTo>
                  <a:lnTo>
                    <a:pt x="164" y="217"/>
                  </a:lnTo>
                  <a:lnTo>
                    <a:pt x="158" y="219"/>
                  </a:lnTo>
                  <a:lnTo>
                    <a:pt x="153" y="221"/>
                  </a:lnTo>
                  <a:lnTo>
                    <a:pt x="148" y="223"/>
                  </a:lnTo>
                  <a:lnTo>
                    <a:pt x="142" y="224"/>
                  </a:lnTo>
                  <a:lnTo>
                    <a:pt x="137" y="226"/>
                  </a:lnTo>
                  <a:lnTo>
                    <a:pt x="132" y="227"/>
                  </a:lnTo>
                  <a:lnTo>
                    <a:pt x="126" y="227"/>
                  </a:lnTo>
                  <a:lnTo>
                    <a:pt x="120" y="228"/>
                  </a:lnTo>
                  <a:lnTo>
                    <a:pt x="114" y="228"/>
                  </a:lnTo>
                  <a:lnTo>
                    <a:pt x="108" y="228"/>
                  </a:lnTo>
                  <a:lnTo>
                    <a:pt x="102" y="227"/>
                  </a:lnTo>
                  <a:lnTo>
                    <a:pt x="97" y="227"/>
                  </a:lnTo>
                  <a:lnTo>
                    <a:pt x="91" y="226"/>
                  </a:lnTo>
                  <a:lnTo>
                    <a:pt x="86" y="224"/>
                  </a:lnTo>
                  <a:lnTo>
                    <a:pt x="80" y="223"/>
                  </a:lnTo>
                  <a:lnTo>
                    <a:pt x="75" y="221"/>
                  </a:lnTo>
                  <a:lnTo>
                    <a:pt x="70" y="219"/>
                  </a:lnTo>
                  <a:lnTo>
                    <a:pt x="65" y="217"/>
                  </a:lnTo>
                  <a:lnTo>
                    <a:pt x="60" y="214"/>
                  </a:lnTo>
                  <a:lnTo>
                    <a:pt x="55" y="212"/>
                  </a:lnTo>
                  <a:lnTo>
                    <a:pt x="51" y="209"/>
                  </a:lnTo>
                  <a:lnTo>
                    <a:pt x="46" y="205"/>
                  </a:lnTo>
                  <a:lnTo>
                    <a:pt x="42" y="202"/>
                  </a:lnTo>
                  <a:lnTo>
                    <a:pt x="38" y="198"/>
                  </a:lnTo>
                  <a:lnTo>
                    <a:pt x="34" y="195"/>
                  </a:lnTo>
                  <a:lnTo>
                    <a:pt x="30" y="190"/>
                  </a:lnTo>
                  <a:lnTo>
                    <a:pt x="27" y="187"/>
                  </a:lnTo>
                  <a:lnTo>
                    <a:pt x="23" y="182"/>
                  </a:lnTo>
                  <a:lnTo>
                    <a:pt x="20" y="178"/>
                  </a:lnTo>
                  <a:lnTo>
                    <a:pt x="17" y="173"/>
                  </a:lnTo>
                  <a:lnTo>
                    <a:pt x="14" y="168"/>
                  </a:lnTo>
                  <a:lnTo>
                    <a:pt x="12" y="163"/>
                  </a:lnTo>
                  <a:lnTo>
                    <a:pt x="10" y="158"/>
                  </a:lnTo>
                  <a:lnTo>
                    <a:pt x="7" y="153"/>
                  </a:lnTo>
                  <a:lnTo>
                    <a:pt x="6" y="148"/>
                  </a:lnTo>
                  <a:lnTo>
                    <a:pt x="4" y="143"/>
                  </a:lnTo>
                  <a:lnTo>
                    <a:pt x="3" y="137"/>
                  </a:lnTo>
                  <a:lnTo>
                    <a:pt x="2" y="131"/>
                  </a:lnTo>
                  <a:lnTo>
                    <a:pt x="1" y="126"/>
                  </a:lnTo>
                  <a:lnTo>
                    <a:pt x="0" y="120"/>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8"/>
            <p:cNvSpPr>
              <a:spLocks noChangeArrowheads="1"/>
            </p:cNvSpPr>
            <p:nvPr/>
          </p:nvSpPr>
          <p:spPr bwMode="auto">
            <a:xfrm>
              <a:off x="2265" y="1719"/>
              <a:ext cx="229"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9"/>
            <p:cNvSpPr>
              <a:spLocks/>
            </p:cNvSpPr>
            <p:nvPr/>
          </p:nvSpPr>
          <p:spPr bwMode="auto">
            <a:xfrm>
              <a:off x="2266" y="1720"/>
              <a:ext cx="228" cy="227"/>
            </a:xfrm>
            <a:custGeom>
              <a:avLst/>
              <a:gdLst>
                <a:gd name="T0" fmla="*/ 1 w 228"/>
                <a:gd name="T1" fmla="*/ 102 h 227"/>
                <a:gd name="T2" fmla="*/ 4 w 228"/>
                <a:gd name="T3" fmla="*/ 85 h 227"/>
                <a:gd name="T4" fmla="*/ 9 w 228"/>
                <a:gd name="T5" fmla="*/ 69 h 227"/>
                <a:gd name="T6" fmla="*/ 17 w 228"/>
                <a:gd name="T7" fmla="*/ 55 h 227"/>
                <a:gd name="T8" fmla="*/ 26 w 228"/>
                <a:gd name="T9" fmla="*/ 42 h 227"/>
                <a:gd name="T10" fmla="*/ 38 w 228"/>
                <a:gd name="T11" fmla="*/ 30 h 227"/>
                <a:gd name="T12" fmla="*/ 51 w 228"/>
                <a:gd name="T13" fmla="*/ 20 h 227"/>
                <a:gd name="T14" fmla="*/ 64 w 228"/>
                <a:gd name="T15" fmla="*/ 11 h 227"/>
                <a:gd name="T16" fmla="*/ 80 w 228"/>
                <a:gd name="T17" fmla="*/ 5 h 227"/>
                <a:gd name="T18" fmla="*/ 96 w 228"/>
                <a:gd name="T19" fmla="*/ 1 h 227"/>
                <a:gd name="T20" fmla="*/ 114 w 228"/>
                <a:gd name="T21" fmla="*/ 0 h 227"/>
                <a:gd name="T22" fmla="*/ 131 w 228"/>
                <a:gd name="T23" fmla="*/ 1 h 227"/>
                <a:gd name="T24" fmla="*/ 148 w 228"/>
                <a:gd name="T25" fmla="*/ 5 h 227"/>
                <a:gd name="T26" fmla="*/ 163 w 228"/>
                <a:gd name="T27" fmla="*/ 11 h 227"/>
                <a:gd name="T28" fmla="*/ 177 w 228"/>
                <a:gd name="T29" fmla="*/ 20 h 227"/>
                <a:gd name="T30" fmla="*/ 190 w 228"/>
                <a:gd name="T31" fmla="*/ 30 h 227"/>
                <a:gd name="T32" fmla="*/ 201 w 228"/>
                <a:gd name="T33" fmla="*/ 42 h 227"/>
                <a:gd name="T34" fmla="*/ 211 w 228"/>
                <a:gd name="T35" fmla="*/ 55 h 227"/>
                <a:gd name="T36" fmla="*/ 219 w 228"/>
                <a:gd name="T37" fmla="*/ 69 h 227"/>
                <a:gd name="T38" fmla="*/ 224 w 228"/>
                <a:gd name="T39" fmla="*/ 85 h 227"/>
                <a:gd name="T40" fmla="*/ 227 w 228"/>
                <a:gd name="T41" fmla="*/ 102 h 227"/>
                <a:gd name="T42" fmla="*/ 228 w 228"/>
                <a:gd name="T43" fmla="*/ 114 h 227"/>
                <a:gd name="T44" fmla="*/ 227 w 228"/>
                <a:gd name="T45" fmla="*/ 131 h 227"/>
                <a:gd name="T46" fmla="*/ 222 w 228"/>
                <a:gd name="T47" fmla="*/ 148 h 227"/>
                <a:gd name="T48" fmla="*/ 216 w 228"/>
                <a:gd name="T49" fmla="*/ 163 h 227"/>
                <a:gd name="T50" fmla="*/ 208 w 228"/>
                <a:gd name="T51" fmla="*/ 178 h 227"/>
                <a:gd name="T52" fmla="*/ 198 w 228"/>
                <a:gd name="T53" fmla="*/ 190 h 227"/>
                <a:gd name="T54" fmla="*/ 186 w 228"/>
                <a:gd name="T55" fmla="*/ 202 h 227"/>
                <a:gd name="T56" fmla="*/ 173 w 228"/>
                <a:gd name="T57" fmla="*/ 211 h 227"/>
                <a:gd name="T58" fmla="*/ 158 w 228"/>
                <a:gd name="T59" fmla="*/ 219 h 227"/>
                <a:gd name="T60" fmla="*/ 142 w 228"/>
                <a:gd name="T61" fmla="*/ 224 h 227"/>
                <a:gd name="T62" fmla="*/ 126 w 228"/>
                <a:gd name="T63" fmla="*/ 227 h 227"/>
                <a:gd name="T64" fmla="*/ 108 w 228"/>
                <a:gd name="T65" fmla="*/ 227 h 227"/>
                <a:gd name="T66" fmla="*/ 91 w 228"/>
                <a:gd name="T67" fmla="*/ 225 h 227"/>
                <a:gd name="T68" fmla="*/ 75 w 228"/>
                <a:gd name="T69" fmla="*/ 221 h 227"/>
                <a:gd name="T70" fmla="*/ 60 w 228"/>
                <a:gd name="T71" fmla="*/ 214 h 227"/>
                <a:gd name="T72" fmla="*/ 46 w 228"/>
                <a:gd name="T73" fmla="*/ 205 h 227"/>
                <a:gd name="T74" fmla="*/ 34 w 228"/>
                <a:gd name="T75" fmla="*/ 195 h 227"/>
                <a:gd name="T76" fmla="*/ 23 w 228"/>
                <a:gd name="T77" fmla="*/ 182 h 227"/>
                <a:gd name="T78" fmla="*/ 14 w 228"/>
                <a:gd name="T79" fmla="*/ 168 h 227"/>
                <a:gd name="T80" fmla="*/ 7 w 228"/>
                <a:gd name="T81" fmla="*/ 153 h 227"/>
                <a:gd name="T82" fmla="*/ 3 w 228"/>
                <a:gd name="T83" fmla="*/ 137 h 227"/>
                <a:gd name="T84" fmla="*/ 0 w 228"/>
                <a:gd name="T85"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227">
                  <a:moveTo>
                    <a:pt x="0" y="114"/>
                  </a:moveTo>
                  <a:lnTo>
                    <a:pt x="0" y="108"/>
                  </a:lnTo>
                  <a:lnTo>
                    <a:pt x="1" y="102"/>
                  </a:lnTo>
                  <a:lnTo>
                    <a:pt x="2" y="96"/>
                  </a:lnTo>
                  <a:lnTo>
                    <a:pt x="3" y="91"/>
                  </a:lnTo>
                  <a:lnTo>
                    <a:pt x="4" y="85"/>
                  </a:lnTo>
                  <a:lnTo>
                    <a:pt x="5" y="80"/>
                  </a:lnTo>
                  <a:lnTo>
                    <a:pt x="7" y="74"/>
                  </a:lnTo>
                  <a:lnTo>
                    <a:pt x="9" y="69"/>
                  </a:lnTo>
                  <a:lnTo>
                    <a:pt x="12" y="64"/>
                  </a:lnTo>
                  <a:lnTo>
                    <a:pt x="14" y="59"/>
                  </a:lnTo>
                  <a:lnTo>
                    <a:pt x="17" y="55"/>
                  </a:lnTo>
                  <a:lnTo>
                    <a:pt x="20" y="50"/>
                  </a:lnTo>
                  <a:lnTo>
                    <a:pt x="23" y="46"/>
                  </a:lnTo>
                  <a:lnTo>
                    <a:pt x="26" y="42"/>
                  </a:lnTo>
                  <a:lnTo>
                    <a:pt x="30" y="37"/>
                  </a:lnTo>
                  <a:lnTo>
                    <a:pt x="34" y="33"/>
                  </a:lnTo>
                  <a:lnTo>
                    <a:pt x="38" y="30"/>
                  </a:lnTo>
                  <a:lnTo>
                    <a:pt x="42" y="26"/>
                  </a:lnTo>
                  <a:lnTo>
                    <a:pt x="46" y="23"/>
                  </a:lnTo>
                  <a:lnTo>
                    <a:pt x="51" y="20"/>
                  </a:lnTo>
                  <a:lnTo>
                    <a:pt x="55" y="17"/>
                  </a:lnTo>
                  <a:lnTo>
                    <a:pt x="60" y="14"/>
                  </a:lnTo>
                  <a:lnTo>
                    <a:pt x="64" y="11"/>
                  </a:lnTo>
                  <a:lnTo>
                    <a:pt x="70" y="9"/>
                  </a:lnTo>
                  <a:lnTo>
                    <a:pt x="75" y="7"/>
                  </a:lnTo>
                  <a:lnTo>
                    <a:pt x="80" y="5"/>
                  </a:lnTo>
                  <a:lnTo>
                    <a:pt x="86" y="3"/>
                  </a:lnTo>
                  <a:lnTo>
                    <a:pt x="91" y="3"/>
                  </a:lnTo>
                  <a:lnTo>
                    <a:pt x="96" y="1"/>
                  </a:lnTo>
                  <a:lnTo>
                    <a:pt x="102" y="0"/>
                  </a:lnTo>
                  <a:lnTo>
                    <a:pt x="108" y="0"/>
                  </a:lnTo>
                  <a:lnTo>
                    <a:pt x="114" y="0"/>
                  </a:lnTo>
                  <a:lnTo>
                    <a:pt x="120" y="0"/>
                  </a:lnTo>
                  <a:lnTo>
                    <a:pt x="126" y="0"/>
                  </a:lnTo>
                  <a:lnTo>
                    <a:pt x="131" y="1"/>
                  </a:lnTo>
                  <a:lnTo>
                    <a:pt x="137" y="3"/>
                  </a:lnTo>
                  <a:lnTo>
                    <a:pt x="142" y="3"/>
                  </a:lnTo>
                  <a:lnTo>
                    <a:pt x="148" y="5"/>
                  </a:lnTo>
                  <a:lnTo>
                    <a:pt x="153" y="7"/>
                  </a:lnTo>
                  <a:lnTo>
                    <a:pt x="158" y="9"/>
                  </a:lnTo>
                  <a:lnTo>
                    <a:pt x="163" y="11"/>
                  </a:lnTo>
                  <a:lnTo>
                    <a:pt x="168" y="14"/>
                  </a:lnTo>
                  <a:lnTo>
                    <a:pt x="173" y="17"/>
                  </a:lnTo>
                  <a:lnTo>
                    <a:pt x="177" y="20"/>
                  </a:lnTo>
                  <a:lnTo>
                    <a:pt x="182" y="23"/>
                  </a:lnTo>
                  <a:lnTo>
                    <a:pt x="186" y="26"/>
                  </a:lnTo>
                  <a:lnTo>
                    <a:pt x="190" y="30"/>
                  </a:lnTo>
                  <a:lnTo>
                    <a:pt x="195" y="33"/>
                  </a:lnTo>
                  <a:lnTo>
                    <a:pt x="198" y="37"/>
                  </a:lnTo>
                  <a:lnTo>
                    <a:pt x="201" y="42"/>
                  </a:lnTo>
                  <a:lnTo>
                    <a:pt x="205" y="46"/>
                  </a:lnTo>
                  <a:lnTo>
                    <a:pt x="208" y="50"/>
                  </a:lnTo>
                  <a:lnTo>
                    <a:pt x="211" y="55"/>
                  </a:lnTo>
                  <a:lnTo>
                    <a:pt x="214" y="59"/>
                  </a:lnTo>
                  <a:lnTo>
                    <a:pt x="216" y="64"/>
                  </a:lnTo>
                  <a:lnTo>
                    <a:pt x="219" y="69"/>
                  </a:lnTo>
                  <a:lnTo>
                    <a:pt x="221" y="74"/>
                  </a:lnTo>
                  <a:lnTo>
                    <a:pt x="222" y="80"/>
                  </a:lnTo>
                  <a:lnTo>
                    <a:pt x="224" y="85"/>
                  </a:lnTo>
                  <a:lnTo>
                    <a:pt x="225" y="91"/>
                  </a:lnTo>
                  <a:lnTo>
                    <a:pt x="227" y="96"/>
                  </a:lnTo>
                  <a:lnTo>
                    <a:pt x="227" y="102"/>
                  </a:lnTo>
                  <a:lnTo>
                    <a:pt x="228" y="108"/>
                  </a:lnTo>
                  <a:lnTo>
                    <a:pt x="228" y="114"/>
                  </a:lnTo>
                  <a:lnTo>
                    <a:pt x="228" y="114"/>
                  </a:lnTo>
                  <a:lnTo>
                    <a:pt x="228" y="120"/>
                  </a:lnTo>
                  <a:lnTo>
                    <a:pt x="227" y="126"/>
                  </a:lnTo>
                  <a:lnTo>
                    <a:pt x="227" y="131"/>
                  </a:lnTo>
                  <a:lnTo>
                    <a:pt x="225" y="137"/>
                  </a:lnTo>
                  <a:lnTo>
                    <a:pt x="224" y="142"/>
                  </a:lnTo>
                  <a:lnTo>
                    <a:pt x="222" y="148"/>
                  </a:lnTo>
                  <a:lnTo>
                    <a:pt x="221" y="153"/>
                  </a:lnTo>
                  <a:lnTo>
                    <a:pt x="219" y="158"/>
                  </a:lnTo>
                  <a:lnTo>
                    <a:pt x="216" y="163"/>
                  </a:lnTo>
                  <a:lnTo>
                    <a:pt x="214" y="168"/>
                  </a:lnTo>
                  <a:lnTo>
                    <a:pt x="211" y="173"/>
                  </a:lnTo>
                  <a:lnTo>
                    <a:pt x="208" y="178"/>
                  </a:lnTo>
                  <a:lnTo>
                    <a:pt x="205" y="182"/>
                  </a:lnTo>
                  <a:lnTo>
                    <a:pt x="201" y="186"/>
                  </a:lnTo>
                  <a:lnTo>
                    <a:pt x="198" y="190"/>
                  </a:lnTo>
                  <a:lnTo>
                    <a:pt x="195" y="195"/>
                  </a:lnTo>
                  <a:lnTo>
                    <a:pt x="190" y="198"/>
                  </a:lnTo>
                  <a:lnTo>
                    <a:pt x="186" y="202"/>
                  </a:lnTo>
                  <a:lnTo>
                    <a:pt x="182" y="205"/>
                  </a:lnTo>
                  <a:lnTo>
                    <a:pt x="177" y="208"/>
                  </a:lnTo>
                  <a:lnTo>
                    <a:pt x="173" y="211"/>
                  </a:lnTo>
                  <a:lnTo>
                    <a:pt x="168" y="214"/>
                  </a:lnTo>
                  <a:lnTo>
                    <a:pt x="163" y="217"/>
                  </a:lnTo>
                  <a:lnTo>
                    <a:pt x="158" y="219"/>
                  </a:lnTo>
                  <a:lnTo>
                    <a:pt x="153" y="221"/>
                  </a:lnTo>
                  <a:lnTo>
                    <a:pt x="148" y="222"/>
                  </a:lnTo>
                  <a:lnTo>
                    <a:pt x="142" y="224"/>
                  </a:lnTo>
                  <a:lnTo>
                    <a:pt x="137" y="225"/>
                  </a:lnTo>
                  <a:lnTo>
                    <a:pt x="131" y="227"/>
                  </a:lnTo>
                  <a:lnTo>
                    <a:pt x="126" y="227"/>
                  </a:lnTo>
                  <a:lnTo>
                    <a:pt x="120" y="227"/>
                  </a:lnTo>
                  <a:lnTo>
                    <a:pt x="114" y="227"/>
                  </a:lnTo>
                  <a:lnTo>
                    <a:pt x="108" y="227"/>
                  </a:lnTo>
                  <a:lnTo>
                    <a:pt x="102" y="227"/>
                  </a:lnTo>
                  <a:lnTo>
                    <a:pt x="96" y="227"/>
                  </a:lnTo>
                  <a:lnTo>
                    <a:pt x="91" y="225"/>
                  </a:lnTo>
                  <a:lnTo>
                    <a:pt x="86" y="224"/>
                  </a:lnTo>
                  <a:lnTo>
                    <a:pt x="80" y="222"/>
                  </a:lnTo>
                  <a:lnTo>
                    <a:pt x="75" y="221"/>
                  </a:lnTo>
                  <a:lnTo>
                    <a:pt x="70" y="219"/>
                  </a:lnTo>
                  <a:lnTo>
                    <a:pt x="64" y="217"/>
                  </a:lnTo>
                  <a:lnTo>
                    <a:pt x="60" y="214"/>
                  </a:lnTo>
                  <a:lnTo>
                    <a:pt x="55" y="211"/>
                  </a:lnTo>
                  <a:lnTo>
                    <a:pt x="51" y="208"/>
                  </a:lnTo>
                  <a:lnTo>
                    <a:pt x="46" y="205"/>
                  </a:lnTo>
                  <a:lnTo>
                    <a:pt x="42" y="202"/>
                  </a:lnTo>
                  <a:lnTo>
                    <a:pt x="38" y="198"/>
                  </a:lnTo>
                  <a:lnTo>
                    <a:pt x="34" y="195"/>
                  </a:lnTo>
                  <a:lnTo>
                    <a:pt x="30" y="190"/>
                  </a:lnTo>
                  <a:lnTo>
                    <a:pt x="26" y="186"/>
                  </a:lnTo>
                  <a:lnTo>
                    <a:pt x="23" y="182"/>
                  </a:lnTo>
                  <a:lnTo>
                    <a:pt x="20" y="178"/>
                  </a:lnTo>
                  <a:lnTo>
                    <a:pt x="17" y="173"/>
                  </a:lnTo>
                  <a:lnTo>
                    <a:pt x="14" y="168"/>
                  </a:lnTo>
                  <a:lnTo>
                    <a:pt x="12" y="163"/>
                  </a:lnTo>
                  <a:lnTo>
                    <a:pt x="9" y="158"/>
                  </a:lnTo>
                  <a:lnTo>
                    <a:pt x="7" y="153"/>
                  </a:lnTo>
                  <a:lnTo>
                    <a:pt x="5" y="148"/>
                  </a:lnTo>
                  <a:lnTo>
                    <a:pt x="4" y="142"/>
                  </a:lnTo>
                  <a:lnTo>
                    <a:pt x="3" y="137"/>
                  </a:lnTo>
                  <a:lnTo>
                    <a:pt x="2" y="131"/>
                  </a:lnTo>
                  <a:lnTo>
                    <a:pt x="1" y="126"/>
                  </a:lnTo>
                  <a:lnTo>
                    <a:pt x="0" y="120"/>
                  </a:lnTo>
                  <a:lnTo>
                    <a:pt x="0" y="11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Rectangle 10"/>
            <p:cNvSpPr>
              <a:spLocks noChangeArrowheads="1"/>
            </p:cNvSpPr>
            <p:nvPr/>
          </p:nvSpPr>
          <p:spPr bwMode="auto">
            <a:xfrm>
              <a:off x="2303" y="1695"/>
              <a:ext cx="12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v</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65" name="Rectangle 11"/>
            <p:cNvSpPr>
              <a:spLocks noChangeArrowheads="1"/>
            </p:cNvSpPr>
            <p:nvPr/>
          </p:nvSpPr>
          <p:spPr bwMode="auto">
            <a:xfrm>
              <a:off x="2392" y="1786"/>
              <a:ext cx="9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000000"/>
                  </a:solidFill>
                  <a:effectLst/>
                  <a:latin typeface="Times New Roman" panose="02020603050405020304" pitchFamily="18" charset="0"/>
                </a:rPr>
                <a:t>1</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66" name="Freeform 12"/>
            <p:cNvSpPr>
              <a:spLocks/>
            </p:cNvSpPr>
            <p:nvPr/>
          </p:nvSpPr>
          <p:spPr bwMode="auto">
            <a:xfrm>
              <a:off x="2466" y="1908"/>
              <a:ext cx="561" cy="333"/>
            </a:xfrm>
            <a:custGeom>
              <a:avLst/>
              <a:gdLst>
                <a:gd name="T0" fmla="*/ 0 w 561"/>
                <a:gd name="T1" fmla="*/ 0 h 333"/>
                <a:gd name="T2" fmla="*/ 561 w 561"/>
                <a:gd name="T3" fmla="*/ 333 h 333"/>
                <a:gd name="T4" fmla="*/ 561 w 561"/>
                <a:gd name="T5" fmla="*/ 333 h 333"/>
              </a:gdLst>
              <a:ahLst/>
              <a:cxnLst>
                <a:cxn ang="0">
                  <a:pos x="T0" y="T1"/>
                </a:cxn>
                <a:cxn ang="0">
                  <a:pos x="T2" y="T3"/>
                </a:cxn>
                <a:cxn ang="0">
                  <a:pos x="T4" y="T5"/>
                </a:cxn>
              </a:cxnLst>
              <a:rect l="0" t="0" r="r" b="b"/>
              <a:pathLst>
                <a:path w="561" h="333">
                  <a:moveTo>
                    <a:pt x="0" y="0"/>
                  </a:moveTo>
                  <a:lnTo>
                    <a:pt x="561" y="333"/>
                  </a:lnTo>
                  <a:lnTo>
                    <a:pt x="561" y="33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3"/>
            <p:cNvSpPr>
              <a:spLocks/>
            </p:cNvSpPr>
            <p:nvPr/>
          </p:nvSpPr>
          <p:spPr bwMode="auto">
            <a:xfrm>
              <a:off x="3002" y="2207"/>
              <a:ext cx="105" cy="82"/>
            </a:xfrm>
            <a:custGeom>
              <a:avLst/>
              <a:gdLst>
                <a:gd name="T0" fmla="*/ 35 w 105"/>
                <a:gd name="T1" fmla="*/ 0 h 82"/>
                <a:gd name="T2" fmla="*/ 105 w 105"/>
                <a:gd name="T3" fmla="*/ 82 h 82"/>
                <a:gd name="T4" fmla="*/ 0 w 105"/>
                <a:gd name="T5" fmla="*/ 59 h 82"/>
                <a:gd name="T6" fmla="*/ 35 w 105"/>
                <a:gd name="T7" fmla="*/ 0 h 82"/>
              </a:gdLst>
              <a:ahLst/>
              <a:cxnLst>
                <a:cxn ang="0">
                  <a:pos x="T0" y="T1"/>
                </a:cxn>
                <a:cxn ang="0">
                  <a:pos x="T2" y="T3"/>
                </a:cxn>
                <a:cxn ang="0">
                  <a:pos x="T4" y="T5"/>
                </a:cxn>
                <a:cxn ang="0">
                  <a:pos x="T6" y="T7"/>
                </a:cxn>
              </a:cxnLst>
              <a:rect l="0" t="0" r="r" b="b"/>
              <a:pathLst>
                <a:path w="105" h="82">
                  <a:moveTo>
                    <a:pt x="35" y="0"/>
                  </a:moveTo>
                  <a:lnTo>
                    <a:pt x="105" y="82"/>
                  </a:lnTo>
                  <a:lnTo>
                    <a:pt x="0" y="59"/>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Rectangle 14"/>
            <p:cNvSpPr>
              <a:spLocks noChangeArrowheads="1"/>
            </p:cNvSpPr>
            <p:nvPr/>
          </p:nvSpPr>
          <p:spPr bwMode="auto">
            <a:xfrm>
              <a:off x="2834" y="1378"/>
              <a:ext cx="228"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5"/>
            <p:cNvSpPr>
              <a:spLocks/>
            </p:cNvSpPr>
            <p:nvPr/>
          </p:nvSpPr>
          <p:spPr bwMode="auto">
            <a:xfrm>
              <a:off x="2835" y="1379"/>
              <a:ext cx="227" cy="228"/>
            </a:xfrm>
            <a:custGeom>
              <a:avLst/>
              <a:gdLst>
                <a:gd name="T0" fmla="*/ 0 w 227"/>
                <a:gd name="T1" fmla="*/ 103 h 228"/>
                <a:gd name="T2" fmla="*/ 4 w 227"/>
                <a:gd name="T3" fmla="*/ 86 h 228"/>
                <a:gd name="T4" fmla="*/ 9 w 227"/>
                <a:gd name="T5" fmla="*/ 69 h 228"/>
                <a:gd name="T6" fmla="*/ 16 w 227"/>
                <a:gd name="T7" fmla="*/ 55 h 228"/>
                <a:gd name="T8" fmla="*/ 26 w 227"/>
                <a:gd name="T9" fmla="*/ 41 h 228"/>
                <a:gd name="T10" fmla="*/ 37 w 227"/>
                <a:gd name="T11" fmla="*/ 29 h 228"/>
                <a:gd name="T12" fmla="*/ 50 w 227"/>
                <a:gd name="T13" fmla="*/ 19 h 228"/>
                <a:gd name="T14" fmla="*/ 64 w 227"/>
                <a:gd name="T15" fmla="*/ 12 h 228"/>
                <a:gd name="T16" fmla="*/ 80 w 227"/>
                <a:gd name="T17" fmla="*/ 5 h 228"/>
                <a:gd name="T18" fmla="*/ 96 w 227"/>
                <a:gd name="T19" fmla="*/ 2 h 228"/>
                <a:gd name="T20" fmla="*/ 113 w 227"/>
                <a:gd name="T21" fmla="*/ 0 h 228"/>
                <a:gd name="T22" fmla="*/ 131 w 227"/>
                <a:gd name="T23" fmla="*/ 2 h 228"/>
                <a:gd name="T24" fmla="*/ 147 w 227"/>
                <a:gd name="T25" fmla="*/ 5 h 228"/>
                <a:gd name="T26" fmla="*/ 163 w 227"/>
                <a:gd name="T27" fmla="*/ 12 h 228"/>
                <a:gd name="T28" fmla="*/ 177 w 227"/>
                <a:gd name="T29" fmla="*/ 19 h 228"/>
                <a:gd name="T30" fmla="*/ 190 w 227"/>
                <a:gd name="T31" fmla="*/ 29 h 228"/>
                <a:gd name="T32" fmla="*/ 201 w 227"/>
                <a:gd name="T33" fmla="*/ 41 h 228"/>
                <a:gd name="T34" fmla="*/ 210 w 227"/>
                <a:gd name="T35" fmla="*/ 55 h 228"/>
                <a:gd name="T36" fmla="*/ 218 w 227"/>
                <a:gd name="T37" fmla="*/ 69 h 228"/>
                <a:gd name="T38" fmla="*/ 223 w 227"/>
                <a:gd name="T39" fmla="*/ 86 h 228"/>
                <a:gd name="T40" fmla="*/ 226 w 227"/>
                <a:gd name="T41" fmla="*/ 103 h 228"/>
                <a:gd name="T42" fmla="*/ 227 w 227"/>
                <a:gd name="T43" fmla="*/ 114 h 228"/>
                <a:gd name="T44" fmla="*/ 226 w 227"/>
                <a:gd name="T45" fmla="*/ 131 h 228"/>
                <a:gd name="T46" fmla="*/ 222 w 227"/>
                <a:gd name="T47" fmla="*/ 147 h 228"/>
                <a:gd name="T48" fmla="*/ 216 w 227"/>
                <a:gd name="T49" fmla="*/ 163 h 228"/>
                <a:gd name="T50" fmla="*/ 208 w 227"/>
                <a:gd name="T51" fmla="*/ 177 h 228"/>
                <a:gd name="T52" fmla="*/ 198 w 227"/>
                <a:gd name="T53" fmla="*/ 190 h 228"/>
                <a:gd name="T54" fmla="*/ 186 w 227"/>
                <a:gd name="T55" fmla="*/ 201 h 228"/>
                <a:gd name="T56" fmla="*/ 173 w 227"/>
                <a:gd name="T57" fmla="*/ 211 h 228"/>
                <a:gd name="T58" fmla="*/ 158 w 227"/>
                <a:gd name="T59" fmla="*/ 218 h 228"/>
                <a:gd name="T60" fmla="*/ 142 w 227"/>
                <a:gd name="T61" fmla="*/ 224 h 228"/>
                <a:gd name="T62" fmla="*/ 125 w 227"/>
                <a:gd name="T63" fmla="*/ 227 h 228"/>
                <a:gd name="T64" fmla="*/ 108 w 227"/>
                <a:gd name="T65" fmla="*/ 228 h 228"/>
                <a:gd name="T66" fmla="*/ 90 w 227"/>
                <a:gd name="T67" fmla="*/ 226 h 228"/>
                <a:gd name="T68" fmla="*/ 74 w 227"/>
                <a:gd name="T69" fmla="*/ 221 h 228"/>
                <a:gd name="T70" fmla="*/ 59 w 227"/>
                <a:gd name="T71" fmla="*/ 214 h 228"/>
                <a:gd name="T72" fmla="*/ 45 w 227"/>
                <a:gd name="T73" fmla="*/ 205 h 228"/>
                <a:gd name="T74" fmla="*/ 33 w 227"/>
                <a:gd name="T75" fmla="*/ 194 h 228"/>
                <a:gd name="T76" fmla="*/ 22 w 227"/>
                <a:gd name="T77" fmla="*/ 182 h 228"/>
                <a:gd name="T78" fmla="*/ 14 w 227"/>
                <a:gd name="T79" fmla="*/ 168 h 228"/>
                <a:gd name="T80" fmla="*/ 7 w 227"/>
                <a:gd name="T81" fmla="*/ 153 h 228"/>
                <a:gd name="T82" fmla="*/ 2 w 227"/>
                <a:gd name="T83" fmla="*/ 137 h 228"/>
                <a:gd name="T84" fmla="*/ 0 w 227"/>
                <a:gd name="T85" fmla="*/ 1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7" h="228">
                  <a:moveTo>
                    <a:pt x="0" y="114"/>
                  </a:moveTo>
                  <a:lnTo>
                    <a:pt x="0" y="108"/>
                  </a:lnTo>
                  <a:lnTo>
                    <a:pt x="0" y="103"/>
                  </a:lnTo>
                  <a:lnTo>
                    <a:pt x="1" y="97"/>
                  </a:lnTo>
                  <a:lnTo>
                    <a:pt x="2" y="91"/>
                  </a:lnTo>
                  <a:lnTo>
                    <a:pt x="4" y="86"/>
                  </a:lnTo>
                  <a:lnTo>
                    <a:pt x="5" y="80"/>
                  </a:lnTo>
                  <a:lnTo>
                    <a:pt x="7" y="75"/>
                  </a:lnTo>
                  <a:lnTo>
                    <a:pt x="9" y="69"/>
                  </a:lnTo>
                  <a:lnTo>
                    <a:pt x="11" y="64"/>
                  </a:lnTo>
                  <a:lnTo>
                    <a:pt x="14" y="59"/>
                  </a:lnTo>
                  <a:lnTo>
                    <a:pt x="16" y="55"/>
                  </a:lnTo>
                  <a:lnTo>
                    <a:pt x="19" y="50"/>
                  </a:lnTo>
                  <a:lnTo>
                    <a:pt x="22" y="46"/>
                  </a:lnTo>
                  <a:lnTo>
                    <a:pt x="26" y="41"/>
                  </a:lnTo>
                  <a:lnTo>
                    <a:pt x="29" y="37"/>
                  </a:lnTo>
                  <a:lnTo>
                    <a:pt x="33" y="34"/>
                  </a:lnTo>
                  <a:lnTo>
                    <a:pt x="37" y="29"/>
                  </a:lnTo>
                  <a:lnTo>
                    <a:pt x="41" y="26"/>
                  </a:lnTo>
                  <a:lnTo>
                    <a:pt x="45" y="23"/>
                  </a:lnTo>
                  <a:lnTo>
                    <a:pt x="50" y="19"/>
                  </a:lnTo>
                  <a:lnTo>
                    <a:pt x="54" y="17"/>
                  </a:lnTo>
                  <a:lnTo>
                    <a:pt x="59" y="14"/>
                  </a:lnTo>
                  <a:lnTo>
                    <a:pt x="64" y="12"/>
                  </a:lnTo>
                  <a:lnTo>
                    <a:pt x="69" y="9"/>
                  </a:lnTo>
                  <a:lnTo>
                    <a:pt x="74" y="7"/>
                  </a:lnTo>
                  <a:lnTo>
                    <a:pt x="80" y="5"/>
                  </a:lnTo>
                  <a:lnTo>
                    <a:pt x="85" y="4"/>
                  </a:lnTo>
                  <a:lnTo>
                    <a:pt x="90" y="2"/>
                  </a:lnTo>
                  <a:lnTo>
                    <a:pt x="96" y="2"/>
                  </a:lnTo>
                  <a:lnTo>
                    <a:pt x="102" y="1"/>
                  </a:lnTo>
                  <a:lnTo>
                    <a:pt x="108" y="0"/>
                  </a:lnTo>
                  <a:lnTo>
                    <a:pt x="113" y="0"/>
                  </a:lnTo>
                  <a:lnTo>
                    <a:pt x="119" y="0"/>
                  </a:lnTo>
                  <a:lnTo>
                    <a:pt x="125" y="1"/>
                  </a:lnTo>
                  <a:lnTo>
                    <a:pt x="131" y="2"/>
                  </a:lnTo>
                  <a:lnTo>
                    <a:pt x="136" y="2"/>
                  </a:lnTo>
                  <a:lnTo>
                    <a:pt x="142" y="4"/>
                  </a:lnTo>
                  <a:lnTo>
                    <a:pt x="147" y="5"/>
                  </a:lnTo>
                  <a:lnTo>
                    <a:pt x="152" y="7"/>
                  </a:lnTo>
                  <a:lnTo>
                    <a:pt x="158" y="9"/>
                  </a:lnTo>
                  <a:lnTo>
                    <a:pt x="163" y="12"/>
                  </a:lnTo>
                  <a:lnTo>
                    <a:pt x="168" y="14"/>
                  </a:lnTo>
                  <a:lnTo>
                    <a:pt x="173" y="17"/>
                  </a:lnTo>
                  <a:lnTo>
                    <a:pt x="177" y="19"/>
                  </a:lnTo>
                  <a:lnTo>
                    <a:pt x="182" y="23"/>
                  </a:lnTo>
                  <a:lnTo>
                    <a:pt x="186" y="26"/>
                  </a:lnTo>
                  <a:lnTo>
                    <a:pt x="190" y="29"/>
                  </a:lnTo>
                  <a:lnTo>
                    <a:pt x="194" y="34"/>
                  </a:lnTo>
                  <a:lnTo>
                    <a:pt x="198" y="37"/>
                  </a:lnTo>
                  <a:lnTo>
                    <a:pt x="201" y="41"/>
                  </a:lnTo>
                  <a:lnTo>
                    <a:pt x="205" y="46"/>
                  </a:lnTo>
                  <a:lnTo>
                    <a:pt x="208" y="50"/>
                  </a:lnTo>
                  <a:lnTo>
                    <a:pt x="210" y="55"/>
                  </a:lnTo>
                  <a:lnTo>
                    <a:pt x="213" y="59"/>
                  </a:lnTo>
                  <a:lnTo>
                    <a:pt x="216" y="64"/>
                  </a:lnTo>
                  <a:lnTo>
                    <a:pt x="218" y="69"/>
                  </a:lnTo>
                  <a:lnTo>
                    <a:pt x="220" y="75"/>
                  </a:lnTo>
                  <a:lnTo>
                    <a:pt x="222" y="80"/>
                  </a:lnTo>
                  <a:lnTo>
                    <a:pt x="223" y="86"/>
                  </a:lnTo>
                  <a:lnTo>
                    <a:pt x="225" y="91"/>
                  </a:lnTo>
                  <a:lnTo>
                    <a:pt x="226" y="97"/>
                  </a:lnTo>
                  <a:lnTo>
                    <a:pt x="226" y="103"/>
                  </a:lnTo>
                  <a:lnTo>
                    <a:pt x="227" y="108"/>
                  </a:lnTo>
                  <a:lnTo>
                    <a:pt x="227" y="114"/>
                  </a:lnTo>
                  <a:lnTo>
                    <a:pt x="227" y="114"/>
                  </a:lnTo>
                  <a:lnTo>
                    <a:pt x="227" y="120"/>
                  </a:lnTo>
                  <a:lnTo>
                    <a:pt x="226" y="125"/>
                  </a:lnTo>
                  <a:lnTo>
                    <a:pt x="226" y="131"/>
                  </a:lnTo>
                  <a:lnTo>
                    <a:pt x="225" y="137"/>
                  </a:lnTo>
                  <a:lnTo>
                    <a:pt x="223" y="142"/>
                  </a:lnTo>
                  <a:lnTo>
                    <a:pt x="222" y="147"/>
                  </a:lnTo>
                  <a:lnTo>
                    <a:pt x="220" y="153"/>
                  </a:lnTo>
                  <a:lnTo>
                    <a:pt x="218" y="158"/>
                  </a:lnTo>
                  <a:lnTo>
                    <a:pt x="216" y="163"/>
                  </a:lnTo>
                  <a:lnTo>
                    <a:pt x="213" y="168"/>
                  </a:lnTo>
                  <a:lnTo>
                    <a:pt x="210" y="173"/>
                  </a:lnTo>
                  <a:lnTo>
                    <a:pt x="208" y="177"/>
                  </a:lnTo>
                  <a:lnTo>
                    <a:pt x="205" y="182"/>
                  </a:lnTo>
                  <a:lnTo>
                    <a:pt x="201" y="186"/>
                  </a:lnTo>
                  <a:lnTo>
                    <a:pt x="198" y="190"/>
                  </a:lnTo>
                  <a:lnTo>
                    <a:pt x="194" y="194"/>
                  </a:lnTo>
                  <a:lnTo>
                    <a:pt x="190" y="198"/>
                  </a:lnTo>
                  <a:lnTo>
                    <a:pt x="186" y="201"/>
                  </a:lnTo>
                  <a:lnTo>
                    <a:pt x="182" y="205"/>
                  </a:lnTo>
                  <a:lnTo>
                    <a:pt x="177" y="209"/>
                  </a:lnTo>
                  <a:lnTo>
                    <a:pt x="173" y="211"/>
                  </a:lnTo>
                  <a:lnTo>
                    <a:pt x="168" y="214"/>
                  </a:lnTo>
                  <a:lnTo>
                    <a:pt x="163" y="216"/>
                  </a:lnTo>
                  <a:lnTo>
                    <a:pt x="158" y="218"/>
                  </a:lnTo>
                  <a:lnTo>
                    <a:pt x="152" y="221"/>
                  </a:lnTo>
                  <a:lnTo>
                    <a:pt x="147" y="223"/>
                  </a:lnTo>
                  <a:lnTo>
                    <a:pt x="142" y="224"/>
                  </a:lnTo>
                  <a:lnTo>
                    <a:pt x="136" y="226"/>
                  </a:lnTo>
                  <a:lnTo>
                    <a:pt x="131" y="226"/>
                  </a:lnTo>
                  <a:lnTo>
                    <a:pt x="125" y="227"/>
                  </a:lnTo>
                  <a:lnTo>
                    <a:pt x="119" y="228"/>
                  </a:lnTo>
                  <a:lnTo>
                    <a:pt x="113" y="228"/>
                  </a:lnTo>
                  <a:lnTo>
                    <a:pt x="108" y="228"/>
                  </a:lnTo>
                  <a:lnTo>
                    <a:pt x="102" y="227"/>
                  </a:lnTo>
                  <a:lnTo>
                    <a:pt x="96" y="226"/>
                  </a:lnTo>
                  <a:lnTo>
                    <a:pt x="90" y="226"/>
                  </a:lnTo>
                  <a:lnTo>
                    <a:pt x="85" y="224"/>
                  </a:lnTo>
                  <a:lnTo>
                    <a:pt x="80" y="223"/>
                  </a:lnTo>
                  <a:lnTo>
                    <a:pt x="74" y="221"/>
                  </a:lnTo>
                  <a:lnTo>
                    <a:pt x="69" y="218"/>
                  </a:lnTo>
                  <a:lnTo>
                    <a:pt x="64" y="216"/>
                  </a:lnTo>
                  <a:lnTo>
                    <a:pt x="59" y="214"/>
                  </a:lnTo>
                  <a:lnTo>
                    <a:pt x="54" y="211"/>
                  </a:lnTo>
                  <a:lnTo>
                    <a:pt x="50" y="209"/>
                  </a:lnTo>
                  <a:lnTo>
                    <a:pt x="45" y="205"/>
                  </a:lnTo>
                  <a:lnTo>
                    <a:pt x="41" y="201"/>
                  </a:lnTo>
                  <a:lnTo>
                    <a:pt x="37" y="198"/>
                  </a:lnTo>
                  <a:lnTo>
                    <a:pt x="33" y="194"/>
                  </a:lnTo>
                  <a:lnTo>
                    <a:pt x="29" y="190"/>
                  </a:lnTo>
                  <a:lnTo>
                    <a:pt x="26" y="186"/>
                  </a:lnTo>
                  <a:lnTo>
                    <a:pt x="22" y="182"/>
                  </a:lnTo>
                  <a:lnTo>
                    <a:pt x="19" y="177"/>
                  </a:lnTo>
                  <a:lnTo>
                    <a:pt x="16" y="173"/>
                  </a:lnTo>
                  <a:lnTo>
                    <a:pt x="14" y="168"/>
                  </a:lnTo>
                  <a:lnTo>
                    <a:pt x="11" y="163"/>
                  </a:lnTo>
                  <a:lnTo>
                    <a:pt x="9" y="158"/>
                  </a:lnTo>
                  <a:lnTo>
                    <a:pt x="7" y="153"/>
                  </a:lnTo>
                  <a:lnTo>
                    <a:pt x="5" y="147"/>
                  </a:lnTo>
                  <a:lnTo>
                    <a:pt x="4" y="142"/>
                  </a:lnTo>
                  <a:lnTo>
                    <a:pt x="2" y="137"/>
                  </a:lnTo>
                  <a:lnTo>
                    <a:pt x="1" y="131"/>
                  </a:lnTo>
                  <a:lnTo>
                    <a:pt x="0" y="125"/>
                  </a:lnTo>
                  <a:lnTo>
                    <a:pt x="0" y="120"/>
                  </a:lnTo>
                  <a:lnTo>
                    <a:pt x="0" y="1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16"/>
            <p:cNvSpPr>
              <a:spLocks/>
            </p:cNvSpPr>
            <p:nvPr/>
          </p:nvSpPr>
          <p:spPr bwMode="auto">
            <a:xfrm>
              <a:off x="2835" y="1379"/>
              <a:ext cx="227" cy="228"/>
            </a:xfrm>
            <a:custGeom>
              <a:avLst/>
              <a:gdLst>
                <a:gd name="T0" fmla="*/ 0 w 227"/>
                <a:gd name="T1" fmla="*/ 103 h 228"/>
                <a:gd name="T2" fmla="*/ 4 w 227"/>
                <a:gd name="T3" fmla="*/ 86 h 228"/>
                <a:gd name="T4" fmla="*/ 9 w 227"/>
                <a:gd name="T5" fmla="*/ 69 h 228"/>
                <a:gd name="T6" fmla="*/ 16 w 227"/>
                <a:gd name="T7" fmla="*/ 55 h 228"/>
                <a:gd name="T8" fmla="*/ 26 w 227"/>
                <a:gd name="T9" fmla="*/ 41 h 228"/>
                <a:gd name="T10" fmla="*/ 37 w 227"/>
                <a:gd name="T11" fmla="*/ 29 h 228"/>
                <a:gd name="T12" fmla="*/ 50 w 227"/>
                <a:gd name="T13" fmla="*/ 19 h 228"/>
                <a:gd name="T14" fmla="*/ 64 w 227"/>
                <a:gd name="T15" fmla="*/ 12 h 228"/>
                <a:gd name="T16" fmla="*/ 80 w 227"/>
                <a:gd name="T17" fmla="*/ 5 h 228"/>
                <a:gd name="T18" fmla="*/ 96 w 227"/>
                <a:gd name="T19" fmla="*/ 2 h 228"/>
                <a:gd name="T20" fmla="*/ 113 w 227"/>
                <a:gd name="T21" fmla="*/ 0 h 228"/>
                <a:gd name="T22" fmla="*/ 131 w 227"/>
                <a:gd name="T23" fmla="*/ 2 h 228"/>
                <a:gd name="T24" fmla="*/ 147 w 227"/>
                <a:gd name="T25" fmla="*/ 5 h 228"/>
                <a:gd name="T26" fmla="*/ 163 w 227"/>
                <a:gd name="T27" fmla="*/ 12 h 228"/>
                <a:gd name="T28" fmla="*/ 177 w 227"/>
                <a:gd name="T29" fmla="*/ 19 h 228"/>
                <a:gd name="T30" fmla="*/ 190 w 227"/>
                <a:gd name="T31" fmla="*/ 29 h 228"/>
                <a:gd name="T32" fmla="*/ 201 w 227"/>
                <a:gd name="T33" fmla="*/ 41 h 228"/>
                <a:gd name="T34" fmla="*/ 210 w 227"/>
                <a:gd name="T35" fmla="*/ 55 h 228"/>
                <a:gd name="T36" fmla="*/ 218 w 227"/>
                <a:gd name="T37" fmla="*/ 69 h 228"/>
                <a:gd name="T38" fmla="*/ 223 w 227"/>
                <a:gd name="T39" fmla="*/ 86 h 228"/>
                <a:gd name="T40" fmla="*/ 226 w 227"/>
                <a:gd name="T41" fmla="*/ 103 h 228"/>
                <a:gd name="T42" fmla="*/ 227 w 227"/>
                <a:gd name="T43" fmla="*/ 114 h 228"/>
                <a:gd name="T44" fmla="*/ 226 w 227"/>
                <a:gd name="T45" fmla="*/ 131 h 228"/>
                <a:gd name="T46" fmla="*/ 222 w 227"/>
                <a:gd name="T47" fmla="*/ 147 h 228"/>
                <a:gd name="T48" fmla="*/ 216 w 227"/>
                <a:gd name="T49" fmla="*/ 163 h 228"/>
                <a:gd name="T50" fmla="*/ 208 w 227"/>
                <a:gd name="T51" fmla="*/ 177 h 228"/>
                <a:gd name="T52" fmla="*/ 198 w 227"/>
                <a:gd name="T53" fmla="*/ 190 h 228"/>
                <a:gd name="T54" fmla="*/ 186 w 227"/>
                <a:gd name="T55" fmla="*/ 201 h 228"/>
                <a:gd name="T56" fmla="*/ 173 w 227"/>
                <a:gd name="T57" fmla="*/ 211 h 228"/>
                <a:gd name="T58" fmla="*/ 158 w 227"/>
                <a:gd name="T59" fmla="*/ 218 h 228"/>
                <a:gd name="T60" fmla="*/ 142 w 227"/>
                <a:gd name="T61" fmla="*/ 224 h 228"/>
                <a:gd name="T62" fmla="*/ 125 w 227"/>
                <a:gd name="T63" fmla="*/ 227 h 228"/>
                <a:gd name="T64" fmla="*/ 108 w 227"/>
                <a:gd name="T65" fmla="*/ 228 h 228"/>
                <a:gd name="T66" fmla="*/ 90 w 227"/>
                <a:gd name="T67" fmla="*/ 226 h 228"/>
                <a:gd name="T68" fmla="*/ 74 w 227"/>
                <a:gd name="T69" fmla="*/ 221 h 228"/>
                <a:gd name="T70" fmla="*/ 59 w 227"/>
                <a:gd name="T71" fmla="*/ 214 h 228"/>
                <a:gd name="T72" fmla="*/ 45 w 227"/>
                <a:gd name="T73" fmla="*/ 205 h 228"/>
                <a:gd name="T74" fmla="*/ 33 w 227"/>
                <a:gd name="T75" fmla="*/ 194 h 228"/>
                <a:gd name="T76" fmla="*/ 22 w 227"/>
                <a:gd name="T77" fmla="*/ 182 h 228"/>
                <a:gd name="T78" fmla="*/ 14 w 227"/>
                <a:gd name="T79" fmla="*/ 168 h 228"/>
                <a:gd name="T80" fmla="*/ 7 w 227"/>
                <a:gd name="T81" fmla="*/ 153 h 228"/>
                <a:gd name="T82" fmla="*/ 2 w 227"/>
                <a:gd name="T83" fmla="*/ 137 h 228"/>
                <a:gd name="T84" fmla="*/ 0 w 227"/>
                <a:gd name="T85" fmla="*/ 1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7" h="228">
                  <a:moveTo>
                    <a:pt x="0" y="114"/>
                  </a:moveTo>
                  <a:lnTo>
                    <a:pt x="0" y="108"/>
                  </a:lnTo>
                  <a:lnTo>
                    <a:pt x="0" y="103"/>
                  </a:lnTo>
                  <a:lnTo>
                    <a:pt x="1" y="97"/>
                  </a:lnTo>
                  <a:lnTo>
                    <a:pt x="2" y="91"/>
                  </a:lnTo>
                  <a:lnTo>
                    <a:pt x="4" y="86"/>
                  </a:lnTo>
                  <a:lnTo>
                    <a:pt x="5" y="80"/>
                  </a:lnTo>
                  <a:lnTo>
                    <a:pt x="7" y="75"/>
                  </a:lnTo>
                  <a:lnTo>
                    <a:pt x="9" y="69"/>
                  </a:lnTo>
                  <a:lnTo>
                    <a:pt x="11" y="64"/>
                  </a:lnTo>
                  <a:lnTo>
                    <a:pt x="14" y="59"/>
                  </a:lnTo>
                  <a:lnTo>
                    <a:pt x="16" y="55"/>
                  </a:lnTo>
                  <a:lnTo>
                    <a:pt x="19" y="50"/>
                  </a:lnTo>
                  <a:lnTo>
                    <a:pt x="22" y="46"/>
                  </a:lnTo>
                  <a:lnTo>
                    <a:pt x="26" y="41"/>
                  </a:lnTo>
                  <a:lnTo>
                    <a:pt x="29" y="37"/>
                  </a:lnTo>
                  <a:lnTo>
                    <a:pt x="33" y="34"/>
                  </a:lnTo>
                  <a:lnTo>
                    <a:pt x="37" y="29"/>
                  </a:lnTo>
                  <a:lnTo>
                    <a:pt x="41" y="26"/>
                  </a:lnTo>
                  <a:lnTo>
                    <a:pt x="45" y="23"/>
                  </a:lnTo>
                  <a:lnTo>
                    <a:pt x="50" y="19"/>
                  </a:lnTo>
                  <a:lnTo>
                    <a:pt x="54" y="17"/>
                  </a:lnTo>
                  <a:lnTo>
                    <a:pt x="59" y="14"/>
                  </a:lnTo>
                  <a:lnTo>
                    <a:pt x="64" y="12"/>
                  </a:lnTo>
                  <a:lnTo>
                    <a:pt x="69" y="9"/>
                  </a:lnTo>
                  <a:lnTo>
                    <a:pt x="74" y="7"/>
                  </a:lnTo>
                  <a:lnTo>
                    <a:pt x="80" y="5"/>
                  </a:lnTo>
                  <a:lnTo>
                    <a:pt x="85" y="4"/>
                  </a:lnTo>
                  <a:lnTo>
                    <a:pt x="90" y="2"/>
                  </a:lnTo>
                  <a:lnTo>
                    <a:pt x="96" y="2"/>
                  </a:lnTo>
                  <a:lnTo>
                    <a:pt x="102" y="1"/>
                  </a:lnTo>
                  <a:lnTo>
                    <a:pt x="108" y="0"/>
                  </a:lnTo>
                  <a:lnTo>
                    <a:pt x="113" y="0"/>
                  </a:lnTo>
                  <a:lnTo>
                    <a:pt x="119" y="0"/>
                  </a:lnTo>
                  <a:lnTo>
                    <a:pt x="125" y="1"/>
                  </a:lnTo>
                  <a:lnTo>
                    <a:pt x="131" y="2"/>
                  </a:lnTo>
                  <a:lnTo>
                    <a:pt x="136" y="2"/>
                  </a:lnTo>
                  <a:lnTo>
                    <a:pt x="142" y="4"/>
                  </a:lnTo>
                  <a:lnTo>
                    <a:pt x="147" y="5"/>
                  </a:lnTo>
                  <a:lnTo>
                    <a:pt x="152" y="7"/>
                  </a:lnTo>
                  <a:lnTo>
                    <a:pt x="158" y="9"/>
                  </a:lnTo>
                  <a:lnTo>
                    <a:pt x="163" y="12"/>
                  </a:lnTo>
                  <a:lnTo>
                    <a:pt x="168" y="14"/>
                  </a:lnTo>
                  <a:lnTo>
                    <a:pt x="173" y="17"/>
                  </a:lnTo>
                  <a:lnTo>
                    <a:pt x="177" y="19"/>
                  </a:lnTo>
                  <a:lnTo>
                    <a:pt x="182" y="23"/>
                  </a:lnTo>
                  <a:lnTo>
                    <a:pt x="186" y="26"/>
                  </a:lnTo>
                  <a:lnTo>
                    <a:pt x="190" y="29"/>
                  </a:lnTo>
                  <a:lnTo>
                    <a:pt x="194" y="34"/>
                  </a:lnTo>
                  <a:lnTo>
                    <a:pt x="198" y="37"/>
                  </a:lnTo>
                  <a:lnTo>
                    <a:pt x="201" y="41"/>
                  </a:lnTo>
                  <a:lnTo>
                    <a:pt x="205" y="46"/>
                  </a:lnTo>
                  <a:lnTo>
                    <a:pt x="208" y="50"/>
                  </a:lnTo>
                  <a:lnTo>
                    <a:pt x="210" y="55"/>
                  </a:lnTo>
                  <a:lnTo>
                    <a:pt x="213" y="59"/>
                  </a:lnTo>
                  <a:lnTo>
                    <a:pt x="216" y="64"/>
                  </a:lnTo>
                  <a:lnTo>
                    <a:pt x="218" y="69"/>
                  </a:lnTo>
                  <a:lnTo>
                    <a:pt x="220" y="75"/>
                  </a:lnTo>
                  <a:lnTo>
                    <a:pt x="222" y="80"/>
                  </a:lnTo>
                  <a:lnTo>
                    <a:pt x="223" y="86"/>
                  </a:lnTo>
                  <a:lnTo>
                    <a:pt x="225" y="91"/>
                  </a:lnTo>
                  <a:lnTo>
                    <a:pt x="226" y="97"/>
                  </a:lnTo>
                  <a:lnTo>
                    <a:pt x="226" y="103"/>
                  </a:lnTo>
                  <a:lnTo>
                    <a:pt x="227" y="108"/>
                  </a:lnTo>
                  <a:lnTo>
                    <a:pt x="227" y="114"/>
                  </a:lnTo>
                  <a:lnTo>
                    <a:pt x="227" y="114"/>
                  </a:lnTo>
                  <a:lnTo>
                    <a:pt x="227" y="120"/>
                  </a:lnTo>
                  <a:lnTo>
                    <a:pt x="226" y="125"/>
                  </a:lnTo>
                  <a:lnTo>
                    <a:pt x="226" y="131"/>
                  </a:lnTo>
                  <a:lnTo>
                    <a:pt x="225" y="137"/>
                  </a:lnTo>
                  <a:lnTo>
                    <a:pt x="223" y="142"/>
                  </a:lnTo>
                  <a:lnTo>
                    <a:pt x="222" y="147"/>
                  </a:lnTo>
                  <a:lnTo>
                    <a:pt x="220" y="153"/>
                  </a:lnTo>
                  <a:lnTo>
                    <a:pt x="218" y="158"/>
                  </a:lnTo>
                  <a:lnTo>
                    <a:pt x="216" y="163"/>
                  </a:lnTo>
                  <a:lnTo>
                    <a:pt x="213" y="168"/>
                  </a:lnTo>
                  <a:lnTo>
                    <a:pt x="210" y="173"/>
                  </a:lnTo>
                  <a:lnTo>
                    <a:pt x="208" y="177"/>
                  </a:lnTo>
                  <a:lnTo>
                    <a:pt x="205" y="182"/>
                  </a:lnTo>
                  <a:lnTo>
                    <a:pt x="201" y="186"/>
                  </a:lnTo>
                  <a:lnTo>
                    <a:pt x="198" y="190"/>
                  </a:lnTo>
                  <a:lnTo>
                    <a:pt x="194" y="194"/>
                  </a:lnTo>
                  <a:lnTo>
                    <a:pt x="190" y="198"/>
                  </a:lnTo>
                  <a:lnTo>
                    <a:pt x="186" y="201"/>
                  </a:lnTo>
                  <a:lnTo>
                    <a:pt x="182" y="205"/>
                  </a:lnTo>
                  <a:lnTo>
                    <a:pt x="177" y="209"/>
                  </a:lnTo>
                  <a:lnTo>
                    <a:pt x="173" y="211"/>
                  </a:lnTo>
                  <a:lnTo>
                    <a:pt x="168" y="214"/>
                  </a:lnTo>
                  <a:lnTo>
                    <a:pt x="163" y="216"/>
                  </a:lnTo>
                  <a:lnTo>
                    <a:pt x="158" y="218"/>
                  </a:lnTo>
                  <a:lnTo>
                    <a:pt x="152" y="221"/>
                  </a:lnTo>
                  <a:lnTo>
                    <a:pt x="147" y="223"/>
                  </a:lnTo>
                  <a:lnTo>
                    <a:pt x="142" y="224"/>
                  </a:lnTo>
                  <a:lnTo>
                    <a:pt x="136" y="226"/>
                  </a:lnTo>
                  <a:lnTo>
                    <a:pt x="131" y="226"/>
                  </a:lnTo>
                  <a:lnTo>
                    <a:pt x="125" y="227"/>
                  </a:lnTo>
                  <a:lnTo>
                    <a:pt x="119" y="228"/>
                  </a:lnTo>
                  <a:lnTo>
                    <a:pt x="113" y="228"/>
                  </a:lnTo>
                  <a:lnTo>
                    <a:pt x="108" y="228"/>
                  </a:lnTo>
                  <a:lnTo>
                    <a:pt x="102" y="227"/>
                  </a:lnTo>
                  <a:lnTo>
                    <a:pt x="96" y="226"/>
                  </a:lnTo>
                  <a:lnTo>
                    <a:pt x="90" y="226"/>
                  </a:lnTo>
                  <a:lnTo>
                    <a:pt x="85" y="224"/>
                  </a:lnTo>
                  <a:lnTo>
                    <a:pt x="80" y="223"/>
                  </a:lnTo>
                  <a:lnTo>
                    <a:pt x="74" y="221"/>
                  </a:lnTo>
                  <a:lnTo>
                    <a:pt x="69" y="218"/>
                  </a:lnTo>
                  <a:lnTo>
                    <a:pt x="64" y="216"/>
                  </a:lnTo>
                  <a:lnTo>
                    <a:pt x="59" y="214"/>
                  </a:lnTo>
                  <a:lnTo>
                    <a:pt x="54" y="211"/>
                  </a:lnTo>
                  <a:lnTo>
                    <a:pt x="50" y="209"/>
                  </a:lnTo>
                  <a:lnTo>
                    <a:pt x="45" y="205"/>
                  </a:lnTo>
                  <a:lnTo>
                    <a:pt x="41" y="201"/>
                  </a:lnTo>
                  <a:lnTo>
                    <a:pt x="37" y="198"/>
                  </a:lnTo>
                  <a:lnTo>
                    <a:pt x="33" y="194"/>
                  </a:lnTo>
                  <a:lnTo>
                    <a:pt x="29" y="190"/>
                  </a:lnTo>
                  <a:lnTo>
                    <a:pt x="26" y="186"/>
                  </a:lnTo>
                  <a:lnTo>
                    <a:pt x="22" y="182"/>
                  </a:lnTo>
                  <a:lnTo>
                    <a:pt x="19" y="177"/>
                  </a:lnTo>
                  <a:lnTo>
                    <a:pt x="16" y="173"/>
                  </a:lnTo>
                  <a:lnTo>
                    <a:pt x="14" y="168"/>
                  </a:lnTo>
                  <a:lnTo>
                    <a:pt x="11" y="163"/>
                  </a:lnTo>
                  <a:lnTo>
                    <a:pt x="9" y="158"/>
                  </a:lnTo>
                  <a:lnTo>
                    <a:pt x="7" y="153"/>
                  </a:lnTo>
                  <a:lnTo>
                    <a:pt x="5" y="147"/>
                  </a:lnTo>
                  <a:lnTo>
                    <a:pt x="4" y="142"/>
                  </a:lnTo>
                  <a:lnTo>
                    <a:pt x="2" y="137"/>
                  </a:lnTo>
                  <a:lnTo>
                    <a:pt x="1" y="131"/>
                  </a:lnTo>
                  <a:lnTo>
                    <a:pt x="0" y="125"/>
                  </a:lnTo>
                  <a:lnTo>
                    <a:pt x="0" y="120"/>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Rectangle 17"/>
            <p:cNvSpPr>
              <a:spLocks noChangeArrowheads="1"/>
            </p:cNvSpPr>
            <p:nvPr/>
          </p:nvSpPr>
          <p:spPr bwMode="auto">
            <a:xfrm>
              <a:off x="2834" y="1378"/>
              <a:ext cx="228"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8"/>
            <p:cNvSpPr>
              <a:spLocks/>
            </p:cNvSpPr>
            <p:nvPr/>
          </p:nvSpPr>
          <p:spPr bwMode="auto">
            <a:xfrm>
              <a:off x="2834" y="1379"/>
              <a:ext cx="228" cy="227"/>
            </a:xfrm>
            <a:custGeom>
              <a:avLst/>
              <a:gdLst>
                <a:gd name="T0" fmla="*/ 1 w 228"/>
                <a:gd name="T1" fmla="*/ 102 h 227"/>
                <a:gd name="T2" fmla="*/ 4 w 228"/>
                <a:gd name="T3" fmla="*/ 85 h 227"/>
                <a:gd name="T4" fmla="*/ 9 w 228"/>
                <a:gd name="T5" fmla="*/ 69 h 227"/>
                <a:gd name="T6" fmla="*/ 17 w 228"/>
                <a:gd name="T7" fmla="*/ 54 h 227"/>
                <a:gd name="T8" fmla="*/ 26 w 228"/>
                <a:gd name="T9" fmla="*/ 41 h 227"/>
                <a:gd name="T10" fmla="*/ 38 w 228"/>
                <a:gd name="T11" fmla="*/ 29 h 227"/>
                <a:gd name="T12" fmla="*/ 50 w 228"/>
                <a:gd name="T13" fmla="*/ 19 h 227"/>
                <a:gd name="T14" fmla="*/ 65 w 228"/>
                <a:gd name="T15" fmla="*/ 11 h 227"/>
                <a:gd name="T16" fmla="*/ 80 w 228"/>
                <a:gd name="T17" fmla="*/ 5 h 227"/>
                <a:gd name="T18" fmla="*/ 97 w 228"/>
                <a:gd name="T19" fmla="*/ 1 h 227"/>
                <a:gd name="T20" fmla="*/ 114 w 228"/>
                <a:gd name="T21" fmla="*/ 0 h 227"/>
                <a:gd name="T22" fmla="*/ 131 w 228"/>
                <a:gd name="T23" fmla="*/ 1 h 227"/>
                <a:gd name="T24" fmla="*/ 148 w 228"/>
                <a:gd name="T25" fmla="*/ 5 h 227"/>
                <a:gd name="T26" fmla="*/ 163 w 228"/>
                <a:gd name="T27" fmla="*/ 11 h 227"/>
                <a:gd name="T28" fmla="*/ 178 w 228"/>
                <a:gd name="T29" fmla="*/ 19 h 227"/>
                <a:gd name="T30" fmla="*/ 191 w 228"/>
                <a:gd name="T31" fmla="*/ 29 h 227"/>
                <a:gd name="T32" fmla="*/ 202 w 228"/>
                <a:gd name="T33" fmla="*/ 41 h 227"/>
                <a:gd name="T34" fmla="*/ 211 w 228"/>
                <a:gd name="T35" fmla="*/ 54 h 227"/>
                <a:gd name="T36" fmla="*/ 219 w 228"/>
                <a:gd name="T37" fmla="*/ 69 h 227"/>
                <a:gd name="T38" fmla="*/ 224 w 228"/>
                <a:gd name="T39" fmla="*/ 85 h 227"/>
                <a:gd name="T40" fmla="*/ 227 w 228"/>
                <a:gd name="T41" fmla="*/ 102 h 227"/>
                <a:gd name="T42" fmla="*/ 228 w 228"/>
                <a:gd name="T43" fmla="*/ 113 h 227"/>
                <a:gd name="T44" fmla="*/ 226 w 228"/>
                <a:gd name="T45" fmla="*/ 131 h 227"/>
                <a:gd name="T46" fmla="*/ 223 w 228"/>
                <a:gd name="T47" fmla="*/ 147 h 227"/>
                <a:gd name="T48" fmla="*/ 217 w 228"/>
                <a:gd name="T49" fmla="*/ 163 h 227"/>
                <a:gd name="T50" fmla="*/ 208 w 228"/>
                <a:gd name="T51" fmla="*/ 177 h 227"/>
                <a:gd name="T52" fmla="*/ 198 w 228"/>
                <a:gd name="T53" fmla="*/ 190 h 227"/>
                <a:gd name="T54" fmla="*/ 186 w 228"/>
                <a:gd name="T55" fmla="*/ 201 h 227"/>
                <a:gd name="T56" fmla="*/ 173 w 228"/>
                <a:gd name="T57" fmla="*/ 211 h 227"/>
                <a:gd name="T58" fmla="*/ 158 w 228"/>
                <a:gd name="T59" fmla="*/ 218 h 227"/>
                <a:gd name="T60" fmla="*/ 143 w 228"/>
                <a:gd name="T61" fmla="*/ 223 h 227"/>
                <a:gd name="T62" fmla="*/ 126 w 228"/>
                <a:gd name="T63" fmla="*/ 227 h 227"/>
                <a:gd name="T64" fmla="*/ 109 w 228"/>
                <a:gd name="T65" fmla="*/ 227 h 227"/>
                <a:gd name="T66" fmla="*/ 91 w 228"/>
                <a:gd name="T67" fmla="*/ 225 h 227"/>
                <a:gd name="T68" fmla="*/ 75 w 228"/>
                <a:gd name="T69" fmla="*/ 221 h 227"/>
                <a:gd name="T70" fmla="*/ 60 w 228"/>
                <a:gd name="T71" fmla="*/ 214 h 227"/>
                <a:gd name="T72" fmla="*/ 46 w 228"/>
                <a:gd name="T73" fmla="*/ 205 h 227"/>
                <a:gd name="T74" fmla="*/ 34 w 228"/>
                <a:gd name="T75" fmla="*/ 194 h 227"/>
                <a:gd name="T76" fmla="*/ 23 w 228"/>
                <a:gd name="T77" fmla="*/ 182 h 227"/>
                <a:gd name="T78" fmla="*/ 14 w 228"/>
                <a:gd name="T79" fmla="*/ 168 h 227"/>
                <a:gd name="T80" fmla="*/ 7 w 228"/>
                <a:gd name="T81" fmla="*/ 152 h 227"/>
                <a:gd name="T82" fmla="*/ 3 w 228"/>
                <a:gd name="T83" fmla="*/ 137 h 227"/>
                <a:gd name="T84" fmla="*/ 1 w 228"/>
                <a:gd name="T85"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227">
                  <a:moveTo>
                    <a:pt x="0" y="113"/>
                  </a:moveTo>
                  <a:lnTo>
                    <a:pt x="1" y="108"/>
                  </a:lnTo>
                  <a:lnTo>
                    <a:pt x="1" y="102"/>
                  </a:lnTo>
                  <a:lnTo>
                    <a:pt x="2" y="96"/>
                  </a:lnTo>
                  <a:lnTo>
                    <a:pt x="3" y="91"/>
                  </a:lnTo>
                  <a:lnTo>
                    <a:pt x="4" y="85"/>
                  </a:lnTo>
                  <a:lnTo>
                    <a:pt x="6" y="80"/>
                  </a:lnTo>
                  <a:lnTo>
                    <a:pt x="7" y="74"/>
                  </a:lnTo>
                  <a:lnTo>
                    <a:pt x="9" y="69"/>
                  </a:lnTo>
                  <a:lnTo>
                    <a:pt x="11" y="64"/>
                  </a:lnTo>
                  <a:lnTo>
                    <a:pt x="14" y="59"/>
                  </a:lnTo>
                  <a:lnTo>
                    <a:pt x="17" y="54"/>
                  </a:lnTo>
                  <a:lnTo>
                    <a:pt x="20" y="50"/>
                  </a:lnTo>
                  <a:lnTo>
                    <a:pt x="23" y="46"/>
                  </a:lnTo>
                  <a:lnTo>
                    <a:pt x="26" y="41"/>
                  </a:lnTo>
                  <a:lnTo>
                    <a:pt x="30" y="37"/>
                  </a:lnTo>
                  <a:lnTo>
                    <a:pt x="34" y="33"/>
                  </a:lnTo>
                  <a:lnTo>
                    <a:pt x="38" y="29"/>
                  </a:lnTo>
                  <a:lnTo>
                    <a:pt x="42" y="26"/>
                  </a:lnTo>
                  <a:lnTo>
                    <a:pt x="46" y="22"/>
                  </a:lnTo>
                  <a:lnTo>
                    <a:pt x="50" y="19"/>
                  </a:lnTo>
                  <a:lnTo>
                    <a:pt x="55" y="17"/>
                  </a:lnTo>
                  <a:lnTo>
                    <a:pt x="60" y="14"/>
                  </a:lnTo>
                  <a:lnTo>
                    <a:pt x="65" y="11"/>
                  </a:lnTo>
                  <a:lnTo>
                    <a:pt x="70" y="9"/>
                  </a:lnTo>
                  <a:lnTo>
                    <a:pt x="75" y="7"/>
                  </a:lnTo>
                  <a:lnTo>
                    <a:pt x="80" y="5"/>
                  </a:lnTo>
                  <a:lnTo>
                    <a:pt x="86" y="3"/>
                  </a:lnTo>
                  <a:lnTo>
                    <a:pt x="91" y="2"/>
                  </a:lnTo>
                  <a:lnTo>
                    <a:pt x="97" y="1"/>
                  </a:lnTo>
                  <a:lnTo>
                    <a:pt x="103" y="0"/>
                  </a:lnTo>
                  <a:lnTo>
                    <a:pt x="108" y="0"/>
                  </a:lnTo>
                  <a:lnTo>
                    <a:pt x="114" y="0"/>
                  </a:lnTo>
                  <a:lnTo>
                    <a:pt x="120" y="0"/>
                  </a:lnTo>
                  <a:lnTo>
                    <a:pt x="126" y="0"/>
                  </a:lnTo>
                  <a:lnTo>
                    <a:pt x="131" y="1"/>
                  </a:lnTo>
                  <a:lnTo>
                    <a:pt x="137" y="2"/>
                  </a:lnTo>
                  <a:lnTo>
                    <a:pt x="143" y="3"/>
                  </a:lnTo>
                  <a:lnTo>
                    <a:pt x="148" y="5"/>
                  </a:lnTo>
                  <a:lnTo>
                    <a:pt x="153" y="7"/>
                  </a:lnTo>
                  <a:lnTo>
                    <a:pt x="158" y="9"/>
                  </a:lnTo>
                  <a:lnTo>
                    <a:pt x="163" y="11"/>
                  </a:lnTo>
                  <a:lnTo>
                    <a:pt x="168" y="14"/>
                  </a:lnTo>
                  <a:lnTo>
                    <a:pt x="173" y="17"/>
                  </a:lnTo>
                  <a:lnTo>
                    <a:pt x="178" y="19"/>
                  </a:lnTo>
                  <a:lnTo>
                    <a:pt x="182" y="22"/>
                  </a:lnTo>
                  <a:lnTo>
                    <a:pt x="186" y="26"/>
                  </a:lnTo>
                  <a:lnTo>
                    <a:pt x="191" y="29"/>
                  </a:lnTo>
                  <a:lnTo>
                    <a:pt x="194" y="33"/>
                  </a:lnTo>
                  <a:lnTo>
                    <a:pt x="198" y="37"/>
                  </a:lnTo>
                  <a:lnTo>
                    <a:pt x="202" y="41"/>
                  </a:lnTo>
                  <a:lnTo>
                    <a:pt x="205" y="46"/>
                  </a:lnTo>
                  <a:lnTo>
                    <a:pt x="208" y="50"/>
                  </a:lnTo>
                  <a:lnTo>
                    <a:pt x="211" y="54"/>
                  </a:lnTo>
                  <a:lnTo>
                    <a:pt x="214" y="59"/>
                  </a:lnTo>
                  <a:lnTo>
                    <a:pt x="217" y="64"/>
                  </a:lnTo>
                  <a:lnTo>
                    <a:pt x="219" y="69"/>
                  </a:lnTo>
                  <a:lnTo>
                    <a:pt x="221" y="74"/>
                  </a:lnTo>
                  <a:lnTo>
                    <a:pt x="223" y="80"/>
                  </a:lnTo>
                  <a:lnTo>
                    <a:pt x="224" y="85"/>
                  </a:lnTo>
                  <a:lnTo>
                    <a:pt x="225" y="91"/>
                  </a:lnTo>
                  <a:lnTo>
                    <a:pt x="226" y="96"/>
                  </a:lnTo>
                  <a:lnTo>
                    <a:pt x="227" y="102"/>
                  </a:lnTo>
                  <a:lnTo>
                    <a:pt x="227" y="108"/>
                  </a:lnTo>
                  <a:lnTo>
                    <a:pt x="228" y="113"/>
                  </a:lnTo>
                  <a:lnTo>
                    <a:pt x="228" y="113"/>
                  </a:lnTo>
                  <a:lnTo>
                    <a:pt x="227" y="120"/>
                  </a:lnTo>
                  <a:lnTo>
                    <a:pt x="227" y="125"/>
                  </a:lnTo>
                  <a:lnTo>
                    <a:pt x="226" y="131"/>
                  </a:lnTo>
                  <a:lnTo>
                    <a:pt x="225" y="137"/>
                  </a:lnTo>
                  <a:lnTo>
                    <a:pt x="224" y="142"/>
                  </a:lnTo>
                  <a:lnTo>
                    <a:pt x="223" y="147"/>
                  </a:lnTo>
                  <a:lnTo>
                    <a:pt x="221" y="152"/>
                  </a:lnTo>
                  <a:lnTo>
                    <a:pt x="219" y="158"/>
                  </a:lnTo>
                  <a:lnTo>
                    <a:pt x="217" y="163"/>
                  </a:lnTo>
                  <a:lnTo>
                    <a:pt x="214" y="168"/>
                  </a:lnTo>
                  <a:lnTo>
                    <a:pt x="211" y="172"/>
                  </a:lnTo>
                  <a:lnTo>
                    <a:pt x="208" y="177"/>
                  </a:lnTo>
                  <a:lnTo>
                    <a:pt x="205" y="182"/>
                  </a:lnTo>
                  <a:lnTo>
                    <a:pt x="202" y="186"/>
                  </a:lnTo>
                  <a:lnTo>
                    <a:pt x="198" y="190"/>
                  </a:lnTo>
                  <a:lnTo>
                    <a:pt x="194" y="194"/>
                  </a:lnTo>
                  <a:lnTo>
                    <a:pt x="191" y="198"/>
                  </a:lnTo>
                  <a:lnTo>
                    <a:pt x="186" y="201"/>
                  </a:lnTo>
                  <a:lnTo>
                    <a:pt x="182" y="205"/>
                  </a:lnTo>
                  <a:lnTo>
                    <a:pt x="178" y="208"/>
                  </a:lnTo>
                  <a:lnTo>
                    <a:pt x="173" y="211"/>
                  </a:lnTo>
                  <a:lnTo>
                    <a:pt x="168" y="214"/>
                  </a:lnTo>
                  <a:lnTo>
                    <a:pt x="163" y="216"/>
                  </a:lnTo>
                  <a:lnTo>
                    <a:pt x="158" y="218"/>
                  </a:lnTo>
                  <a:lnTo>
                    <a:pt x="153" y="221"/>
                  </a:lnTo>
                  <a:lnTo>
                    <a:pt x="148" y="222"/>
                  </a:lnTo>
                  <a:lnTo>
                    <a:pt x="143" y="223"/>
                  </a:lnTo>
                  <a:lnTo>
                    <a:pt x="137" y="225"/>
                  </a:lnTo>
                  <a:lnTo>
                    <a:pt x="131" y="226"/>
                  </a:lnTo>
                  <a:lnTo>
                    <a:pt x="126" y="227"/>
                  </a:lnTo>
                  <a:lnTo>
                    <a:pt x="120" y="227"/>
                  </a:lnTo>
                  <a:lnTo>
                    <a:pt x="114" y="227"/>
                  </a:lnTo>
                  <a:lnTo>
                    <a:pt x="109" y="227"/>
                  </a:lnTo>
                  <a:lnTo>
                    <a:pt x="103" y="227"/>
                  </a:lnTo>
                  <a:lnTo>
                    <a:pt x="97" y="226"/>
                  </a:lnTo>
                  <a:lnTo>
                    <a:pt x="91" y="225"/>
                  </a:lnTo>
                  <a:lnTo>
                    <a:pt x="86" y="223"/>
                  </a:lnTo>
                  <a:lnTo>
                    <a:pt x="80" y="222"/>
                  </a:lnTo>
                  <a:lnTo>
                    <a:pt x="75" y="221"/>
                  </a:lnTo>
                  <a:lnTo>
                    <a:pt x="70" y="218"/>
                  </a:lnTo>
                  <a:lnTo>
                    <a:pt x="65" y="216"/>
                  </a:lnTo>
                  <a:lnTo>
                    <a:pt x="60" y="214"/>
                  </a:lnTo>
                  <a:lnTo>
                    <a:pt x="55" y="211"/>
                  </a:lnTo>
                  <a:lnTo>
                    <a:pt x="50" y="208"/>
                  </a:lnTo>
                  <a:lnTo>
                    <a:pt x="46" y="205"/>
                  </a:lnTo>
                  <a:lnTo>
                    <a:pt x="42" y="201"/>
                  </a:lnTo>
                  <a:lnTo>
                    <a:pt x="38" y="198"/>
                  </a:lnTo>
                  <a:lnTo>
                    <a:pt x="34" y="194"/>
                  </a:lnTo>
                  <a:lnTo>
                    <a:pt x="30" y="190"/>
                  </a:lnTo>
                  <a:lnTo>
                    <a:pt x="26" y="186"/>
                  </a:lnTo>
                  <a:lnTo>
                    <a:pt x="23" y="182"/>
                  </a:lnTo>
                  <a:lnTo>
                    <a:pt x="20" y="177"/>
                  </a:lnTo>
                  <a:lnTo>
                    <a:pt x="17" y="172"/>
                  </a:lnTo>
                  <a:lnTo>
                    <a:pt x="14" y="168"/>
                  </a:lnTo>
                  <a:lnTo>
                    <a:pt x="11" y="163"/>
                  </a:lnTo>
                  <a:lnTo>
                    <a:pt x="9" y="158"/>
                  </a:lnTo>
                  <a:lnTo>
                    <a:pt x="7" y="152"/>
                  </a:lnTo>
                  <a:lnTo>
                    <a:pt x="6" y="147"/>
                  </a:lnTo>
                  <a:lnTo>
                    <a:pt x="4" y="142"/>
                  </a:lnTo>
                  <a:lnTo>
                    <a:pt x="3" y="137"/>
                  </a:lnTo>
                  <a:lnTo>
                    <a:pt x="2" y="131"/>
                  </a:lnTo>
                  <a:lnTo>
                    <a:pt x="1" y="125"/>
                  </a:lnTo>
                  <a:lnTo>
                    <a:pt x="1" y="120"/>
                  </a:lnTo>
                  <a:lnTo>
                    <a:pt x="0" y="113"/>
                  </a:lnTo>
                </a:path>
              </a:pathLst>
            </a:custGeom>
            <a:noFill/>
            <a:ln w="1905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19"/>
            <p:cNvSpPr>
              <a:spLocks noChangeArrowheads="1"/>
            </p:cNvSpPr>
            <p:nvPr/>
          </p:nvSpPr>
          <p:spPr bwMode="auto">
            <a:xfrm>
              <a:off x="2909" y="1374"/>
              <a:ext cx="11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s</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74" name="Rectangle 20"/>
            <p:cNvSpPr>
              <a:spLocks noChangeArrowheads="1"/>
            </p:cNvSpPr>
            <p:nvPr/>
          </p:nvSpPr>
          <p:spPr bwMode="auto">
            <a:xfrm>
              <a:off x="3288" y="1719"/>
              <a:ext cx="229"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1"/>
            <p:cNvSpPr>
              <a:spLocks/>
            </p:cNvSpPr>
            <p:nvPr/>
          </p:nvSpPr>
          <p:spPr bwMode="auto">
            <a:xfrm>
              <a:off x="3289" y="1720"/>
              <a:ext cx="228" cy="228"/>
            </a:xfrm>
            <a:custGeom>
              <a:avLst/>
              <a:gdLst>
                <a:gd name="T0" fmla="*/ 1 w 228"/>
                <a:gd name="T1" fmla="*/ 103 h 228"/>
                <a:gd name="T2" fmla="*/ 4 w 228"/>
                <a:gd name="T3" fmla="*/ 86 h 228"/>
                <a:gd name="T4" fmla="*/ 9 w 228"/>
                <a:gd name="T5" fmla="*/ 69 h 228"/>
                <a:gd name="T6" fmla="*/ 17 w 228"/>
                <a:gd name="T7" fmla="*/ 55 h 228"/>
                <a:gd name="T8" fmla="*/ 26 w 228"/>
                <a:gd name="T9" fmla="*/ 42 h 228"/>
                <a:gd name="T10" fmla="*/ 37 w 228"/>
                <a:gd name="T11" fmla="*/ 30 h 228"/>
                <a:gd name="T12" fmla="*/ 50 w 228"/>
                <a:gd name="T13" fmla="*/ 20 h 228"/>
                <a:gd name="T14" fmla="*/ 65 w 228"/>
                <a:gd name="T15" fmla="*/ 12 h 228"/>
                <a:gd name="T16" fmla="*/ 80 w 228"/>
                <a:gd name="T17" fmla="*/ 5 h 228"/>
                <a:gd name="T18" fmla="*/ 97 w 228"/>
                <a:gd name="T19" fmla="*/ 2 h 228"/>
                <a:gd name="T20" fmla="*/ 114 w 228"/>
                <a:gd name="T21" fmla="*/ 0 h 228"/>
                <a:gd name="T22" fmla="*/ 131 w 228"/>
                <a:gd name="T23" fmla="*/ 2 h 228"/>
                <a:gd name="T24" fmla="*/ 148 w 228"/>
                <a:gd name="T25" fmla="*/ 5 h 228"/>
                <a:gd name="T26" fmla="*/ 163 w 228"/>
                <a:gd name="T27" fmla="*/ 12 h 228"/>
                <a:gd name="T28" fmla="*/ 178 w 228"/>
                <a:gd name="T29" fmla="*/ 20 h 228"/>
                <a:gd name="T30" fmla="*/ 190 w 228"/>
                <a:gd name="T31" fmla="*/ 30 h 228"/>
                <a:gd name="T32" fmla="*/ 202 w 228"/>
                <a:gd name="T33" fmla="*/ 42 h 228"/>
                <a:gd name="T34" fmla="*/ 211 w 228"/>
                <a:gd name="T35" fmla="*/ 55 h 228"/>
                <a:gd name="T36" fmla="*/ 219 w 228"/>
                <a:gd name="T37" fmla="*/ 69 h 228"/>
                <a:gd name="T38" fmla="*/ 224 w 228"/>
                <a:gd name="T39" fmla="*/ 86 h 228"/>
                <a:gd name="T40" fmla="*/ 227 w 228"/>
                <a:gd name="T41" fmla="*/ 103 h 228"/>
                <a:gd name="T42" fmla="*/ 228 w 228"/>
                <a:gd name="T43" fmla="*/ 114 h 228"/>
                <a:gd name="T44" fmla="*/ 227 w 228"/>
                <a:gd name="T45" fmla="*/ 131 h 228"/>
                <a:gd name="T46" fmla="*/ 222 w 228"/>
                <a:gd name="T47" fmla="*/ 148 h 228"/>
                <a:gd name="T48" fmla="*/ 217 w 228"/>
                <a:gd name="T49" fmla="*/ 163 h 228"/>
                <a:gd name="T50" fmla="*/ 208 w 228"/>
                <a:gd name="T51" fmla="*/ 178 h 228"/>
                <a:gd name="T52" fmla="*/ 198 w 228"/>
                <a:gd name="T53" fmla="*/ 190 h 228"/>
                <a:gd name="T54" fmla="*/ 186 w 228"/>
                <a:gd name="T55" fmla="*/ 202 h 228"/>
                <a:gd name="T56" fmla="*/ 173 w 228"/>
                <a:gd name="T57" fmla="*/ 212 h 228"/>
                <a:gd name="T58" fmla="*/ 158 w 228"/>
                <a:gd name="T59" fmla="*/ 219 h 228"/>
                <a:gd name="T60" fmla="*/ 142 w 228"/>
                <a:gd name="T61" fmla="*/ 224 h 228"/>
                <a:gd name="T62" fmla="*/ 125 w 228"/>
                <a:gd name="T63" fmla="*/ 227 h 228"/>
                <a:gd name="T64" fmla="*/ 108 w 228"/>
                <a:gd name="T65" fmla="*/ 228 h 228"/>
                <a:gd name="T66" fmla="*/ 91 w 228"/>
                <a:gd name="T67" fmla="*/ 226 h 228"/>
                <a:gd name="T68" fmla="*/ 75 w 228"/>
                <a:gd name="T69" fmla="*/ 221 h 228"/>
                <a:gd name="T70" fmla="*/ 60 w 228"/>
                <a:gd name="T71" fmla="*/ 214 h 228"/>
                <a:gd name="T72" fmla="*/ 46 w 228"/>
                <a:gd name="T73" fmla="*/ 205 h 228"/>
                <a:gd name="T74" fmla="*/ 34 w 228"/>
                <a:gd name="T75" fmla="*/ 195 h 228"/>
                <a:gd name="T76" fmla="*/ 23 w 228"/>
                <a:gd name="T77" fmla="*/ 182 h 228"/>
                <a:gd name="T78" fmla="*/ 14 w 228"/>
                <a:gd name="T79" fmla="*/ 168 h 228"/>
                <a:gd name="T80" fmla="*/ 7 w 228"/>
                <a:gd name="T81" fmla="*/ 153 h 228"/>
                <a:gd name="T82" fmla="*/ 2 w 228"/>
                <a:gd name="T83" fmla="*/ 137 h 228"/>
                <a:gd name="T84" fmla="*/ 0 w 228"/>
                <a:gd name="T85" fmla="*/ 1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228">
                  <a:moveTo>
                    <a:pt x="0" y="114"/>
                  </a:moveTo>
                  <a:lnTo>
                    <a:pt x="0" y="109"/>
                  </a:lnTo>
                  <a:lnTo>
                    <a:pt x="1" y="103"/>
                  </a:lnTo>
                  <a:lnTo>
                    <a:pt x="1" y="97"/>
                  </a:lnTo>
                  <a:lnTo>
                    <a:pt x="2" y="91"/>
                  </a:lnTo>
                  <a:lnTo>
                    <a:pt x="4" y="86"/>
                  </a:lnTo>
                  <a:lnTo>
                    <a:pt x="5" y="80"/>
                  </a:lnTo>
                  <a:lnTo>
                    <a:pt x="7" y="75"/>
                  </a:lnTo>
                  <a:lnTo>
                    <a:pt x="9" y="69"/>
                  </a:lnTo>
                  <a:lnTo>
                    <a:pt x="11" y="64"/>
                  </a:lnTo>
                  <a:lnTo>
                    <a:pt x="14" y="59"/>
                  </a:lnTo>
                  <a:lnTo>
                    <a:pt x="17" y="55"/>
                  </a:lnTo>
                  <a:lnTo>
                    <a:pt x="20" y="50"/>
                  </a:lnTo>
                  <a:lnTo>
                    <a:pt x="23" y="46"/>
                  </a:lnTo>
                  <a:lnTo>
                    <a:pt x="26" y="42"/>
                  </a:lnTo>
                  <a:lnTo>
                    <a:pt x="30" y="37"/>
                  </a:lnTo>
                  <a:lnTo>
                    <a:pt x="34" y="34"/>
                  </a:lnTo>
                  <a:lnTo>
                    <a:pt x="37" y="30"/>
                  </a:lnTo>
                  <a:lnTo>
                    <a:pt x="42" y="26"/>
                  </a:lnTo>
                  <a:lnTo>
                    <a:pt x="46" y="23"/>
                  </a:lnTo>
                  <a:lnTo>
                    <a:pt x="50" y="20"/>
                  </a:lnTo>
                  <a:lnTo>
                    <a:pt x="55" y="17"/>
                  </a:lnTo>
                  <a:lnTo>
                    <a:pt x="60" y="14"/>
                  </a:lnTo>
                  <a:lnTo>
                    <a:pt x="65" y="12"/>
                  </a:lnTo>
                  <a:lnTo>
                    <a:pt x="69" y="10"/>
                  </a:lnTo>
                  <a:lnTo>
                    <a:pt x="75" y="8"/>
                  </a:lnTo>
                  <a:lnTo>
                    <a:pt x="80" y="5"/>
                  </a:lnTo>
                  <a:lnTo>
                    <a:pt x="85" y="4"/>
                  </a:lnTo>
                  <a:lnTo>
                    <a:pt x="91" y="3"/>
                  </a:lnTo>
                  <a:lnTo>
                    <a:pt x="97" y="2"/>
                  </a:lnTo>
                  <a:lnTo>
                    <a:pt x="102" y="1"/>
                  </a:lnTo>
                  <a:lnTo>
                    <a:pt x="108" y="0"/>
                  </a:lnTo>
                  <a:lnTo>
                    <a:pt x="114" y="0"/>
                  </a:lnTo>
                  <a:lnTo>
                    <a:pt x="119" y="0"/>
                  </a:lnTo>
                  <a:lnTo>
                    <a:pt x="125" y="1"/>
                  </a:lnTo>
                  <a:lnTo>
                    <a:pt x="131" y="2"/>
                  </a:lnTo>
                  <a:lnTo>
                    <a:pt x="137" y="3"/>
                  </a:lnTo>
                  <a:lnTo>
                    <a:pt x="142" y="4"/>
                  </a:lnTo>
                  <a:lnTo>
                    <a:pt x="148" y="5"/>
                  </a:lnTo>
                  <a:lnTo>
                    <a:pt x="153" y="8"/>
                  </a:lnTo>
                  <a:lnTo>
                    <a:pt x="158" y="10"/>
                  </a:lnTo>
                  <a:lnTo>
                    <a:pt x="163" y="12"/>
                  </a:lnTo>
                  <a:lnTo>
                    <a:pt x="168" y="14"/>
                  </a:lnTo>
                  <a:lnTo>
                    <a:pt x="173" y="17"/>
                  </a:lnTo>
                  <a:lnTo>
                    <a:pt x="178" y="20"/>
                  </a:lnTo>
                  <a:lnTo>
                    <a:pt x="182" y="23"/>
                  </a:lnTo>
                  <a:lnTo>
                    <a:pt x="186" y="26"/>
                  </a:lnTo>
                  <a:lnTo>
                    <a:pt x="190" y="30"/>
                  </a:lnTo>
                  <a:lnTo>
                    <a:pt x="194" y="34"/>
                  </a:lnTo>
                  <a:lnTo>
                    <a:pt x="198" y="37"/>
                  </a:lnTo>
                  <a:lnTo>
                    <a:pt x="202" y="42"/>
                  </a:lnTo>
                  <a:lnTo>
                    <a:pt x="205" y="46"/>
                  </a:lnTo>
                  <a:lnTo>
                    <a:pt x="208" y="50"/>
                  </a:lnTo>
                  <a:lnTo>
                    <a:pt x="211" y="55"/>
                  </a:lnTo>
                  <a:lnTo>
                    <a:pt x="214" y="59"/>
                  </a:lnTo>
                  <a:lnTo>
                    <a:pt x="217" y="64"/>
                  </a:lnTo>
                  <a:lnTo>
                    <a:pt x="219" y="69"/>
                  </a:lnTo>
                  <a:lnTo>
                    <a:pt x="221" y="75"/>
                  </a:lnTo>
                  <a:lnTo>
                    <a:pt x="222" y="80"/>
                  </a:lnTo>
                  <a:lnTo>
                    <a:pt x="224" y="86"/>
                  </a:lnTo>
                  <a:lnTo>
                    <a:pt x="226" y="91"/>
                  </a:lnTo>
                  <a:lnTo>
                    <a:pt x="227" y="97"/>
                  </a:lnTo>
                  <a:lnTo>
                    <a:pt x="227" y="103"/>
                  </a:lnTo>
                  <a:lnTo>
                    <a:pt x="228" y="109"/>
                  </a:lnTo>
                  <a:lnTo>
                    <a:pt x="228" y="114"/>
                  </a:lnTo>
                  <a:lnTo>
                    <a:pt x="228" y="114"/>
                  </a:lnTo>
                  <a:lnTo>
                    <a:pt x="228" y="120"/>
                  </a:lnTo>
                  <a:lnTo>
                    <a:pt x="227" y="126"/>
                  </a:lnTo>
                  <a:lnTo>
                    <a:pt x="227" y="131"/>
                  </a:lnTo>
                  <a:lnTo>
                    <a:pt x="226" y="137"/>
                  </a:lnTo>
                  <a:lnTo>
                    <a:pt x="224" y="143"/>
                  </a:lnTo>
                  <a:lnTo>
                    <a:pt x="222" y="148"/>
                  </a:lnTo>
                  <a:lnTo>
                    <a:pt x="221" y="153"/>
                  </a:lnTo>
                  <a:lnTo>
                    <a:pt x="219" y="158"/>
                  </a:lnTo>
                  <a:lnTo>
                    <a:pt x="217" y="163"/>
                  </a:lnTo>
                  <a:lnTo>
                    <a:pt x="214" y="168"/>
                  </a:lnTo>
                  <a:lnTo>
                    <a:pt x="211" y="173"/>
                  </a:lnTo>
                  <a:lnTo>
                    <a:pt x="208" y="178"/>
                  </a:lnTo>
                  <a:lnTo>
                    <a:pt x="205" y="182"/>
                  </a:lnTo>
                  <a:lnTo>
                    <a:pt x="202" y="187"/>
                  </a:lnTo>
                  <a:lnTo>
                    <a:pt x="198" y="190"/>
                  </a:lnTo>
                  <a:lnTo>
                    <a:pt x="194" y="195"/>
                  </a:lnTo>
                  <a:lnTo>
                    <a:pt x="190" y="198"/>
                  </a:lnTo>
                  <a:lnTo>
                    <a:pt x="186" y="202"/>
                  </a:lnTo>
                  <a:lnTo>
                    <a:pt x="182" y="205"/>
                  </a:lnTo>
                  <a:lnTo>
                    <a:pt x="178" y="209"/>
                  </a:lnTo>
                  <a:lnTo>
                    <a:pt x="173" y="212"/>
                  </a:lnTo>
                  <a:lnTo>
                    <a:pt x="168" y="214"/>
                  </a:lnTo>
                  <a:lnTo>
                    <a:pt x="163" y="217"/>
                  </a:lnTo>
                  <a:lnTo>
                    <a:pt x="158" y="219"/>
                  </a:lnTo>
                  <a:lnTo>
                    <a:pt x="153" y="221"/>
                  </a:lnTo>
                  <a:lnTo>
                    <a:pt x="148" y="223"/>
                  </a:lnTo>
                  <a:lnTo>
                    <a:pt x="142" y="224"/>
                  </a:lnTo>
                  <a:lnTo>
                    <a:pt x="137" y="226"/>
                  </a:lnTo>
                  <a:lnTo>
                    <a:pt x="131" y="227"/>
                  </a:lnTo>
                  <a:lnTo>
                    <a:pt x="125" y="227"/>
                  </a:lnTo>
                  <a:lnTo>
                    <a:pt x="119" y="228"/>
                  </a:lnTo>
                  <a:lnTo>
                    <a:pt x="114" y="228"/>
                  </a:lnTo>
                  <a:lnTo>
                    <a:pt x="108" y="228"/>
                  </a:lnTo>
                  <a:lnTo>
                    <a:pt x="102" y="227"/>
                  </a:lnTo>
                  <a:lnTo>
                    <a:pt x="97" y="227"/>
                  </a:lnTo>
                  <a:lnTo>
                    <a:pt x="91" y="226"/>
                  </a:lnTo>
                  <a:lnTo>
                    <a:pt x="85" y="224"/>
                  </a:lnTo>
                  <a:lnTo>
                    <a:pt x="80" y="223"/>
                  </a:lnTo>
                  <a:lnTo>
                    <a:pt x="75" y="221"/>
                  </a:lnTo>
                  <a:lnTo>
                    <a:pt x="69" y="219"/>
                  </a:lnTo>
                  <a:lnTo>
                    <a:pt x="65" y="217"/>
                  </a:lnTo>
                  <a:lnTo>
                    <a:pt x="60" y="214"/>
                  </a:lnTo>
                  <a:lnTo>
                    <a:pt x="55" y="212"/>
                  </a:lnTo>
                  <a:lnTo>
                    <a:pt x="50" y="209"/>
                  </a:lnTo>
                  <a:lnTo>
                    <a:pt x="46" y="205"/>
                  </a:lnTo>
                  <a:lnTo>
                    <a:pt x="42" y="202"/>
                  </a:lnTo>
                  <a:lnTo>
                    <a:pt x="37" y="198"/>
                  </a:lnTo>
                  <a:lnTo>
                    <a:pt x="34" y="195"/>
                  </a:lnTo>
                  <a:lnTo>
                    <a:pt x="30" y="190"/>
                  </a:lnTo>
                  <a:lnTo>
                    <a:pt x="26" y="187"/>
                  </a:lnTo>
                  <a:lnTo>
                    <a:pt x="23" y="182"/>
                  </a:lnTo>
                  <a:lnTo>
                    <a:pt x="20" y="178"/>
                  </a:lnTo>
                  <a:lnTo>
                    <a:pt x="17" y="173"/>
                  </a:lnTo>
                  <a:lnTo>
                    <a:pt x="14" y="168"/>
                  </a:lnTo>
                  <a:lnTo>
                    <a:pt x="11" y="163"/>
                  </a:lnTo>
                  <a:lnTo>
                    <a:pt x="9" y="158"/>
                  </a:lnTo>
                  <a:lnTo>
                    <a:pt x="7" y="153"/>
                  </a:lnTo>
                  <a:lnTo>
                    <a:pt x="5" y="148"/>
                  </a:lnTo>
                  <a:lnTo>
                    <a:pt x="4" y="143"/>
                  </a:lnTo>
                  <a:lnTo>
                    <a:pt x="2" y="137"/>
                  </a:lnTo>
                  <a:lnTo>
                    <a:pt x="1" y="131"/>
                  </a:lnTo>
                  <a:lnTo>
                    <a:pt x="1" y="126"/>
                  </a:lnTo>
                  <a:lnTo>
                    <a:pt x="0" y="120"/>
                  </a:lnTo>
                  <a:lnTo>
                    <a:pt x="0" y="1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22"/>
            <p:cNvSpPr>
              <a:spLocks/>
            </p:cNvSpPr>
            <p:nvPr/>
          </p:nvSpPr>
          <p:spPr bwMode="auto">
            <a:xfrm>
              <a:off x="3289" y="1720"/>
              <a:ext cx="228" cy="228"/>
            </a:xfrm>
            <a:custGeom>
              <a:avLst/>
              <a:gdLst>
                <a:gd name="T0" fmla="*/ 1 w 228"/>
                <a:gd name="T1" fmla="*/ 103 h 228"/>
                <a:gd name="T2" fmla="*/ 4 w 228"/>
                <a:gd name="T3" fmla="*/ 86 h 228"/>
                <a:gd name="T4" fmla="*/ 9 w 228"/>
                <a:gd name="T5" fmla="*/ 69 h 228"/>
                <a:gd name="T6" fmla="*/ 17 w 228"/>
                <a:gd name="T7" fmla="*/ 55 h 228"/>
                <a:gd name="T8" fmla="*/ 26 w 228"/>
                <a:gd name="T9" fmla="*/ 42 h 228"/>
                <a:gd name="T10" fmla="*/ 37 w 228"/>
                <a:gd name="T11" fmla="*/ 30 h 228"/>
                <a:gd name="T12" fmla="*/ 50 w 228"/>
                <a:gd name="T13" fmla="*/ 20 h 228"/>
                <a:gd name="T14" fmla="*/ 65 w 228"/>
                <a:gd name="T15" fmla="*/ 12 h 228"/>
                <a:gd name="T16" fmla="*/ 80 w 228"/>
                <a:gd name="T17" fmla="*/ 5 h 228"/>
                <a:gd name="T18" fmla="*/ 97 w 228"/>
                <a:gd name="T19" fmla="*/ 2 h 228"/>
                <a:gd name="T20" fmla="*/ 114 w 228"/>
                <a:gd name="T21" fmla="*/ 0 h 228"/>
                <a:gd name="T22" fmla="*/ 131 w 228"/>
                <a:gd name="T23" fmla="*/ 2 h 228"/>
                <a:gd name="T24" fmla="*/ 148 w 228"/>
                <a:gd name="T25" fmla="*/ 5 h 228"/>
                <a:gd name="T26" fmla="*/ 163 w 228"/>
                <a:gd name="T27" fmla="*/ 12 h 228"/>
                <a:gd name="T28" fmla="*/ 178 w 228"/>
                <a:gd name="T29" fmla="*/ 20 h 228"/>
                <a:gd name="T30" fmla="*/ 190 w 228"/>
                <a:gd name="T31" fmla="*/ 30 h 228"/>
                <a:gd name="T32" fmla="*/ 202 w 228"/>
                <a:gd name="T33" fmla="*/ 42 h 228"/>
                <a:gd name="T34" fmla="*/ 211 w 228"/>
                <a:gd name="T35" fmla="*/ 55 h 228"/>
                <a:gd name="T36" fmla="*/ 219 w 228"/>
                <a:gd name="T37" fmla="*/ 69 h 228"/>
                <a:gd name="T38" fmla="*/ 224 w 228"/>
                <a:gd name="T39" fmla="*/ 86 h 228"/>
                <a:gd name="T40" fmla="*/ 227 w 228"/>
                <a:gd name="T41" fmla="*/ 103 h 228"/>
                <a:gd name="T42" fmla="*/ 228 w 228"/>
                <a:gd name="T43" fmla="*/ 114 h 228"/>
                <a:gd name="T44" fmla="*/ 227 w 228"/>
                <a:gd name="T45" fmla="*/ 131 h 228"/>
                <a:gd name="T46" fmla="*/ 222 w 228"/>
                <a:gd name="T47" fmla="*/ 148 h 228"/>
                <a:gd name="T48" fmla="*/ 217 w 228"/>
                <a:gd name="T49" fmla="*/ 163 h 228"/>
                <a:gd name="T50" fmla="*/ 208 w 228"/>
                <a:gd name="T51" fmla="*/ 178 h 228"/>
                <a:gd name="T52" fmla="*/ 198 w 228"/>
                <a:gd name="T53" fmla="*/ 190 h 228"/>
                <a:gd name="T54" fmla="*/ 186 w 228"/>
                <a:gd name="T55" fmla="*/ 202 h 228"/>
                <a:gd name="T56" fmla="*/ 173 w 228"/>
                <a:gd name="T57" fmla="*/ 212 h 228"/>
                <a:gd name="T58" fmla="*/ 158 w 228"/>
                <a:gd name="T59" fmla="*/ 219 h 228"/>
                <a:gd name="T60" fmla="*/ 142 w 228"/>
                <a:gd name="T61" fmla="*/ 224 h 228"/>
                <a:gd name="T62" fmla="*/ 125 w 228"/>
                <a:gd name="T63" fmla="*/ 227 h 228"/>
                <a:gd name="T64" fmla="*/ 108 w 228"/>
                <a:gd name="T65" fmla="*/ 228 h 228"/>
                <a:gd name="T66" fmla="*/ 91 w 228"/>
                <a:gd name="T67" fmla="*/ 226 h 228"/>
                <a:gd name="T68" fmla="*/ 75 w 228"/>
                <a:gd name="T69" fmla="*/ 221 h 228"/>
                <a:gd name="T70" fmla="*/ 60 w 228"/>
                <a:gd name="T71" fmla="*/ 214 h 228"/>
                <a:gd name="T72" fmla="*/ 46 w 228"/>
                <a:gd name="T73" fmla="*/ 205 h 228"/>
                <a:gd name="T74" fmla="*/ 34 w 228"/>
                <a:gd name="T75" fmla="*/ 195 h 228"/>
                <a:gd name="T76" fmla="*/ 23 w 228"/>
                <a:gd name="T77" fmla="*/ 182 h 228"/>
                <a:gd name="T78" fmla="*/ 14 w 228"/>
                <a:gd name="T79" fmla="*/ 168 h 228"/>
                <a:gd name="T80" fmla="*/ 7 w 228"/>
                <a:gd name="T81" fmla="*/ 153 h 228"/>
                <a:gd name="T82" fmla="*/ 2 w 228"/>
                <a:gd name="T83" fmla="*/ 137 h 228"/>
                <a:gd name="T84" fmla="*/ 0 w 228"/>
                <a:gd name="T85" fmla="*/ 1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228">
                  <a:moveTo>
                    <a:pt x="0" y="114"/>
                  </a:moveTo>
                  <a:lnTo>
                    <a:pt x="0" y="109"/>
                  </a:lnTo>
                  <a:lnTo>
                    <a:pt x="1" y="103"/>
                  </a:lnTo>
                  <a:lnTo>
                    <a:pt x="1" y="97"/>
                  </a:lnTo>
                  <a:lnTo>
                    <a:pt x="2" y="91"/>
                  </a:lnTo>
                  <a:lnTo>
                    <a:pt x="4" y="86"/>
                  </a:lnTo>
                  <a:lnTo>
                    <a:pt x="5" y="80"/>
                  </a:lnTo>
                  <a:lnTo>
                    <a:pt x="7" y="75"/>
                  </a:lnTo>
                  <a:lnTo>
                    <a:pt x="9" y="69"/>
                  </a:lnTo>
                  <a:lnTo>
                    <a:pt x="11" y="64"/>
                  </a:lnTo>
                  <a:lnTo>
                    <a:pt x="14" y="59"/>
                  </a:lnTo>
                  <a:lnTo>
                    <a:pt x="17" y="55"/>
                  </a:lnTo>
                  <a:lnTo>
                    <a:pt x="20" y="50"/>
                  </a:lnTo>
                  <a:lnTo>
                    <a:pt x="23" y="46"/>
                  </a:lnTo>
                  <a:lnTo>
                    <a:pt x="26" y="42"/>
                  </a:lnTo>
                  <a:lnTo>
                    <a:pt x="30" y="37"/>
                  </a:lnTo>
                  <a:lnTo>
                    <a:pt x="34" y="34"/>
                  </a:lnTo>
                  <a:lnTo>
                    <a:pt x="37" y="30"/>
                  </a:lnTo>
                  <a:lnTo>
                    <a:pt x="42" y="26"/>
                  </a:lnTo>
                  <a:lnTo>
                    <a:pt x="46" y="23"/>
                  </a:lnTo>
                  <a:lnTo>
                    <a:pt x="50" y="20"/>
                  </a:lnTo>
                  <a:lnTo>
                    <a:pt x="55" y="17"/>
                  </a:lnTo>
                  <a:lnTo>
                    <a:pt x="60" y="14"/>
                  </a:lnTo>
                  <a:lnTo>
                    <a:pt x="65" y="12"/>
                  </a:lnTo>
                  <a:lnTo>
                    <a:pt x="69" y="10"/>
                  </a:lnTo>
                  <a:lnTo>
                    <a:pt x="75" y="8"/>
                  </a:lnTo>
                  <a:lnTo>
                    <a:pt x="80" y="5"/>
                  </a:lnTo>
                  <a:lnTo>
                    <a:pt x="85" y="4"/>
                  </a:lnTo>
                  <a:lnTo>
                    <a:pt x="91" y="3"/>
                  </a:lnTo>
                  <a:lnTo>
                    <a:pt x="97" y="2"/>
                  </a:lnTo>
                  <a:lnTo>
                    <a:pt x="102" y="1"/>
                  </a:lnTo>
                  <a:lnTo>
                    <a:pt x="108" y="0"/>
                  </a:lnTo>
                  <a:lnTo>
                    <a:pt x="114" y="0"/>
                  </a:lnTo>
                  <a:lnTo>
                    <a:pt x="119" y="0"/>
                  </a:lnTo>
                  <a:lnTo>
                    <a:pt x="125" y="1"/>
                  </a:lnTo>
                  <a:lnTo>
                    <a:pt x="131" y="2"/>
                  </a:lnTo>
                  <a:lnTo>
                    <a:pt x="137" y="3"/>
                  </a:lnTo>
                  <a:lnTo>
                    <a:pt x="142" y="4"/>
                  </a:lnTo>
                  <a:lnTo>
                    <a:pt x="148" y="5"/>
                  </a:lnTo>
                  <a:lnTo>
                    <a:pt x="153" y="8"/>
                  </a:lnTo>
                  <a:lnTo>
                    <a:pt x="158" y="10"/>
                  </a:lnTo>
                  <a:lnTo>
                    <a:pt x="163" y="12"/>
                  </a:lnTo>
                  <a:lnTo>
                    <a:pt x="168" y="14"/>
                  </a:lnTo>
                  <a:lnTo>
                    <a:pt x="173" y="17"/>
                  </a:lnTo>
                  <a:lnTo>
                    <a:pt x="178" y="20"/>
                  </a:lnTo>
                  <a:lnTo>
                    <a:pt x="182" y="23"/>
                  </a:lnTo>
                  <a:lnTo>
                    <a:pt x="186" y="26"/>
                  </a:lnTo>
                  <a:lnTo>
                    <a:pt x="190" y="30"/>
                  </a:lnTo>
                  <a:lnTo>
                    <a:pt x="194" y="34"/>
                  </a:lnTo>
                  <a:lnTo>
                    <a:pt x="198" y="37"/>
                  </a:lnTo>
                  <a:lnTo>
                    <a:pt x="202" y="42"/>
                  </a:lnTo>
                  <a:lnTo>
                    <a:pt x="205" y="46"/>
                  </a:lnTo>
                  <a:lnTo>
                    <a:pt x="208" y="50"/>
                  </a:lnTo>
                  <a:lnTo>
                    <a:pt x="211" y="55"/>
                  </a:lnTo>
                  <a:lnTo>
                    <a:pt x="214" y="59"/>
                  </a:lnTo>
                  <a:lnTo>
                    <a:pt x="217" y="64"/>
                  </a:lnTo>
                  <a:lnTo>
                    <a:pt x="219" y="69"/>
                  </a:lnTo>
                  <a:lnTo>
                    <a:pt x="221" y="75"/>
                  </a:lnTo>
                  <a:lnTo>
                    <a:pt x="222" y="80"/>
                  </a:lnTo>
                  <a:lnTo>
                    <a:pt x="224" y="86"/>
                  </a:lnTo>
                  <a:lnTo>
                    <a:pt x="226" y="91"/>
                  </a:lnTo>
                  <a:lnTo>
                    <a:pt x="227" y="97"/>
                  </a:lnTo>
                  <a:lnTo>
                    <a:pt x="227" y="103"/>
                  </a:lnTo>
                  <a:lnTo>
                    <a:pt x="228" y="109"/>
                  </a:lnTo>
                  <a:lnTo>
                    <a:pt x="228" y="114"/>
                  </a:lnTo>
                  <a:lnTo>
                    <a:pt x="228" y="114"/>
                  </a:lnTo>
                  <a:lnTo>
                    <a:pt x="228" y="120"/>
                  </a:lnTo>
                  <a:lnTo>
                    <a:pt x="227" y="126"/>
                  </a:lnTo>
                  <a:lnTo>
                    <a:pt x="227" y="131"/>
                  </a:lnTo>
                  <a:lnTo>
                    <a:pt x="226" y="137"/>
                  </a:lnTo>
                  <a:lnTo>
                    <a:pt x="224" y="143"/>
                  </a:lnTo>
                  <a:lnTo>
                    <a:pt x="222" y="148"/>
                  </a:lnTo>
                  <a:lnTo>
                    <a:pt x="221" y="153"/>
                  </a:lnTo>
                  <a:lnTo>
                    <a:pt x="219" y="158"/>
                  </a:lnTo>
                  <a:lnTo>
                    <a:pt x="217" y="163"/>
                  </a:lnTo>
                  <a:lnTo>
                    <a:pt x="214" y="168"/>
                  </a:lnTo>
                  <a:lnTo>
                    <a:pt x="211" y="173"/>
                  </a:lnTo>
                  <a:lnTo>
                    <a:pt x="208" y="178"/>
                  </a:lnTo>
                  <a:lnTo>
                    <a:pt x="205" y="182"/>
                  </a:lnTo>
                  <a:lnTo>
                    <a:pt x="202" y="187"/>
                  </a:lnTo>
                  <a:lnTo>
                    <a:pt x="198" y="190"/>
                  </a:lnTo>
                  <a:lnTo>
                    <a:pt x="194" y="195"/>
                  </a:lnTo>
                  <a:lnTo>
                    <a:pt x="190" y="198"/>
                  </a:lnTo>
                  <a:lnTo>
                    <a:pt x="186" y="202"/>
                  </a:lnTo>
                  <a:lnTo>
                    <a:pt x="182" y="205"/>
                  </a:lnTo>
                  <a:lnTo>
                    <a:pt x="178" y="209"/>
                  </a:lnTo>
                  <a:lnTo>
                    <a:pt x="173" y="212"/>
                  </a:lnTo>
                  <a:lnTo>
                    <a:pt x="168" y="214"/>
                  </a:lnTo>
                  <a:lnTo>
                    <a:pt x="163" y="217"/>
                  </a:lnTo>
                  <a:lnTo>
                    <a:pt x="158" y="219"/>
                  </a:lnTo>
                  <a:lnTo>
                    <a:pt x="153" y="221"/>
                  </a:lnTo>
                  <a:lnTo>
                    <a:pt x="148" y="223"/>
                  </a:lnTo>
                  <a:lnTo>
                    <a:pt x="142" y="224"/>
                  </a:lnTo>
                  <a:lnTo>
                    <a:pt x="137" y="226"/>
                  </a:lnTo>
                  <a:lnTo>
                    <a:pt x="131" y="227"/>
                  </a:lnTo>
                  <a:lnTo>
                    <a:pt x="125" y="227"/>
                  </a:lnTo>
                  <a:lnTo>
                    <a:pt x="119" y="228"/>
                  </a:lnTo>
                  <a:lnTo>
                    <a:pt x="114" y="228"/>
                  </a:lnTo>
                  <a:lnTo>
                    <a:pt x="108" y="228"/>
                  </a:lnTo>
                  <a:lnTo>
                    <a:pt x="102" y="227"/>
                  </a:lnTo>
                  <a:lnTo>
                    <a:pt x="97" y="227"/>
                  </a:lnTo>
                  <a:lnTo>
                    <a:pt x="91" y="226"/>
                  </a:lnTo>
                  <a:lnTo>
                    <a:pt x="85" y="224"/>
                  </a:lnTo>
                  <a:lnTo>
                    <a:pt x="80" y="223"/>
                  </a:lnTo>
                  <a:lnTo>
                    <a:pt x="75" y="221"/>
                  </a:lnTo>
                  <a:lnTo>
                    <a:pt x="69" y="219"/>
                  </a:lnTo>
                  <a:lnTo>
                    <a:pt x="65" y="217"/>
                  </a:lnTo>
                  <a:lnTo>
                    <a:pt x="60" y="214"/>
                  </a:lnTo>
                  <a:lnTo>
                    <a:pt x="55" y="212"/>
                  </a:lnTo>
                  <a:lnTo>
                    <a:pt x="50" y="209"/>
                  </a:lnTo>
                  <a:lnTo>
                    <a:pt x="46" y="205"/>
                  </a:lnTo>
                  <a:lnTo>
                    <a:pt x="42" y="202"/>
                  </a:lnTo>
                  <a:lnTo>
                    <a:pt x="37" y="198"/>
                  </a:lnTo>
                  <a:lnTo>
                    <a:pt x="34" y="195"/>
                  </a:lnTo>
                  <a:lnTo>
                    <a:pt x="30" y="190"/>
                  </a:lnTo>
                  <a:lnTo>
                    <a:pt x="26" y="187"/>
                  </a:lnTo>
                  <a:lnTo>
                    <a:pt x="23" y="182"/>
                  </a:lnTo>
                  <a:lnTo>
                    <a:pt x="20" y="178"/>
                  </a:lnTo>
                  <a:lnTo>
                    <a:pt x="17" y="173"/>
                  </a:lnTo>
                  <a:lnTo>
                    <a:pt x="14" y="168"/>
                  </a:lnTo>
                  <a:lnTo>
                    <a:pt x="11" y="163"/>
                  </a:lnTo>
                  <a:lnTo>
                    <a:pt x="9" y="158"/>
                  </a:lnTo>
                  <a:lnTo>
                    <a:pt x="7" y="153"/>
                  </a:lnTo>
                  <a:lnTo>
                    <a:pt x="5" y="148"/>
                  </a:lnTo>
                  <a:lnTo>
                    <a:pt x="4" y="143"/>
                  </a:lnTo>
                  <a:lnTo>
                    <a:pt x="2" y="137"/>
                  </a:lnTo>
                  <a:lnTo>
                    <a:pt x="1" y="131"/>
                  </a:lnTo>
                  <a:lnTo>
                    <a:pt x="1" y="126"/>
                  </a:lnTo>
                  <a:lnTo>
                    <a:pt x="0" y="120"/>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Rectangle 23"/>
            <p:cNvSpPr>
              <a:spLocks noChangeArrowheads="1"/>
            </p:cNvSpPr>
            <p:nvPr/>
          </p:nvSpPr>
          <p:spPr bwMode="auto">
            <a:xfrm>
              <a:off x="3288" y="1719"/>
              <a:ext cx="229"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4"/>
            <p:cNvSpPr>
              <a:spLocks/>
            </p:cNvSpPr>
            <p:nvPr/>
          </p:nvSpPr>
          <p:spPr bwMode="auto">
            <a:xfrm>
              <a:off x="3289" y="1720"/>
              <a:ext cx="227" cy="227"/>
            </a:xfrm>
            <a:custGeom>
              <a:avLst/>
              <a:gdLst>
                <a:gd name="T0" fmla="*/ 1 w 227"/>
                <a:gd name="T1" fmla="*/ 102 h 227"/>
                <a:gd name="T2" fmla="*/ 4 w 227"/>
                <a:gd name="T3" fmla="*/ 85 h 227"/>
                <a:gd name="T4" fmla="*/ 9 w 227"/>
                <a:gd name="T5" fmla="*/ 69 h 227"/>
                <a:gd name="T6" fmla="*/ 17 w 227"/>
                <a:gd name="T7" fmla="*/ 55 h 227"/>
                <a:gd name="T8" fmla="*/ 26 w 227"/>
                <a:gd name="T9" fmla="*/ 42 h 227"/>
                <a:gd name="T10" fmla="*/ 37 w 227"/>
                <a:gd name="T11" fmla="*/ 30 h 227"/>
                <a:gd name="T12" fmla="*/ 50 w 227"/>
                <a:gd name="T13" fmla="*/ 20 h 227"/>
                <a:gd name="T14" fmla="*/ 65 w 227"/>
                <a:gd name="T15" fmla="*/ 11 h 227"/>
                <a:gd name="T16" fmla="*/ 80 w 227"/>
                <a:gd name="T17" fmla="*/ 5 h 227"/>
                <a:gd name="T18" fmla="*/ 97 w 227"/>
                <a:gd name="T19" fmla="*/ 1 h 227"/>
                <a:gd name="T20" fmla="*/ 114 w 227"/>
                <a:gd name="T21" fmla="*/ 0 h 227"/>
                <a:gd name="T22" fmla="*/ 131 w 227"/>
                <a:gd name="T23" fmla="*/ 1 h 227"/>
                <a:gd name="T24" fmla="*/ 147 w 227"/>
                <a:gd name="T25" fmla="*/ 5 h 227"/>
                <a:gd name="T26" fmla="*/ 163 w 227"/>
                <a:gd name="T27" fmla="*/ 11 h 227"/>
                <a:gd name="T28" fmla="*/ 177 w 227"/>
                <a:gd name="T29" fmla="*/ 20 h 227"/>
                <a:gd name="T30" fmla="*/ 190 w 227"/>
                <a:gd name="T31" fmla="*/ 30 h 227"/>
                <a:gd name="T32" fmla="*/ 201 w 227"/>
                <a:gd name="T33" fmla="*/ 42 h 227"/>
                <a:gd name="T34" fmla="*/ 211 w 227"/>
                <a:gd name="T35" fmla="*/ 55 h 227"/>
                <a:gd name="T36" fmla="*/ 218 w 227"/>
                <a:gd name="T37" fmla="*/ 69 h 227"/>
                <a:gd name="T38" fmla="*/ 223 w 227"/>
                <a:gd name="T39" fmla="*/ 85 h 227"/>
                <a:gd name="T40" fmla="*/ 227 w 227"/>
                <a:gd name="T41" fmla="*/ 102 h 227"/>
                <a:gd name="T42" fmla="*/ 227 w 227"/>
                <a:gd name="T43" fmla="*/ 114 h 227"/>
                <a:gd name="T44" fmla="*/ 226 w 227"/>
                <a:gd name="T45" fmla="*/ 131 h 227"/>
                <a:gd name="T46" fmla="*/ 222 w 227"/>
                <a:gd name="T47" fmla="*/ 148 h 227"/>
                <a:gd name="T48" fmla="*/ 216 w 227"/>
                <a:gd name="T49" fmla="*/ 163 h 227"/>
                <a:gd name="T50" fmla="*/ 208 w 227"/>
                <a:gd name="T51" fmla="*/ 178 h 227"/>
                <a:gd name="T52" fmla="*/ 198 w 227"/>
                <a:gd name="T53" fmla="*/ 190 h 227"/>
                <a:gd name="T54" fmla="*/ 186 w 227"/>
                <a:gd name="T55" fmla="*/ 202 h 227"/>
                <a:gd name="T56" fmla="*/ 173 w 227"/>
                <a:gd name="T57" fmla="*/ 211 h 227"/>
                <a:gd name="T58" fmla="*/ 158 w 227"/>
                <a:gd name="T59" fmla="*/ 219 h 227"/>
                <a:gd name="T60" fmla="*/ 142 w 227"/>
                <a:gd name="T61" fmla="*/ 224 h 227"/>
                <a:gd name="T62" fmla="*/ 125 w 227"/>
                <a:gd name="T63" fmla="*/ 227 h 227"/>
                <a:gd name="T64" fmla="*/ 108 w 227"/>
                <a:gd name="T65" fmla="*/ 227 h 227"/>
                <a:gd name="T66" fmla="*/ 91 w 227"/>
                <a:gd name="T67" fmla="*/ 225 h 227"/>
                <a:gd name="T68" fmla="*/ 75 w 227"/>
                <a:gd name="T69" fmla="*/ 221 h 227"/>
                <a:gd name="T70" fmla="*/ 59 w 227"/>
                <a:gd name="T71" fmla="*/ 214 h 227"/>
                <a:gd name="T72" fmla="*/ 45 w 227"/>
                <a:gd name="T73" fmla="*/ 205 h 227"/>
                <a:gd name="T74" fmla="*/ 33 w 227"/>
                <a:gd name="T75" fmla="*/ 195 h 227"/>
                <a:gd name="T76" fmla="*/ 22 w 227"/>
                <a:gd name="T77" fmla="*/ 182 h 227"/>
                <a:gd name="T78" fmla="*/ 14 w 227"/>
                <a:gd name="T79" fmla="*/ 168 h 227"/>
                <a:gd name="T80" fmla="*/ 7 w 227"/>
                <a:gd name="T81" fmla="*/ 153 h 227"/>
                <a:gd name="T82" fmla="*/ 2 w 227"/>
                <a:gd name="T83" fmla="*/ 137 h 227"/>
                <a:gd name="T84" fmla="*/ 0 w 227"/>
                <a:gd name="T85"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7" h="227">
                  <a:moveTo>
                    <a:pt x="0" y="114"/>
                  </a:moveTo>
                  <a:lnTo>
                    <a:pt x="0" y="108"/>
                  </a:lnTo>
                  <a:lnTo>
                    <a:pt x="1" y="102"/>
                  </a:lnTo>
                  <a:lnTo>
                    <a:pt x="1" y="96"/>
                  </a:lnTo>
                  <a:lnTo>
                    <a:pt x="2" y="91"/>
                  </a:lnTo>
                  <a:lnTo>
                    <a:pt x="4" y="85"/>
                  </a:lnTo>
                  <a:lnTo>
                    <a:pt x="5" y="80"/>
                  </a:lnTo>
                  <a:lnTo>
                    <a:pt x="7" y="74"/>
                  </a:lnTo>
                  <a:lnTo>
                    <a:pt x="9" y="69"/>
                  </a:lnTo>
                  <a:lnTo>
                    <a:pt x="11" y="64"/>
                  </a:lnTo>
                  <a:lnTo>
                    <a:pt x="14" y="59"/>
                  </a:lnTo>
                  <a:lnTo>
                    <a:pt x="17" y="55"/>
                  </a:lnTo>
                  <a:lnTo>
                    <a:pt x="19" y="50"/>
                  </a:lnTo>
                  <a:lnTo>
                    <a:pt x="22" y="46"/>
                  </a:lnTo>
                  <a:lnTo>
                    <a:pt x="26" y="42"/>
                  </a:lnTo>
                  <a:lnTo>
                    <a:pt x="29" y="37"/>
                  </a:lnTo>
                  <a:lnTo>
                    <a:pt x="33" y="33"/>
                  </a:lnTo>
                  <a:lnTo>
                    <a:pt x="37" y="30"/>
                  </a:lnTo>
                  <a:lnTo>
                    <a:pt x="41" y="26"/>
                  </a:lnTo>
                  <a:lnTo>
                    <a:pt x="45" y="23"/>
                  </a:lnTo>
                  <a:lnTo>
                    <a:pt x="50" y="20"/>
                  </a:lnTo>
                  <a:lnTo>
                    <a:pt x="54" y="17"/>
                  </a:lnTo>
                  <a:lnTo>
                    <a:pt x="59" y="14"/>
                  </a:lnTo>
                  <a:lnTo>
                    <a:pt x="65" y="11"/>
                  </a:lnTo>
                  <a:lnTo>
                    <a:pt x="69" y="9"/>
                  </a:lnTo>
                  <a:lnTo>
                    <a:pt x="75" y="7"/>
                  </a:lnTo>
                  <a:lnTo>
                    <a:pt x="80" y="5"/>
                  </a:lnTo>
                  <a:lnTo>
                    <a:pt x="85" y="3"/>
                  </a:lnTo>
                  <a:lnTo>
                    <a:pt x="91" y="3"/>
                  </a:lnTo>
                  <a:lnTo>
                    <a:pt x="97" y="1"/>
                  </a:lnTo>
                  <a:lnTo>
                    <a:pt x="102" y="0"/>
                  </a:lnTo>
                  <a:lnTo>
                    <a:pt x="108" y="0"/>
                  </a:lnTo>
                  <a:lnTo>
                    <a:pt x="114" y="0"/>
                  </a:lnTo>
                  <a:lnTo>
                    <a:pt x="119" y="0"/>
                  </a:lnTo>
                  <a:lnTo>
                    <a:pt x="125" y="0"/>
                  </a:lnTo>
                  <a:lnTo>
                    <a:pt x="131" y="1"/>
                  </a:lnTo>
                  <a:lnTo>
                    <a:pt x="137" y="3"/>
                  </a:lnTo>
                  <a:lnTo>
                    <a:pt x="142" y="3"/>
                  </a:lnTo>
                  <a:lnTo>
                    <a:pt x="147" y="5"/>
                  </a:lnTo>
                  <a:lnTo>
                    <a:pt x="153" y="7"/>
                  </a:lnTo>
                  <a:lnTo>
                    <a:pt x="158" y="9"/>
                  </a:lnTo>
                  <a:lnTo>
                    <a:pt x="163" y="11"/>
                  </a:lnTo>
                  <a:lnTo>
                    <a:pt x="168" y="14"/>
                  </a:lnTo>
                  <a:lnTo>
                    <a:pt x="173" y="17"/>
                  </a:lnTo>
                  <a:lnTo>
                    <a:pt x="177" y="20"/>
                  </a:lnTo>
                  <a:lnTo>
                    <a:pt x="182" y="23"/>
                  </a:lnTo>
                  <a:lnTo>
                    <a:pt x="186" y="26"/>
                  </a:lnTo>
                  <a:lnTo>
                    <a:pt x="190" y="30"/>
                  </a:lnTo>
                  <a:lnTo>
                    <a:pt x="194" y="33"/>
                  </a:lnTo>
                  <a:lnTo>
                    <a:pt x="198" y="37"/>
                  </a:lnTo>
                  <a:lnTo>
                    <a:pt x="201" y="42"/>
                  </a:lnTo>
                  <a:lnTo>
                    <a:pt x="205" y="46"/>
                  </a:lnTo>
                  <a:lnTo>
                    <a:pt x="208" y="50"/>
                  </a:lnTo>
                  <a:lnTo>
                    <a:pt x="211" y="55"/>
                  </a:lnTo>
                  <a:lnTo>
                    <a:pt x="213" y="59"/>
                  </a:lnTo>
                  <a:lnTo>
                    <a:pt x="216" y="64"/>
                  </a:lnTo>
                  <a:lnTo>
                    <a:pt x="218" y="69"/>
                  </a:lnTo>
                  <a:lnTo>
                    <a:pt x="220" y="74"/>
                  </a:lnTo>
                  <a:lnTo>
                    <a:pt x="222" y="80"/>
                  </a:lnTo>
                  <a:lnTo>
                    <a:pt x="223" y="85"/>
                  </a:lnTo>
                  <a:lnTo>
                    <a:pt x="225" y="91"/>
                  </a:lnTo>
                  <a:lnTo>
                    <a:pt x="226" y="96"/>
                  </a:lnTo>
                  <a:lnTo>
                    <a:pt x="227" y="102"/>
                  </a:lnTo>
                  <a:lnTo>
                    <a:pt x="227" y="108"/>
                  </a:lnTo>
                  <a:lnTo>
                    <a:pt x="227" y="114"/>
                  </a:lnTo>
                  <a:lnTo>
                    <a:pt x="227" y="114"/>
                  </a:lnTo>
                  <a:lnTo>
                    <a:pt x="227" y="120"/>
                  </a:lnTo>
                  <a:lnTo>
                    <a:pt x="227" y="126"/>
                  </a:lnTo>
                  <a:lnTo>
                    <a:pt x="226" y="131"/>
                  </a:lnTo>
                  <a:lnTo>
                    <a:pt x="225" y="137"/>
                  </a:lnTo>
                  <a:lnTo>
                    <a:pt x="223" y="142"/>
                  </a:lnTo>
                  <a:lnTo>
                    <a:pt x="222" y="148"/>
                  </a:lnTo>
                  <a:lnTo>
                    <a:pt x="220" y="153"/>
                  </a:lnTo>
                  <a:lnTo>
                    <a:pt x="218" y="158"/>
                  </a:lnTo>
                  <a:lnTo>
                    <a:pt x="216" y="163"/>
                  </a:lnTo>
                  <a:lnTo>
                    <a:pt x="213" y="168"/>
                  </a:lnTo>
                  <a:lnTo>
                    <a:pt x="211" y="173"/>
                  </a:lnTo>
                  <a:lnTo>
                    <a:pt x="208" y="178"/>
                  </a:lnTo>
                  <a:lnTo>
                    <a:pt x="205" y="182"/>
                  </a:lnTo>
                  <a:lnTo>
                    <a:pt x="201" y="186"/>
                  </a:lnTo>
                  <a:lnTo>
                    <a:pt x="198" y="190"/>
                  </a:lnTo>
                  <a:lnTo>
                    <a:pt x="194" y="195"/>
                  </a:lnTo>
                  <a:lnTo>
                    <a:pt x="190" y="198"/>
                  </a:lnTo>
                  <a:lnTo>
                    <a:pt x="186" y="202"/>
                  </a:lnTo>
                  <a:lnTo>
                    <a:pt x="182" y="205"/>
                  </a:lnTo>
                  <a:lnTo>
                    <a:pt x="177" y="208"/>
                  </a:lnTo>
                  <a:lnTo>
                    <a:pt x="173" y="211"/>
                  </a:lnTo>
                  <a:lnTo>
                    <a:pt x="168" y="214"/>
                  </a:lnTo>
                  <a:lnTo>
                    <a:pt x="163" y="217"/>
                  </a:lnTo>
                  <a:lnTo>
                    <a:pt x="158" y="219"/>
                  </a:lnTo>
                  <a:lnTo>
                    <a:pt x="153" y="221"/>
                  </a:lnTo>
                  <a:lnTo>
                    <a:pt x="147" y="222"/>
                  </a:lnTo>
                  <a:lnTo>
                    <a:pt x="142" y="224"/>
                  </a:lnTo>
                  <a:lnTo>
                    <a:pt x="137" y="225"/>
                  </a:lnTo>
                  <a:lnTo>
                    <a:pt x="131" y="227"/>
                  </a:lnTo>
                  <a:lnTo>
                    <a:pt x="125" y="227"/>
                  </a:lnTo>
                  <a:lnTo>
                    <a:pt x="119" y="227"/>
                  </a:lnTo>
                  <a:lnTo>
                    <a:pt x="114" y="227"/>
                  </a:lnTo>
                  <a:lnTo>
                    <a:pt x="108" y="227"/>
                  </a:lnTo>
                  <a:lnTo>
                    <a:pt x="102" y="227"/>
                  </a:lnTo>
                  <a:lnTo>
                    <a:pt x="97" y="227"/>
                  </a:lnTo>
                  <a:lnTo>
                    <a:pt x="91" y="225"/>
                  </a:lnTo>
                  <a:lnTo>
                    <a:pt x="85" y="224"/>
                  </a:lnTo>
                  <a:lnTo>
                    <a:pt x="80" y="222"/>
                  </a:lnTo>
                  <a:lnTo>
                    <a:pt x="75" y="221"/>
                  </a:lnTo>
                  <a:lnTo>
                    <a:pt x="69" y="219"/>
                  </a:lnTo>
                  <a:lnTo>
                    <a:pt x="65" y="217"/>
                  </a:lnTo>
                  <a:lnTo>
                    <a:pt x="59" y="214"/>
                  </a:lnTo>
                  <a:lnTo>
                    <a:pt x="54" y="211"/>
                  </a:lnTo>
                  <a:lnTo>
                    <a:pt x="50" y="208"/>
                  </a:lnTo>
                  <a:lnTo>
                    <a:pt x="45" y="205"/>
                  </a:lnTo>
                  <a:lnTo>
                    <a:pt x="41" y="202"/>
                  </a:lnTo>
                  <a:lnTo>
                    <a:pt x="37" y="198"/>
                  </a:lnTo>
                  <a:lnTo>
                    <a:pt x="33" y="195"/>
                  </a:lnTo>
                  <a:lnTo>
                    <a:pt x="29" y="190"/>
                  </a:lnTo>
                  <a:lnTo>
                    <a:pt x="26" y="186"/>
                  </a:lnTo>
                  <a:lnTo>
                    <a:pt x="22" y="182"/>
                  </a:lnTo>
                  <a:lnTo>
                    <a:pt x="19" y="178"/>
                  </a:lnTo>
                  <a:lnTo>
                    <a:pt x="17" y="173"/>
                  </a:lnTo>
                  <a:lnTo>
                    <a:pt x="14" y="168"/>
                  </a:lnTo>
                  <a:lnTo>
                    <a:pt x="11" y="163"/>
                  </a:lnTo>
                  <a:lnTo>
                    <a:pt x="9" y="158"/>
                  </a:lnTo>
                  <a:lnTo>
                    <a:pt x="7" y="153"/>
                  </a:lnTo>
                  <a:lnTo>
                    <a:pt x="5" y="148"/>
                  </a:lnTo>
                  <a:lnTo>
                    <a:pt x="4" y="142"/>
                  </a:lnTo>
                  <a:lnTo>
                    <a:pt x="2" y="137"/>
                  </a:lnTo>
                  <a:lnTo>
                    <a:pt x="1" y="131"/>
                  </a:lnTo>
                  <a:lnTo>
                    <a:pt x="1" y="126"/>
                  </a:lnTo>
                  <a:lnTo>
                    <a:pt x="0" y="120"/>
                  </a:lnTo>
                  <a:lnTo>
                    <a:pt x="0" y="11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Rectangle 25"/>
            <p:cNvSpPr>
              <a:spLocks noChangeArrowheads="1"/>
            </p:cNvSpPr>
            <p:nvPr/>
          </p:nvSpPr>
          <p:spPr bwMode="auto">
            <a:xfrm>
              <a:off x="3325" y="1695"/>
              <a:ext cx="12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v</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80" name="Rectangle 26"/>
            <p:cNvSpPr>
              <a:spLocks noChangeArrowheads="1"/>
            </p:cNvSpPr>
            <p:nvPr/>
          </p:nvSpPr>
          <p:spPr bwMode="auto">
            <a:xfrm>
              <a:off x="3414" y="1786"/>
              <a:ext cx="9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000000"/>
                  </a:solidFill>
                  <a:effectLst/>
                  <a:latin typeface="Times New Roman" panose="02020603050405020304" pitchFamily="18" charset="0"/>
                </a:rPr>
                <a:t>2</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81" name="Rectangle 27"/>
            <p:cNvSpPr>
              <a:spLocks noChangeArrowheads="1"/>
            </p:cNvSpPr>
            <p:nvPr/>
          </p:nvSpPr>
          <p:spPr bwMode="auto">
            <a:xfrm>
              <a:off x="3106" y="2174"/>
              <a:ext cx="229"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8"/>
            <p:cNvSpPr>
              <a:spLocks/>
            </p:cNvSpPr>
            <p:nvPr/>
          </p:nvSpPr>
          <p:spPr bwMode="auto">
            <a:xfrm>
              <a:off x="3107" y="2175"/>
              <a:ext cx="228" cy="228"/>
            </a:xfrm>
            <a:custGeom>
              <a:avLst/>
              <a:gdLst>
                <a:gd name="T0" fmla="*/ 1 w 228"/>
                <a:gd name="T1" fmla="*/ 103 h 228"/>
                <a:gd name="T2" fmla="*/ 4 w 228"/>
                <a:gd name="T3" fmla="*/ 86 h 228"/>
                <a:gd name="T4" fmla="*/ 9 w 228"/>
                <a:gd name="T5" fmla="*/ 69 h 228"/>
                <a:gd name="T6" fmla="*/ 17 w 228"/>
                <a:gd name="T7" fmla="*/ 55 h 228"/>
                <a:gd name="T8" fmla="*/ 26 w 228"/>
                <a:gd name="T9" fmla="*/ 42 h 228"/>
                <a:gd name="T10" fmla="*/ 38 w 228"/>
                <a:gd name="T11" fmla="*/ 30 h 228"/>
                <a:gd name="T12" fmla="*/ 50 w 228"/>
                <a:gd name="T13" fmla="*/ 20 h 228"/>
                <a:gd name="T14" fmla="*/ 65 w 228"/>
                <a:gd name="T15" fmla="*/ 12 h 228"/>
                <a:gd name="T16" fmla="*/ 80 w 228"/>
                <a:gd name="T17" fmla="*/ 5 h 228"/>
                <a:gd name="T18" fmla="*/ 97 w 228"/>
                <a:gd name="T19" fmla="*/ 2 h 228"/>
                <a:gd name="T20" fmla="*/ 114 w 228"/>
                <a:gd name="T21" fmla="*/ 0 h 228"/>
                <a:gd name="T22" fmla="*/ 131 w 228"/>
                <a:gd name="T23" fmla="*/ 2 h 228"/>
                <a:gd name="T24" fmla="*/ 148 w 228"/>
                <a:gd name="T25" fmla="*/ 5 h 228"/>
                <a:gd name="T26" fmla="*/ 163 w 228"/>
                <a:gd name="T27" fmla="*/ 12 h 228"/>
                <a:gd name="T28" fmla="*/ 178 w 228"/>
                <a:gd name="T29" fmla="*/ 20 h 228"/>
                <a:gd name="T30" fmla="*/ 191 w 228"/>
                <a:gd name="T31" fmla="*/ 30 h 228"/>
                <a:gd name="T32" fmla="*/ 202 w 228"/>
                <a:gd name="T33" fmla="*/ 42 h 228"/>
                <a:gd name="T34" fmla="*/ 211 w 228"/>
                <a:gd name="T35" fmla="*/ 55 h 228"/>
                <a:gd name="T36" fmla="*/ 219 w 228"/>
                <a:gd name="T37" fmla="*/ 69 h 228"/>
                <a:gd name="T38" fmla="*/ 224 w 228"/>
                <a:gd name="T39" fmla="*/ 86 h 228"/>
                <a:gd name="T40" fmla="*/ 227 w 228"/>
                <a:gd name="T41" fmla="*/ 103 h 228"/>
                <a:gd name="T42" fmla="*/ 228 w 228"/>
                <a:gd name="T43" fmla="*/ 114 h 228"/>
                <a:gd name="T44" fmla="*/ 227 w 228"/>
                <a:gd name="T45" fmla="*/ 131 h 228"/>
                <a:gd name="T46" fmla="*/ 223 w 228"/>
                <a:gd name="T47" fmla="*/ 148 h 228"/>
                <a:gd name="T48" fmla="*/ 217 w 228"/>
                <a:gd name="T49" fmla="*/ 163 h 228"/>
                <a:gd name="T50" fmla="*/ 208 w 228"/>
                <a:gd name="T51" fmla="*/ 178 h 228"/>
                <a:gd name="T52" fmla="*/ 198 w 228"/>
                <a:gd name="T53" fmla="*/ 190 h 228"/>
                <a:gd name="T54" fmla="*/ 186 w 228"/>
                <a:gd name="T55" fmla="*/ 202 h 228"/>
                <a:gd name="T56" fmla="*/ 173 w 228"/>
                <a:gd name="T57" fmla="*/ 212 h 228"/>
                <a:gd name="T58" fmla="*/ 158 w 228"/>
                <a:gd name="T59" fmla="*/ 219 h 228"/>
                <a:gd name="T60" fmla="*/ 142 w 228"/>
                <a:gd name="T61" fmla="*/ 224 h 228"/>
                <a:gd name="T62" fmla="*/ 126 w 228"/>
                <a:gd name="T63" fmla="*/ 227 h 228"/>
                <a:gd name="T64" fmla="*/ 108 w 228"/>
                <a:gd name="T65" fmla="*/ 228 h 228"/>
                <a:gd name="T66" fmla="*/ 91 w 228"/>
                <a:gd name="T67" fmla="*/ 226 h 228"/>
                <a:gd name="T68" fmla="*/ 75 w 228"/>
                <a:gd name="T69" fmla="*/ 221 h 228"/>
                <a:gd name="T70" fmla="*/ 60 w 228"/>
                <a:gd name="T71" fmla="*/ 215 h 228"/>
                <a:gd name="T72" fmla="*/ 46 w 228"/>
                <a:gd name="T73" fmla="*/ 205 h 228"/>
                <a:gd name="T74" fmla="*/ 34 w 228"/>
                <a:gd name="T75" fmla="*/ 195 h 228"/>
                <a:gd name="T76" fmla="*/ 23 w 228"/>
                <a:gd name="T77" fmla="*/ 183 h 228"/>
                <a:gd name="T78" fmla="*/ 14 w 228"/>
                <a:gd name="T79" fmla="*/ 168 h 228"/>
                <a:gd name="T80" fmla="*/ 7 w 228"/>
                <a:gd name="T81" fmla="*/ 153 h 228"/>
                <a:gd name="T82" fmla="*/ 2 w 228"/>
                <a:gd name="T83" fmla="*/ 137 h 228"/>
                <a:gd name="T84" fmla="*/ 0 w 228"/>
                <a:gd name="T85" fmla="*/ 1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228">
                  <a:moveTo>
                    <a:pt x="0" y="114"/>
                  </a:moveTo>
                  <a:lnTo>
                    <a:pt x="0" y="109"/>
                  </a:lnTo>
                  <a:lnTo>
                    <a:pt x="1" y="103"/>
                  </a:lnTo>
                  <a:lnTo>
                    <a:pt x="1" y="97"/>
                  </a:lnTo>
                  <a:lnTo>
                    <a:pt x="2" y="92"/>
                  </a:lnTo>
                  <a:lnTo>
                    <a:pt x="4" y="86"/>
                  </a:lnTo>
                  <a:lnTo>
                    <a:pt x="6" y="80"/>
                  </a:lnTo>
                  <a:lnTo>
                    <a:pt x="7" y="75"/>
                  </a:lnTo>
                  <a:lnTo>
                    <a:pt x="9" y="69"/>
                  </a:lnTo>
                  <a:lnTo>
                    <a:pt x="11" y="64"/>
                  </a:lnTo>
                  <a:lnTo>
                    <a:pt x="14" y="60"/>
                  </a:lnTo>
                  <a:lnTo>
                    <a:pt x="17" y="55"/>
                  </a:lnTo>
                  <a:lnTo>
                    <a:pt x="20" y="50"/>
                  </a:lnTo>
                  <a:lnTo>
                    <a:pt x="23" y="46"/>
                  </a:lnTo>
                  <a:lnTo>
                    <a:pt x="26" y="42"/>
                  </a:lnTo>
                  <a:lnTo>
                    <a:pt x="30" y="37"/>
                  </a:lnTo>
                  <a:lnTo>
                    <a:pt x="34" y="34"/>
                  </a:lnTo>
                  <a:lnTo>
                    <a:pt x="38" y="30"/>
                  </a:lnTo>
                  <a:lnTo>
                    <a:pt x="42" y="26"/>
                  </a:lnTo>
                  <a:lnTo>
                    <a:pt x="46" y="23"/>
                  </a:lnTo>
                  <a:lnTo>
                    <a:pt x="50" y="20"/>
                  </a:lnTo>
                  <a:lnTo>
                    <a:pt x="55" y="17"/>
                  </a:lnTo>
                  <a:lnTo>
                    <a:pt x="60" y="14"/>
                  </a:lnTo>
                  <a:lnTo>
                    <a:pt x="65" y="12"/>
                  </a:lnTo>
                  <a:lnTo>
                    <a:pt x="70" y="10"/>
                  </a:lnTo>
                  <a:lnTo>
                    <a:pt x="75" y="8"/>
                  </a:lnTo>
                  <a:lnTo>
                    <a:pt x="80" y="5"/>
                  </a:lnTo>
                  <a:lnTo>
                    <a:pt x="86" y="4"/>
                  </a:lnTo>
                  <a:lnTo>
                    <a:pt x="91" y="3"/>
                  </a:lnTo>
                  <a:lnTo>
                    <a:pt x="97" y="2"/>
                  </a:lnTo>
                  <a:lnTo>
                    <a:pt x="102" y="1"/>
                  </a:lnTo>
                  <a:lnTo>
                    <a:pt x="108" y="0"/>
                  </a:lnTo>
                  <a:lnTo>
                    <a:pt x="114" y="0"/>
                  </a:lnTo>
                  <a:lnTo>
                    <a:pt x="120" y="0"/>
                  </a:lnTo>
                  <a:lnTo>
                    <a:pt x="126" y="1"/>
                  </a:lnTo>
                  <a:lnTo>
                    <a:pt x="131" y="2"/>
                  </a:lnTo>
                  <a:lnTo>
                    <a:pt x="137" y="3"/>
                  </a:lnTo>
                  <a:lnTo>
                    <a:pt x="142" y="4"/>
                  </a:lnTo>
                  <a:lnTo>
                    <a:pt x="148" y="5"/>
                  </a:lnTo>
                  <a:lnTo>
                    <a:pt x="153" y="8"/>
                  </a:lnTo>
                  <a:lnTo>
                    <a:pt x="158" y="10"/>
                  </a:lnTo>
                  <a:lnTo>
                    <a:pt x="163" y="12"/>
                  </a:lnTo>
                  <a:lnTo>
                    <a:pt x="168" y="14"/>
                  </a:lnTo>
                  <a:lnTo>
                    <a:pt x="173" y="17"/>
                  </a:lnTo>
                  <a:lnTo>
                    <a:pt x="178" y="20"/>
                  </a:lnTo>
                  <a:lnTo>
                    <a:pt x="182" y="23"/>
                  </a:lnTo>
                  <a:lnTo>
                    <a:pt x="186" y="26"/>
                  </a:lnTo>
                  <a:lnTo>
                    <a:pt x="191" y="30"/>
                  </a:lnTo>
                  <a:lnTo>
                    <a:pt x="194" y="34"/>
                  </a:lnTo>
                  <a:lnTo>
                    <a:pt x="198" y="37"/>
                  </a:lnTo>
                  <a:lnTo>
                    <a:pt x="202" y="42"/>
                  </a:lnTo>
                  <a:lnTo>
                    <a:pt x="205" y="46"/>
                  </a:lnTo>
                  <a:lnTo>
                    <a:pt x="208" y="50"/>
                  </a:lnTo>
                  <a:lnTo>
                    <a:pt x="211" y="55"/>
                  </a:lnTo>
                  <a:lnTo>
                    <a:pt x="214" y="60"/>
                  </a:lnTo>
                  <a:lnTo>
                    <a:pt x="217" y="64"/>
                  </a:lnTo>
                  <a:lnTo>
                    <a:pt x="219" y="69"/>
                  </a:lnTo>
                  <a:lnTo>
                    <a:pt x="221" y="75"/>
                  </a:lnTo>
                  <a:lnTo>
                    <a:pt x="223" y="80"/>
                  </a:lnTo>
                  <a:lnTo>
                    <a:pt x="224" y="86"/>
                  </a:lnTo>
                  <a:lnTo>
                    <a:pt x="226" y="92"/>
                  </a:lnTo>
                  <a:lnTo>
                    <a:pt x="227" y="97"/>
                  </a:lnTo>
                  <a:lnTo>
                    <a:pt x="227" y="103"/>
                  </a:lnTo>
                  <a:lnTo>
                    <a:pt x="228" y="109"/>
                  </a:lnTo>
                  <a:lnTo>
                    <a:pt x="228" y="114"/>
                  </a:lnTo>
                  <a:lnTo>
                    <a:pt x="228" y="114"/>
                  </a:lnTo>
                  <a:lnTo>
                    <a:pt x="228" y="120"/>
                  </a:lnTo>
                  <a:lnTo>
                    <a:pt x="227" y="126"/>
                  </a:lnTo>
                  <a:lnTo>
                    <a:pt x="227" y="131"/>
                  </a:lnTo>
                  <a:lnTo>
                    <a:pt x="226" y="137"/>
                  </a:lnTo>
                  <a:lnTo>
                    <a:pt x="224" y="143"/>
                  </a:lnTo>
                  <a:lnTo>
                    <a:pt x="223" y="148"/>
                  </a:lnTo>
                  <a:lnTo>
                    <a:pt x="221" y="153"/>
                  </a:lnTo>
                  <a:lnTo>
                    <a:pt x="219" y="158"/>
                  </a:lnTo>
                  <a:lnTo>
                    <a:pt x="217" y="163"/>
                  </a:lnTo>
                  <a:lnTo>
                    <a:pt x="214" y="168"/>
                  </a:lnTo>
                  <a:lnTo>
                    <a:pt x="211" y="173"/>
                  </a:lnTo>
                  <a:lnTo>
                    <a:pt x="208" y="178"/>
                  </a:lnTo>
                  <a:lnTo>
                    <a:pt x="205" y="183"/>
                  </a:lnTo>
                  <a:lnTo>
                    <a:pt x="202" y="187"/>
                  </a:lnTo>
                  <a:lnTo>
                    <a:pt x="198" y="190"/>
                  </a:lnTo>
                  <a:lnTo>
                    <a:pt x="194" y="195"/>
                  </a:lnTo>
                  <a:lnTo>
                    <a:pt x="191" y="198"/>
                  </a:lnTo>
                  <a:lnTo>
                    <a:pt x="186" y="202"/>
                  </a:lnTo>
                  <a:lnTo>
                    <a:pt x="182" y="205"/>
                  </a:lnTo>
                  <a:lnTo>
                    <a:pt x="178" y="209"/>
                  </a:lnTo>
                  <a:lnTo>
                    <a:pt x="173" y="212"/>
                  </a:lnTo>
                  <a:lnTo>
                    <a:pt x="168" y="215"/>
                  </a:lnTo>
                  <a:lnTo>
                    <a:pt x="163" y="217"/>
                  </a:lnTo>
                  <a:lnTo>
                    <a:pt x="158" y="219"/>
                  </a:lnTo>
                  <a:lnTo>
                    <a:pt x="153" y="221"/>
                  </a:lnTo>
                  <a:lnTo>
                    <a:pt x="148" y="223"/>
                  </a:lnTo>
                  <a:lnTo>
                    <a:pt x="142" y="224"/>
                  </a:lnTo>
                  <a:lnTo>
                    <a:pt x="137" y="226"/>
                  </a:lnTo>
                  <a:lnTo>
                    <a:pt x="131" y="227"/>
                  </a:lnTo>
                  <a:lnTo>
                    <a:pt x="126" y="227"/>
                  </a:lnTo>
                  <a:lnTo>
                    <a:pt x="120" y="228"/>
                  </a:lnTo>
                  <a:lnTo>
                    <a:pt x="114" y="228"/>
                  </a:lnTo>
                  <a:lnTo>
                    <a:pt x="108" y="228"/>
                  </a:lnTo>
                  <a:lnTo>
                    <a:pt x="102" y="227"/>
                  </a:lnTo>
                  <a:lnTo>
                    <a:pt x="97" y="227"/>
                  </a:lnTo>
                  <a:lnTo>
                    <a:pt x="91" y="226"/>
                  </a:lnTo>
                  <a:lnTo>
                    <a:pt x="86" y="224"/>
                  </a:lnTo>
                  <a:lnTo>
                    <a:pt x="80" y="223"/>
                  </a:lnTo>
                  <a:lnTo>
                    <a:pt x="75" y="221"/>
                  </a:lnTo>
                  <a:lnTo>
                    <a:pt x="70" y="219"/>
                  </a:lnTo>
                  <a:lnTo>
                    <a:pt x="65" y="217"/>
                  </a:lnTo>
                  <a:lnTo>
                    <a:pt x="60" y="215"/>
                  </a:lnTo>
                  <a:lnTo>
                    <a:pt x="55" y="212"/>
                  </a:lnTo>
                  <a:lnTo>
                    <a:pt x="50" y="209"/>
                  </a:lnTo>
                  <a:lnTo>
                    <a:pt x="46" y="205"/>
                  </a:lnTo>
                  <a:lnTo>
                    <a:pt x="42" y="202"/>
                  </a:lnTo>
                  <a:lnTo>
                    <a:pt x="38" y="198"/>
                  </a:lnTo>
                  <a:lnTo>
                    <a:pt x="34" y="195"/>
                  </a:lnTo>
                  <a:lnTo>
                    <a:pt x="30" y="190"/>
                  </a:lnTo>
                  <a:lnTo>
                    <a:pt x="26" y="187"/>
                  </a:lnTo>
                  <a:lnTo>
                    <a:pt x="23" y="183"/>
                  </a:lnTo>
                  <a:lnTo>
                    <a:pt x="20" y="178"/>
                  </a:lnTo>
                  <a:lnTo>
                    <a:pt x="17" y="173"/>
                  </a:lnTo>
                  <a:lnTo>
                    <a:pt x="14" y="168"/>
                  </a:lnTo>
                  <a:lnTo>
                    <a:pt x="11" y="163"/>
                  </a:lnTo>
                  <a:lnTo>
                    <a:pt x="9" y="158"/>
                  </a:lnTo>
                  <a:lnTo>
                    <a:pt x="7" y="153"/>
                  </a:lnTo>
                  <a:lnTo>
                    <a:pt x="6" y="148"/>
                  </a:lnTo>
                  <a:lnTo>
                    <a:pt x="4" y="143"/>
                  </a:lnTo>
                  <a:lnTo>
                    <a:pt x="2" y="137"/>
                  </a:lnTo>
                  <a:lnTo>
                    <a:pt x="1" y="131"/>
                  </a:lnTo>
                  <a:lnTo>
                    <a:pt x="1" y="126"/>
                  </a:lnTo>
                  <a:lnTo>
                    <a:pt x="0" y="120"/>
                  </a:lnTo>
                  <a:lnTo>
                    <a:pt x="0" y="1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29"/>
            <p:cNvSpPr>
              <a:spLocks/>
            </p:cNvSpPr>
            <p:nvPr/>
          </p:nvSpPr>
          <p:spPr bwMode="auto">
            <a:xfrm>
              <a:off x="3107" y="2175"/>
              <a:ext cx="228" cy="228"/>
            </a:xfrm>
            <a:custGeom>
              <a:avLst/>
              <a:gdLst>
                <a:gd name="T0" fmla="*/ 1 w 228"/>
                <a:gd name="T1" fmla="*/ 103 h 228"/>
                <a:gd name="T2" fmla="*/ 4 w 228"/>
                <a:gd name="T3" fmla="*/ 86 h 228"/>
                <a:gd name="T4" fmla="*/ 9 w 228"/>
                <a:gd name="T5" fmla="*/ 69 h 228"/>
                <a:gd name="T6" fmla="*/ 17 w 228"/>
                <a:gd name="T7" fmla="*/ 55 h 228"/>
                <a:gd name="T8" fmla="*/ 26 w 228"/>
                <a:gd name="T9" fmla="*/ 42 h 228"/>
                <a:gd name="T10" fmla="*/ 38 w 228"/>
                <a:gd name="T11" fmla="*/ 30 h 228"/>
                <a:gd name="T12" fmla="*/ 50 w 228"/>
                <a:gd name="T13" fmla="*/ 20 h 228"/>
                <a:gd name="T14" fmla="*/ 65 w 228"/>
                <a:gd name="T15" fmla="*/ 12 h 228"/>
                <a:gd name="T16" fmla="*/ 80 w 228"/>
                <a:gd name="T17" fmla="*/ 5 h 228"/>
                <a:gd name="T18" fmla="*/ 97 w 228"/>
                <a:gd name="T19" fmla="*/ 2 h 228"/>
                <a:gd name="T20" fmla="*/ 114 w 228"/>
                <a:gd name="T21" fmla="*/ 0 h 228"/>
                <a:gd name="T22" fmla="*/ 131 w 228"/>
                <a:gd name="T23" fmla="*/ 2 h 228"/>
                <a:gd name="T24" fmla="*/ 148 w 228"/>
                <a:gd name="T25" fmla="*/ 5 h 228"/>
                <a:gd name="T26" fmla="*/ 163 w 228"/>
                <a:gd name="T27" fmla="*/ 12 h 228"/>
                <a:gd name="T28" fmla="*/ 178 w 228"/>
                <a:gd name="T29" fmla="*/ 20 h 228"/>
                <a:gd name="T30" fmla="*/ 191 w 228"/>
                <a:gd name="T31" fmla="*/ 30 h 228"/>
                <a:gd name="T32" fmla="*/ 202 w 228"/>
                <a:gd name="T33" fmla="*/ 42 h 228"/>
                <a:gd name="T34" fmla="*/ 211 w 228"/>
                <a:gd name="T35" fmla="*/ 55 h 228"/>
                <a:gd name="T36" fmla="*/ 219 w 228"/>
                <a:gd name="T37" fmla="*/ 69 h 228"/>
                <a:gd name="T38" fmla="*/ 224 w 228"/>
                <a:gd name="T39" fmla="*/ 86 h 228"/>
                <a:gd name="T40" fmla="*/ 227 w 228"/>
                <a:gd name="T41" fmla="*/ 103 h 228"/>
                <a:gd name="T42" fmla="*/ 228 w 228"/>
                <a:gd name="T43" fmla="*/ 114 h 228"/>
                <a:gd name="T44" fmla="*/ 227 w 228"/>
                <a:gd name="T45" fmla="*/ 131 h 228"/>
                <a:gd name="T46" fmla="*/ 223 w 228"/>
                <a:gd name="T47" fmla="*/ 148 h 228"/>
                <a:gd name="T48" fmla="*/ 217 w 228"/>
                <a:gd name="T49" fmla="*/ 163 h 228"/>
                <a:gd name="T50" fmla="*/ 208 w 228"/>
                <a:gd name="T51" fmla="*/ 178 h 228"/>
                <a:gd name="T52" fmla="*/ 198 w 228"/>
                <a:gd name="T53" fmla="*/ 190 h 228"/>
                <a:gd name="T54" fmla="*/ 186 w 228"/>
                <a:gd name="T55" fmla="*/ 202 h 228"/>
                <a:gd name="T56" fmla="*/ 173 w 228"/>
                <a:gd name="T57" fmla="*/ 212 h 228"/>
                <a:gd name="T58" fmla="*/ 158 w 228"/>
                <a:gd name="T59" fmla="*/ 219 h 228"/>
                <a:gd name="T60" fmla="*/ 142 w 228"/>
                <a:gd name="T61" fmla="*/ 224 h 228"/>
                <a:gd name="T62" fmla="*/ 126 w 228"/>
                <a:gd name="T63" fmla="*/ 227 h 228"/>
                <a:gd name="T64" fmla="*/ 108 w 228"/>
                <a:gd name="T65" fmla="*/ 228 h 228"/>
                <a:gd name="T66" fmla="*/ 91 w 228"/>
                <a:gd name="T67" fmla="*/ 226 h 228"/>
                <a:gd name="T68" fmla="*/ 75 w 228"/>
                <a:gd name="T69" fmla="*/ 221 h 228"/>
                <a:gd name="T70" fmla="*/ 60 w 228"/>
                <a:gd name="T71" fmla="*/ 215 h 228"/>
                <a:gd name="T72" fmla="*/ 46 w 228"/>
                <a:gd name="T73" fmla="*/ 205 h 228"/>
                <a:gd name="T74" fmla="*/ 34 w 228"/>
                <a:gd name="T75" fmla="*/ 195 h 228"/>
                <a:gd name="T76" fmla="*/ 23 w 228"/>
                <a:gd name="T77" fmla="*/ 183 h 228"/>
                <a:gd name="T78" fmla="*/ 14 w 228"/>
                <a:gd name="T79" fmla="*/ 168 h 228"/>
                <a:gd name="T80" fmla="*/ 7 w 228"/>
                <a:gd name="T81" fmla="*/ 153 h 228"/>
                <a:gd name="T82" fmla="*/ 2 w 228"/>
                <a:gd name="T83" fmla="*/ 137 h 228"/>
                <a:gd name="T84" fmla="*/ 0 w 228"/>
                <a:gd name="T85" fmla="*/ 1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228">
                  <a:moveTo>
                    <a:pt x="0" y="114"/>
                  </a:moveTo>
                  <a:lnTo>
                    <a:pt x="0" y="109"/>
                  </a:lnTo>
                  <a:lnTo>
                    <a:pt x="1" y="103"/>
                  </a:lnTo>
                  <a:lnTo>
                    <a:pt x="1" y="97"/>
                  </a:lnTo>
                  <a:lnTo>
                    <a:pt x="2" y="92"/>
                  </a:lnTo>
                  <a:lnTo>
                    <a:pt x="4" y="86"/>
                  </a:lnTo>
                  <a:lnTo>
                    <a:pt x="6" y="80"/>
                  </a:lnTo>
                  <a:lnTo>
                    <a:pt x="7" y="75"/>
                  </a:lnTo>
                  <a:lnTo>
                    <a:pt x="9" y="69"/>
                  </a:lnTo>
                  <a:lnTo>
                    <a:pt x="11" y="64"/>
                  </a:lnTo>
                  <a:lnTo>
                    <a:pt x="14" y="60"/>
                  </a:lnTo>
                  <a:lnTo>
                    <a:pt x="17" y="55"/>
                  </a:lnTo>
                  <a:lnTo>
                    <a:pt x="20" y="50"/>
                  </a:lnTo>
                  <a:lnTo>
                    <a:pt x="23" y="46"/>
                  </a:lnTo>
                  <a:lnTo>
                    <a:pt x="26" y="42"/>
                  </a:lnTo>
                  <a:lnTo>
                    <a:pt x="30" y="37"/>
                  </a:lnTo>
                  <a:lnTo>
                    <a:pt x="34" y="34"/>
                  </a:lnTo>
                  <a:lnTo>
                    <a:pt x="38" y="30"/>
                  </a:lnTo>
                  <a:lnTo>
                    <a:pt x="42" y="26"/>
                  </a:lnTo>
                  <a:lnTo>
                    <a:pt x="46" y="23"/>
                  </a:lnTo>
                  <a:lnTo>
                    <a:pt x="50" y="20"/>
                  </a:lnTo>
                  <a:lnTo>
                    <a:pt x="55" y="17"/>
                  </a:lnTo>
                  <a:lnTo>
                    <a:pt x="60" y="14"/>
                  </a:lnTo>
                  <a:lnTo>
                    <a:pt x="65" y="12"/>
                  </a:lnTo>
                  <a:lnTo>
                    <a:pt x="70" y="10"/>
                  </a:lnTo>
                  <a:lnTo>
                    <a:pt x="75" y="8"/>
                  </a:lnTo>
                  <a:lnTo>
                    <a:pt x="80" y="5"/>
                  </a:lnTo>
                  <a:lnTo>
                    <a:pt x="86" y="4"/>
                  </a:lnTo>
                  <a:lnTo>
                    <a:pt x="91" y="3"/>
                  </a:lnTo>
                  <a:lnTo>
                    <a:pt x="97" y="2"/>
                  </a:lnTo>
                  <a:lnTo>
                    <a:pt x="102" y="1"/>
                  </a:lnTo>
                  <a:lnTo>
                    <a:pt x="108" y="0"/>
                  </a:lnTo>
                  <a:lnTo>
                    <a:pt x="114" y="0"/>
                  </a:lnTo>
                  <a:lnTo>
                    <a:pt x="120" y="0"/>
                  </a:lnTo>
                  <a:lnTo>
                    <a:pt x="126" y="1"/>
                  </a:lnTo>
                  <a:lnTo>
                    <a:pt x="131" y="2"/>
                  </a:lnTo>
                  <a:lnTo>
                    <a:pt x="137" y="3"/>
                  </a:lnTo>
                  <a:lnTo>
                    <a:pt x="142" y="4"/>
                  </a:lnTo>
                  <a:lnTo>
                    <a:pt x="148" y="5"/>
                  </a:lnTo>
                  <a:lnTo>
                    <a:pt x="153" y="8"/>
                  </a:lnTo>
                  <a:lnTo>
                    <a:pt x="158" y="10"/>
                  </a:lnTo>
                  <a:lnTo>
                    <a:pt x="163" y="12"/>
                  </a:lnTo>
                  <a:lnTo>
                    <a:pt x="168" y="14"/>
                  </a:lnTo>
                  <a:lnTo>
                    <a:pt x="173" y="17"/>
                  </a:lnTo>
                  <a:lnTo>
                    <a:pt x="178" y="20"/>
                  </a:lnTo>
                  <a:lnTo>
                    <a:pt x="182" y="23"/>
                  </a:lnTo>
                  <a:lnTo>
                    <a:pt x="186" y="26"/>
                  </a:lnTo>
                  <a:lnTo>
                    <a:pt x="191" y="30"/>
                  </a:lnTo>
                  <a:lnTo>
                    <a:pt x="194" y="34"/>
                  </a:lnTo>
                  <a:lnTo>
                    <a:pt x="198" y="37"/>
                  </a:lnTo>
                  <a:lnTo>
                    <a:pt x="202" y="42"/>
                  </a:lnTo>
                  <a:lnTo>
                    <a:pt x="205" y="46"/>
                  </a:lnTo>
                  <a:lnTo>
                    <a:pt x="208" y="50"/>
                  </a:lnTo>
                  <a:lnTo>
                    <a:pt x="211" y="55"/>
                  </a:lnTo>
                  <a:lnTo>
                    <a:pt x="214" y="60"/>
                  </a:lnTo>
                  <a:lnTo>
                    <a:pt x="217" y="64"/>
                  </a:lnTo>
                  <a:lnTo>
                    <a:pt x="219" y="69"/>
                  </a:lnTo>
                  <a:lnTo>
                    <a:pt x="221" y="75"/>
                  </a:lnTo>
                  <a:lnTo>
                    <a:pt x="223" y="80"/>
                  </a:lnTo>
                  <a:lnTo>
                    <a:pt x="224" y="86"/>
                  </a:lnTo>
                  <a:lnTo>
                    <a:pt x="226" y="92"/>
                  </a:lnTo>
                  <a:lnTo>
                    <a:pt x="227" y="97"/>
                  </a:lnTo>
                  <a:lnTo>
                    <a:pt x="227" y="103"/>
                  </a:lnTo>
                  <a:lnTo>
                    <a:pt x="228" y="109"/>
                  </a:lnTo>
                  <a:lnTo>
                    <a:pt x="228" y="114"/>
                  </a:lnTo>
                  <a:lnTo>
                    <a:pt x="228" y="114"/>
                  </a:lnTo>
                  <a:lnTo>
                    <a:pt x="228" y="120"/>
                  </a:lnTo>
                  <a:lnTo>
                    <a:pt x="227" y="126"/>
                  </a:lnTo>
                  <a:lnTo>
                    <a:pt x="227" y="131"/>
                  </a:lnTo>
                  <a:lnTo>
                    <a:pt x="226" y="137"/>
                  </a:lnTo>
                  <a:lnTo>
                    <a:pt x="224" y="143"/>
                  </a:lnTo>
                  <a:lnTo>
                    <a:pt x="223" y="148"/>
                  </a:lnTo>
                  <a:lnTo>
                    <a:pt x="221" y="153"/>
                  </a:lnTo>
                  <a:lnTo>
                    <a:pt x="219" y="158"/>
                  </a:lnTo>
                  <a:lnTo>
                    <a:pt x="217" y="163"/>
                  </a:lnTo>
                  <a:lnTo>
                    <a:pt x="214" y="168"/>
                  </a:lnTo>
                  <a:lnTo>
                    <a:pt x="211" y="173"/>
                  </a:lnTo>
                  <a:lnTo>
                    <a:pt x="208" y="178"/>
                  </a:lnTo>
                  <a:lnTo>
                    <a:pt x="205" y="183"/>
                  </a:lnTo>
                  <a:lnTo>
                    <a:pt x="202" y="187"/>
                  </a:lnTo>
                  <a:lnTo>
                    <a:pt x="198" y="190"/>
                  </a:lnTo>
                  <a:lnTo>
                    <a:pt x="194" y="195"/>
                  </a:lnTo>
                  <a:lnTo>
                    <a:pt x="191" y="198"/>
                  </a:lnTo>
                  <a:lnTo>
                    <a:pt x="186" y="202"/>
                  </a:lnTo>
                  <a:lnTo>
                    <a:pt x="182" y="205"/>
                  </a:lnTo>
                  <a:lnTo>
                    <a:pt x="178" y="209"/>
                  </a:lnTo>
                  <a:lnTo>
                    <a:pt x="173" y="212"/>
                  </a:lnTo>
                  <a:lnTo>
                    <a:pt x="168" y="215"/>
                  </a:lnTo>
                  <a:lnTo>
                    <a:pt x="163" y="217"/>
                  </a:lnTo>
                  <a:lnTo>
                    <a:pt x="158" y="219"/>
                  </a:lnTo>
                  <a:lnTo>
                    <a:pt x="153" y="221"/>
                  </a:lnTo>
                  <a:lnTo>
                    <a:pt x="148" y="223"/>
                  </a:lnTo>
                  <a:lnTo>
                    <a:pt x="142" y="224"/>
                  </a:lnTo>
                  <a:lnTo>
                    <a:pt x="137" y="226"/>
                  </a:lnTo>
                  <a:lnTo>
                    <a:pt x="131" y="227"/>
                  </a:lnTo>
                  <a:lnTo>
                    <a:pt x="126" y="227"/>
                  </a:lnTo>
                  <a:lnTo>
                    <a:pt x="120" y="228"/>
                  </a:lnTo>
                  <a:lnTo>
                    <a:pt x="114" y="228"/>
                  </a:lnTo>
                  <a:lnTo>
                    <a:pt x="108" y="228"/>
                  </a:lnTo>
                  <a:lnTo>
                    <a:pt x="102" y="227"/>
                  </a:lnTo>
                  <a:lnTo>
                    <a:pt x="97" y="227"/>
                  </a:lnTo>
                  <a:lnTo>
                    <a:pt x="91" y="226"/>
                  </a:lnTo>
                  <a:lnTo>
                    <a:pt x="86" y="224"/>
                  </a:lnTo>
                  <a:lnTo>
                    <a:pt x="80" y="223"/>
                  </a:lnTo>
                  <a:lnTo>
                    <a:pt x="75" y="221"/>
                  </a:lnTo>
                  <a:lnTo>
                    <a:pt x="70" y="219"/>
                  </a:lnTo>
                  <a:lnTo>
                    <a:pt x="65" y="217"/>
                  </a:lnTo>
                  <a:lnTo>
                    <a:pt x="60" y="215"/>
                  </a:lnTo>
                  <a:lnTo>
                    <a:pt x="55" y="212"/>
                  </a:lnTo>
                  <a:lnTo>
                    <a:pt x="50" y="209"/>
                  </a:lnTo>
                  <a:lnTo>
                    <a:pt x="46" y="205"/>
                  </a:lnTo>
                  <a:lnTo>
                    <a:pt x="42" y="202"/>
                  </a:lnTo>
                  <a:lnTo>
                    <a:pt x="38" y="198"/>
                  </a:lnTo>
                  <a:lnTo>
                    <a:pt x="34" y="195"/>
                  </a:lnTo>
                  <a:lnTo>
                    <a:pt x="30" y="190"/>
                  </a:lnTo>
                  <a:lnTo>
                    <a:pt x="26" y="187"/>
                  </a:lnTo>
                  <a:lnTo>
                    <a:pt x="23" y="183"/>
                  </a:lnTo>
                  <a:lnTo>
                    <a:pt x="20" y="178"/>
                  </a:lnTo>
                  <a:lnTo>
                    <a:pt x="17" y="173"/>
                  </a:lnTo>
                  <a:lnTo>
                    <a:pt x="14" y="168"/>
                  </a:lnTo>
                  <a:lnTo>
                    <a:pt x="11" y="163"/>
                  </a:lnTo>
                  <a:lnTo>
                    <a:pt x="9" y="158"/>
                  </a:lnTo>
                  <a:lnTo>
                    <a:pt x="7" y="153"/>
                  </a:lnTo>
                  <a:lnTo>
                    <a:pt x="6" y="148"/>
                  </a:lnTo>
                  <a:lnTo>
                    <a:pt x="4" y="143"/>
                  </a:lnTo>
                  <a:lnTo>
                    <a:pt x="2" y="137"/>
                  </a:lnTo>
                  <a:lnTo>
                    <a:pt x="1" y="131"/>
                  </a:lnTo>
                  <a:lnTo>
                    <a:pt x="1" y="126"/>
                  </a:lnTo>
                  <a:lnTo>
                    <a:pt x="0" y="120"/>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Rectangle 30"/>
            <p:cNvSpPr>
              <a:spLocks noChangeArrowheads="1"/>
            </p:cNvSpPr>
            <p:nvPr/>
          </p:nvSpPr>
          <p:spPr bwMode="auto">
            <a:xfrm>
              <a:off x="3106" y="2174"/>
              <a:ext cx="229"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31"/>
            <p:cNvSpPr>
              <a:spLocks/>
            </p:cNvSpPr>
            <p:nvPr/>
          </p:nvSpPr>
          <p:spPr bwMode="auto">
            <a:xfrm>
              <a:off x="3107" y="2175"/>
              <a:ext cx="227" cy="227"/>
            </a:xfrm>
            <a:custGeom>
              <a:avLst/>
              <a:gdLst>
                <a:gd name="T0" fmla="*/ 1 w 227"/>
                <a:gd name="T1" fmla="*/ 102 h 227"/>
                <a:gd name="T2" fmla="*/ 4 w 227"/>
                <a:gd name="T3" fmla="*/ 85 h 227"/>
                <a:gd name="T4" fmla="*/ 9 w 227"/>
                <a:gd name="T5" fmla="*/ 69 h 227"/>
                <a:gd name="T6" fmla="*/ 17 w 227"/>
                <a:gd name="T7" fmla="*/ 55 h 227"/>
                <a:gd name="T8" fmla="*/ 26 w 227"/>
                <a:gd name="T9" fmla="*/ 42 h 227"/>
                <a:gd name="T10" fmla="*/ 38 w 227"/>
                <a:gd name="T11" fmla="*/ 30 h 227"/>
                <a:gd name="T12" fmla="*/ 50 w 227"/>
                <a:gd name="T13" fmla="*/ 20 h 227"/>
                <a:gd name="T14" fmla="*/ 65 w 227"/>
                <a:gd name="T15" fmla="*/ 11 h 227"/>
                <a:gd name="T16" fmla="*/ 80 w 227"/>
                <a:gd name="T17" fmla="*/ 5 h 227"/>
                <a:gd name="T18" fmla="*/ 97 w 227"/>
                <a:gd name="T19" fmla="*/ 1 h 227"/>
                <a:gd name="T20" fmla="*/ 114 w 227"/>
                <a:gd name="T21" fmla="*/ 0 h 227"/>
                <a:gd name="T22" fmla="*/ 131 w 227"/>
                <a:gd name="T23" fmla="*/ 1 h 227"/>
                <a:gd name="T24" fmla="*/ 147 w 227"/>
                <a:gd name="T25" fmla="*/ 5 h 227"/>
                <a:gd name="T26" fmla="*/ 163 w 227"/>
                <a:gd name="T27" fmla="*/ 11 h 227"/>
                <a:gd name="T28" fmla="*/ 177 w 227"/>
                <a:gd name="T29" fmla="*/ 20 h 227"/>
                <a:gd name="T30" fmla="*/ 190 w 227"/>
                <a:gd name="T31" fmla="*/ 30 h 227"/>
                <a:gd name="T32" fmla="*/ 201 w 227"/>
                <a:gd name="T33" fmla="*/ 42 h 227"/>
                <a:gd name="T34" fmla="*/ 211 w 227"/>
                <a:gd name="T35" fmla="*/ 55 h 227"/>
                <a:gd name="T36" fmla="*/ 218 w 227"/>
                <a:gd name="T37" fmla="*/ 69 h 227"/>
                <a:gd name="T38" fmla="*/ 224 w 227"/>
                <a:gd name="T39" fmla="*/ 85 h 227"/>
                <a:gd name="T40" fmla="*/ 227 w 227"/>
                <a:gd name="T41" fmla="*/ 102 h 227"/>
                <a:gd name="T42" fmla="*/ 227 w 227"/>
                <a:gd name="T43" fmla="*/ 114 h 227"/>
                <a:gd name="T44" fmla="*/ 226 w 227"/>
                <a:gd name="T45" fmla="*/ 131 h 227"/>
                <a:gd name="T46" fmla="*/ 223 w 227"/>
                <a:gd name="T47" fmla="*/ 148 h 227"/>
                <a:gd name="T48" fmla="*/ 216 w 227"/>
                <a:gd name="T49" fmla="*/ 163 h 227"/>
                <a:gd name="T50" fmla="*/ 208 w 227"/>
                <a:gd name="T51" fmla="*/ 178 h 227"/>
                <a:gd name="T52" fmla="*/ 198 w 227"/>
                <a:gd name="T53" fmla="*/ 190 h 227"/>
                <a:gd name="T54" fmla="*/ 186 w 227"/>
                <a:gd name="T55" fmla="*/ 202 h 227"/>
                <a:gd name="T56" fmla="*/ 173 w 227"/>
                <a:gd name="T57" fmla="*/ 211 h 227"/>
                <a:gd name="T58" fmla="*/ 158 w 227"/>
                <a:gd name="T59" fmla="*/ 219 h 227"/>
                <a:gd name="T60" fmla="*/ 142 w 227"/>
                <a:gd name="T61" fmla="*/ 224 h 227"/>
                <a:gd name="T62" fmla="*/ 126 w 227"/>
                <a:gd name="T63" fmla="*/ 227 h 227"/>
                <a:gd name="T64" fmla="*/ 108 w 227"/>
                <a:gd name="T65" fmla="*/ 227 h 227"/>
                <a:gd name="T66" fmla="*/ 91 w 227"/>
                <a:gd name="T67" fmla="*/ 225 h 227"/>
                <a:gd name="T68" fmla="*/ 75 w 227"/>
                <a:gd name="T69" fmla="*/ 221 h 227"/>
                <a:gd name="T70" fmla="*/ 59 w 227"/>
                <a:gd name="T71" fmla="*/ 214 h 227"/>
                <a:gd name="T72" fmla="*/ 46 w 227"/>
                <a:gd name="T73" fmla="*/ 205 h 227"/>
                <a:gd name="T74" fmla="*/ 33 w 227"/>
                <a:gd name="T75" fmla="*/ 195 h 227"/>
                <a:gd name="T76" fmla="*/ 23 w 227"/>
                <a:gd name="T77" fmla="*/ 182 h 227"/>
                <a:gd name="T78" fmla="*/ 14 w 227"/>
                <a:gd name="T79" fmla="*/ 168 h 227"/>
                <a:gd name="T80" fmla="*/ 7 w 227"/>
                <a:gd name="T81" fmla="*/ 153 h 227"/>
                <a:gd name="T82" fmla="*/ 2 w 227"/>
                <a:gd name="T83" fmla="*/ 137 h 227"/>
                <a:gd name="T84" fmla="*/ 0 w 227"/>
                <a:gd name="T85"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7" h="227">
                  <a:moveTo>
                    <a:pt x="0" y="114"/>
                  </a:moveTo>
                  <a:lnTo>
                    <a:pt x="0" y="108"/>
                  </a:lnTo>
                  <a:lnTo>
                    <a:pt x="1" y="102"/>
                  </a:lnTo>
                  <a:lnTo>
                    <a:pt x="1" y="96"/>
                  </a:lnTo>
                  <a:lnTo>
                    <a:pt x="2" y="91"/>
                  </a:lnTo>
                  <a:lnTo>
                    <a:pt x="4" y="85"/>
                  </a:lnTo>
                  <a:lnTo>
                    <a:pt x="5" y="80"/>
                  </a:lnTo>
                  <a:lnTo>
                    <a:pt x="7" y="74"/>
                  </a:lnTo>
                  <a:lnTo>
                    <a:pt x="9" y="69"/>
                  </a:lnTo>
                  <a:lnTo>
                    <a:pt x="11" y="64"/>
                  </a:lnTo>
                  <a:lnTo>
                    <a:pt x="14" y="60"/>
                  </a:lnTo>
                  <a:lnTo>
                    <a:pt x="17" y="55"/>
                  </a:lnTo>
                  <a:lnTo>
                    <a:pt x="19" y="50"/>
                  </a:lnTo>
                  <a:lnTo>
                    <a:pt x="23" y="46"/>
                  </a:lnTo>
                  <a:lnTo>
                    <a:pt x="26" y="42"/>
                  </a:lnTo>
                  <a:lnTo>
                    <a:pt x="30" y="37"/>
                  </a:lnTo>
                  <a:lnTo>
                    <a:pt x="33" y="33"/>
                  </a:lnTo>
                  <a:lnTo>
                    <a:pt x="38" y="30"/>
                  </a:lnTo>
                  <a:lnTo>
                    <a:pt x="41" y="26"/>
                  </a:lnTo>
                  <a:lnTo>
                    <a:pt x="46" y="23"/>
                  </a:lnTo>
                  <a:lnTo>
                    <a:pt x="50" y="20"/>
                  </a:lnTo>
                  <a:lnTo>
                    <a:pt x="55" y="17"/>
                  </a:lnTo>
                  <a:lnTo>
                    <a:pt x="59" y="14"/>
                  </a:lnTo>
                  <a:lnTo>
                    <a:pt x="65" y="11"/>
                  </a:lnTo>
                  <a:lnTo>
                    <a:pt x="70" y="9"/>
                  </a:lnTo>
                  <a:lnTo>
                    <a:pt x="75" y="7"/>
                  </a:lnTo>
                  <a:lnTo>
                    <a:pt x="80" y="5"/>
                  </a:lnTo>
                  <a:lnTo>
                    <a:pt x="86" y="3"/>
                  </a:lnTo>
                  <a:lnTo>
                    <a:pt x="91" y="3"/>
                  </a:lnTo>
                  <a:lnTo>
                    <a:pt x="97" y="1"/>
                  </a:lnTo>
                  <a:lnTo>
                    <a:pt x="102" y="0"/>
                  </a:lnTo>
                  <a:lnTo>
                    <a:pt x="108" y="0"/>
                  </a:lnTo>
                  <a:lnTo>
                    <a:pt x="114" y="0"/>
                  </a:lnTo>
                  <a:lnTo>
                    <a:pt x="120" y="0"/>
                  </a:lnTo>
                  <a:lnTo>
                    <a:pt x="126" y="0"/>
                  </a:lnTo>
                  <a:lnTo>
                    <a:pt x="131" y="1"/>
                  </a:lnTo>
                  <a:lnTo>
                    <a:pt x="137" y="3"/>
                  </a:lnTo>
                  <a:lnTo>
                    <a:pt x="142" y="3"/>
                  </a:lnTo>
                  <a:lnTo>
                    <a:pt x="147" y="5"/>
                  </a:lnTo>
                  <a:lnTo>
                    <a:pt x="153" y="7"/>
                  </a:lnTo>
                  <a:lnTo>
                    <a:pt x="158" y="9"/>
                  </a:lnTo>
                  <a:lnTo>
                    <a:pt x="163" y="11"/>
                  </a:lnTo>
                  <a:lnTo>
                    <a:pt x="168" y="14"/>
                  </a:lnTo>
                  <a:lnTo>
                    <a:pt x="173" y="17"/>
                  </a:lnTo>
                  <a:lnTo>
                    <a:pt x="177" y="20"/>
                  </a:lnTo>
                  <a:lnTo>
                    <a:pt x="182" y="23"/>
                  </a:lnTo>
                  <a:lnTo>
                    <a:pt x="186" y="26"/>
                  </a:lnTo>
                  <a:lnTo>
                    <a:pt x="190" y="30"/>
                  </a:lnTo>
                  <a:lnTo>
                    <a:pt x="194" y="33"/>
                  </a:lnTo>
                  <a:lnTo>
                    <a:pt x="198" y="37"/>
                  </a:lnTo>
                  <a:lnTo>
                    <a:pt x="201" y="42"/>
                  </a:lnTo>
                  <a:lnTo>
                    <a:pt x="205" y="46"/>
                  </a:lnTo>
                  <a:lnTo>
                    <a:pt x="208" y="50"/>
                  </a:lnTo>
                  <a:lnTo>
                    <a:pt x="211" y="55"/>
                  </a:lnTo>
                  <a:lnTo>
                    <a:pt x="214" y="60"/>
                  </a:lnTo>
                  <a:lnTo>
                    <a:pt x="216" y="64"/>
                  </a:lnTo>
                  <a:lnTo>
                    <a:pt x="218" y="69"/>
                  </a:lnTo>
                  <a:lnTo>
                    <a:pt x="220" y="74"/>
                  </a:lnTo>
                  <a:lnTo>
                    <a:pt x="223" y="80"/>
                  </a:lnTo>
                  <a:lnTo>
                    <a:pt x="224" y="85"/>
                  </a:lnTo>
                  <a:lnTo>
                    <a:pt x="225" y="91"/>
                  </a:lnTo>
                  <a:lnTo>
                    <a:pt x="226" y="96"/>
                  </a:lnTo>
                  <a:lnTo>
                    <a:pt x="227" y="102"/>
                  </a:lnTo>
                  <a:lnTo>
                    <a:pt x="227" y="108"/>
                  </a:lnTo>
                  <a:lnTo>
                    <a:pt x="227" y="114"/>
                  </a:lnTo>
                  <a:lnTo>
                    <a:pt x="227" y="114"/>
                  </a:lnTo>
                  <a:lnTo>
                    <a:pt x="227" y="120"/>
                  </a:lnTo>
                  <a:lnTo>
                    <a:pt x="227" y="126"/>
                  </a:lnTo>
                  <a:lnTo>
                    <a:pt x="226" y="131"/>
                  </a:lnTo>
                  <a:lnTo>
                    <a:pt x="225" y="137"/>
                  </a:lnTo>
                  <a:lnTo>
                    <a:pt x="224" y="142"/>
                  </a:lnTo>
                  <a:lnTo>
                    <a:pt x="223" y="148"/>
                  </a:lnTo>
                  <a:lnTo>
                    <a:pt x="220" y="153"/>
                  </a:lnTo>
                  <a:lnTo>
                    <a:pt x="218" y="158"/>
                  </a:lnTo>
                  <a:lnTo>
                    <a:pt x="216" y="163"/>
                  </a:lnTo>
                  <a:lnTo>
                    <a:pt x="214" y="168"/>
                  </a:lnTo>
                  <a:lnTo>
                    <a:pt x="211" y="173"/>
                  </a:lnTo>
                  <a:lnTo>
                    <a:pt x="208" y="178"/>
                  </a:lnTo>
                  <a:lnTo>
                    <a:pt x="205" y="182"/>
                  </a:lnTo>
                  <a:lnTo>
                    <a:pt x="201" y="186"/>
                  </a:lnTo>
                  <a:lnTo>
                    <a:pt x="198" y="190"/>
                  </a:lnTo>
                  <a:lnTo>
                    <a:pt x="194" y="195"/>
                  </a:lnTo>
                  <a:lnTo>
                    <a:pt x="190" y="198"/>
                  </a:lnTo>
                  <a:lnTo>
                    <a:pt x="186" y="202"/>
                  </a:lnTo>
                  <a:lnTo>
                    <a:pt x="182" y="205"/>
                  </a:lnTo>
                  <a:lnTo>
                    <a:pt x="177" y="208"/>
                  </a:lnTo>
                  <a:lnTo>
                    <a:pt x="173" y="211"/>
                  </a:lnTo>
                  <a:lnTo>
                    <a:pt x="168" y="214"/>
                  </a:lnTo>
                  <a:lnTo>
                    <a:pt x="163" y="217"/>
                  </a:lnTo>
                  <a:lnTo>
                    <a:pt x="158" y="219"/>
                  </a:lnTo>
                  <a:lnTo>
                    <a:pt x="153" y="221"/>
                  </a:lnTo>
                  <a:lnTo>
                    <a:pt x="147" y="222"/>
                  </a:lnTo>
                  <a:lnTo>
                    <a:pt x="142" y="224"/>
                  </a:lnTo>
                  <a:lnTo>
                    <a:pt x="137" y="225"/>
                  </a:lnTo>
                  <a:lnTo>
                    <a:pt x="131" y="227"/>
                  </a:lnTo>
                  <a:lnTo>
                    <a:pt x="126" y="227"/>
                  </a:lnTo>
                  <a:lnTo>
                    <a:pt x="120" y="227"/>
                  </a:lnTo>
                  <a:lnTo>
                    <a:pt x="114" y="227"/>
                  </a:lnTo>
                  <a:lnTo>
                    <a:pt x="108" y="227"/>
                  </a:lnTo>
                  <a:lnTo>
                    <a:pt x="102" y="227"/>
                  </a:lnTo>
                  <a:lnTo>
                    <a:pt x="97" y="227"/>
                  </a:lnTo>
                  <a:lnTo>
                    <a:pt x="91" y="225"/>
                  </a:lnTo>
                  <a:lnTo>
                    <a:pt x="86" y="224"/>
                  </a:lnTo>
                  <a:lnTo>
                    <a:pt x="80" y="222"/>
                  </a:lnTo>
                  <a:lnTo>
                    <a:pt x="75" y="221"/>
                  </a:lnTo>
                  <a:lnTo>
                    <a:pt x="70" y="219"/>
                  </a:lnTo>
                  <a:lnTo>
                    <a:pt x="65" y="217"/>
                  </a:lnTo>
                  <a:lnTo>
                    <a:pt x="59" y="214"/>
                  </a:lnTo>
                  <a:lnTo>
                    <a:pt x="55" y="211"/>
                  </a:lnTo>
                  <a:lnTo>
                    <a:pt x="50" y="208"/>
                  </a:lnTo>
                  <a:lnTo>
                    <a:pt x="46" y="205"/>
                  </a:lnTo>
                  <a:lnTo>
                    <a:pt x="41" y="202"/>
                  </a:lnTo>
                  <a:lnTo>
                    <a:pt x="38" y="198"/>
                  </a:lnTo>
                  <a:lnTo>
                    <a:pt x="33" y="195"/>
                  </a:lnTo>
                  <a:lnTo>
                    <a:pt x="30" y="190"/>
                  </a:lnTo>
                  <a:lnTo>
                    <a:pt x="26" y="186"/>
                  </a:lnTo>
                  <a:lnTo>
                    <a:pt x="23" y="182"/>
                  </a:lnTo>
                  <a:lnTo>
                    <a:pt x="19" y="178"/>
                  </a:lnTo>
                  <a:lnTo>
                    <a:pt x="17" y="173"/>
                  </a:lnTo>
                  <a:lnTo>
                    <a:pt x="14" y="168"/>
                  </a:lnTo>
                  <a:lnTo>
                    <a:pt x="11" y="163"/>
                  </a:lnTo>
                  <a:lnTo>
                    <a:pt x="9" y="158"/>
                  </a:lnTo>
                  <a:lnTo>
                    <a:pt x="7" y="153"/>
                  </a:lnTo>
                  <a:lnTo>
                    <a:pt x="5" y="148"/>
                  </a:lnTo>
                  <a:lnTo>
                    <a:pt x="4" y="142"/>
                  </a:lnTo>
                  <a:lnTo>
                    <a:pt x="2" y="137"/>
                  </a:lnTo>
                  <a:lnTo>
                    <a:pt x="1" y="131"/>
                  </a:lnTo>
                  <a:lnTo>
                    <a:pt x="1" y="126"/>
                  </a:lnTo>
                  <a:lnTo>
                    <a:pt x="0" y="120"/>
                  </a:lnTo>
                  <a:lnTo>
                    <a:pt x="0" y="11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Rectangle 32"/>
            <p:cNvSpPr>
              <a:spLocks noChangeArrowheads="1"/>
            </p:cNvSpPr>
            <p:nvPr/>
          </p:nvSpPr>
          <p:spPr bwMode="auto">
            <a:xfrm>
              <a:off x="3144" y="2150"/>
              <a:ext cx="12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v</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87" name="Rectangle 33"/>
            <p:cNvSpPr>
              <a:spLocks noChangeArrowheads="1"/>
            </p:cNvSpPr>
            <p:nvPr/>
          </p:nvSpPr>
          <p:spPr bwMode="auto">
            <a:xfrm>
              <a:off x="3233" y="2242"/>
              <a:ext cx="9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000000"/>
                  </a:solidFill>
                  <a:effectLst/>
                  <a:latin typeface="Times New Roman" panose="02020603050405020304" pitchFamily="18" charset="0"/>
                </a:rPr>
                <a:t>3</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88" name="Freeform 34"/>
            <p:cNvSpPr>
              <a:spLocks/>
            </p:cNvSpPr>
            <p:nvPr/>
          </p:nvSpPr>
          <p:spPr bwMode="auto">
            <a:xfrm>
              <a:off x="2558" y="1577"/>
              <a:ext cx="314" cy="213"/>
            </a:xfrm>
            <a:custGeom>
              <a:avLst/>
              <a:gdLst>
                <a:gd name="T0" fmla="*/ 0 w 314"/>
                <a:gd name="T1" fmla="*/ 213 h 213"/>
                <a:gd name="T2" fmla="*/ 314 w 314"/>
                <a:gd name="T3" fmla="*/ 0 h 213"/>
                <a:gd name="T4" fmla="*/ 314 w 314"/>
                <a:gd name="T5" fmla="*/ 0 h 213"/>
              </a:gdLst>
              <a:ahLst/>
              <a:cxnLst>
                <a:cxn ang="0">
                  <a:pos x="T0" y="T1"/>
                </a:cxn>
                <a:cxn ang="0">
                  <a:pos x="T2" y="T3"/>
                </a:cxn>
                <a:cxn ang="0">
                  <a:pos x="T4" y="T5"/>
                </a:cxn>
              </a:cxnLst>
              <a:rect l="0" t="0" r="r" b="b"/>
              <a:pathLst>
                <a:path w="314" h="213">
                  <a:moveTo>
                    <a:pt x="0" y="213"/>
                  </a:moveTo>
                  <a:lnTo>
                    <a:pt x="314" y="0"/>
                  </a:lnTo>
                  <a:lnTo>
                    <a:pt x="31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35"/>
            <p:cNvSpPr>
              <a:spLocks/>
            </p:cNvSpPr>
            <p:nvPr/>
          </p:nvSpPr>
          <p:spPr bwMode="auto">
            <a:xfrm>
              <a:off x="2494" y="1763"/>
              <a:ext cx="85" cy="71"/>
            </a:xfrm>
            <a:custGeom>
              <a:avLst/>
              <a:gdLst>
                <a:gd name="T0" fmla="*/ 54 w 85"/>
                <a:gd name="T1" fmla="*/ 0 h 71"/>
                <a:gd name="T2" fmla="*/ 0 w 85"/>
                <a:gd name="T3" fmla="*/ 71 h 71"/>
                <a:gd name="T4" fmla="*/ 85 w 85"/>
                <a:gd name="T5" fmla="*/ 46 h 71"/>
                <a:gd name="T6" fmla="*/ 54 w 85"/>
                <a:gd name="T7" fmla="*/ 0 h 71"/>
              </a:gdLst>
              <a:ahLst/>
              <a:cxnLst>
                <a:cxn ang="0">
                  <a:pos x="T0" y="T1"/>
                </a:cxn>
                <a:cxn ang="0">
                  <a:pos x="T2" y="T3"/>
                </a:cxn>
                <a:cxn ang="0">
                  <a:pos x="T4" y="T5"/>
                </a:cxn>
                <a:cxn ang="0">
                  <a:pos x="T6" y="T7"/>
                </a:cxn>
              </a:cxnLst>
              <a:rect l="0" t="0" r="r" b="b"/>
              <a:pathLst>
                <a:path w="85" h="71">
                  <a:moveTo>
                    <a:pt x="54" y="0"/>
                  </a:moveTo>
                  <a:lnTo>
                    <a:pt x="0" y="71"/>
                  </a:lnTo>
                  <a:lnTo>
                    <a:pt x="85" y="46"/>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36"/>
            <p:cNvSpPr>
              <a:spLocks/>
            </p:cNvSpPr>
            <p:nvPr/>
          </p:nvSpPr>
          <p:spPr bwMode="auto">
            <a:xfrm>
              <a:off x="3221" y="2021"/>
              <a:ext cx="124" cy="154"/>
            </a:xfrm>
            <a:custGeom>
              <a:avLst/>
              <a:gdLst>
                <a:gd name="T0" fmla="*/ 0 w 124"/>
                <a:gd name="T1" fmla="*/ 154 h 154"/>
                <a:gd name="T2" fmla="*/ 124 w 124"/>
                <a:gd name="T3" fmla="*/ 0 h 154"/>
                <a:gd name="T4" fmla="*/ 124 w 124"/>
                <a:gd name="T5" fmla="*/ 0 h 154"/>
              </a:gdLst>
              <a:ahLst/>
              <a:cxnLst>
                <a:cxn ang="0">
                  <a:pos x="T0" y="T1"/>
                </a:cxn>
                <a:cxn ang="0">
                  <a:pos x="T2" y="T3"/>
                </a:cxn>
                <a:cxn ang="0">
                  <a:pos x="T4" y="T5"/>
                </a:cxn>
              </a:cxnLst>
              <a:rect l="0" t="0" r="r" b="b"/>
              <a:pathLst>
                <a:path w="124" h="154">
                  <a:moveTo>
                    <a:pt x="0" y="154"/>
                  </a:moveTo>
                  <a:lnTo>
                    <a:pt x="124" y="0"/>
                  </a:lnTo>
                  <a:lnTo>
                    <a:pt x="12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37"/>
            <p:cNvSpPr>
              <a:spLocks/>
            </p:cNvSpPr>
            <p:nvPr/>
          </p:nvSpPr>
          <p:spPr bwMode="auto">
            <a:xfrm>
              <a:off x="3313" y="1947"/>
              <a:ext cx="90" cy="102"/>
            </a:xfrm>
            <a:custGeom>
              <a:avLst/>
              <a:gdLst>
                <a:gd name="T0" fmla="*/ 52 w 90"/>
                <a:gd name="T1" fmla="*/ 102 h 102"/>
                <a:gd name="T2" fmla="*/ 90 w 90"/>
                <a:gd name="T3" fmla="*/ 0 h 102"/>
                <a:gd name="T4" fmla="*/ 0 w 90"/>
                <a:gd name="T5" fmla="*/ 59 h 102"/>
                <a:gd name="T6" fmla="*/ 52 w 90"/>
                <a:gd name="T7" fmla="*/ 102 h 102"/>
              </a:gdLst>
              <a:ahLst/>
              <a:cxnLst>
                <a:cxn ang="0">
                  <a:pos x="T0" y="T1"/>
                </a:cxn>
                <a:cxn ang="0">
                  <a:pos x="T2" y="T3"/>
                </a:cxn>
                <a:cxn ang="0">
                  <a:pos x="T4" y="T5"/>
                </a:cxn>
                <a:cxn ang="0">
                  <a:pos x="T6" y="T7"/>
                </a:cxn>
              </a:cxnLst>
              <a:rect l="0" t="0" r="r" b="b"/>
              <a:pathLst>
                <a:path w="90" h="102">
                  <a:moveTo>
                    <a:pt x="52" y="102"/>
                  </a:moveTo>
                  <a:lnTo>
                    <a:pt x="90" y="0"/>
                  </a:lnTo>
                  <a:lnTo>
                    <a:pt x="0" y="59"/>
                  </a:lnTo>
                  <a:lnTo>
                    <a:pt x="52"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38"/>
            <p:cNvSpPr>
              <a:spLocks/>
            </p:cNvSpPr>
            <p:nvPr/>
          </p:nvSpPr>
          <p:spPr bwMode="auto">
            <a:xfrm>
              <a:off x="2986" y="1692"/>
              <a:ext cx="303" cy="144"/>
            </a:xfrm>
            <a:custGeom>
              <a:avLst/>
              <a:gdLst>
                <a:gd name="T0" fmla="*/ 303 w 303"/>
                <a:gd name="T1" fmla="*/ 142 h 144"/>
                <a:gd name="T2" fmla="*/ 280 w 303"/>
                <a:gd name="T3" fmla="*/ 143 h 144"/>
                <a:gd name="T4" fmla="*/ 258 w 303"/>
                <a:gd name="T5" fmla="*/ 144 h 144"/>
                <a:gd name="T6" fmla="*/ 236 w 303"/>
                <a:gd name="T7" fmla="*/ 142 h 144"/>
                <a:gd name="T8" fmla="*/ 216 w 303"/>
                <a:gd name="T9" fmla="*/ 141 h 144"/>
                <a:gd name="T10" fmla="*/ 195 w 303"/>
                <a:gd name="T11" fmla="*/ 137 h 144"/>
                <a:gd name="T12" fmla="*/ 176 w 303"/>
                <a:gd name="T13" fmla="*/ 133 h 144"/>
                <a:gd name="T14" fmla="*/ 158 w 303"/>
                <a:gd name="T15" fmla="*/ 128 h 144"/>
                <a:gd name="T16" fmla="*/ 140 w 303"/>
                <a:gd name="T17" fmla="*/ 122 h 144"/>
                <a:gd name="T18" fmla="*/ 122 w 303"/>
                <a:gd name="T19" fmla="*/ 115 h 144"/>
                <a:gd name="T20" fmla="*/ 106 w 303"/>
                <a:gd name="T21" fmla="*/ 106 h 144"/>
                <a:gd name="T22" fmla="*/ 90 w 303"/>
                <a:gd name="T23" fmla="*/ 97 h 144"/>
                <a:gd name="T24" fmla="*/ 75 w 303"/>
                <a:gd name="T25" fmla="*/ 86 h 144"/>
                <a:gd name="T26" fmla="*/ 61 w 303"/>
                <a:gd name="T27" fmla="*/ 74 h 144"/>
                <a:gd name="T28" fmla="*/ 47 w 303"/>
                <a:gd name="T29" fmla="*/ 62 h 144"/>
                <a:gd name="T30" fmla="*/ 34 w 303"/>
                <a:gd name="T31" fmla="*/ 48 h 144"/>
                <a:gd name="T32" fmla="*/ 22 w 303"/>
                <a:gd name="T33" fmla="*/ 33 h 144"/>
                <a:gd name="T34" fmla="*/ 11 w 303"/>
                <a:gd name="T35" fmla="*/ 17 h 144"/>
                <a:gd name="T36" fmla="*/ 0 w 303"/>
                <a:gd name="T3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3" h="144">
                  <a:moveTo>
                    <a:pt x="303" y="142"/>
                  </a:moveTo>
                  <a:lnTo>
                    <a:pt x="280" y="143"/>
                  </a:lnTo>
                  <a:lnTo>
                    <a:pt x="258" y="144"/>
                  </a:lnTo>
                  <a:lnTo>
                    <a:pt x="236" y="142"/>
                  </a:lnTo>
                  <a:lnTo>
                    <a:pt x="216" y="141"/>
                  </a:lnTo>
                  <a:lnTo>
                    <a:pt x="195" y="137"/>
                  </a:lnTo>
                  <a:lnTo>
                    <a:pt x="176" y="133"/>
                  </a:lnTo>
                  <a:lnTo>
                    <a:pt x="158" y="128"/>
                  </a:lnTo>
                  <a:lnTo>
                    <a:pt x="140" y="122"/>
                  </a:lnTo>
                  <a:lnTo>
                    <a:pt x="122" y="115"/>
                  </a:lnTo>
                  <a:lnTo>
                    <a:pt x="106" y="106"/>
                  </a:lnTo>
                  <a:lnTo>
                    <a:pt x="90" y="97"/>
                  </a:lnTo>
                  <a:lnTo>
                    <a:pt x="75" y="86"/>
                  </a:lnTo>
                  <a:lnTo>
                    <a:pt x="61" y="74"/>
                  </a:lnTo>
                  <a:lnTo>
                    <a:pt x="47" y="62"/>
                  </a:lnTo>
                  <a:lnTo>
                    <a:pt x="34" y="48"/>
                  </a:lnTo>
                  <a:lnTo>
                    <a:pt x="22" y="33"/>
                  </a:lnTo>
                  <a:lnTo>
                    <a:pt x="11" y="17"/>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39"/>
            <p:cNvSpPr>
              <a:spLocks/>
            </p:cNvSpPr>
            <p:nvPr/>
          </p:nvSpPr>
          <p:spPr bwMode="auto">
            <a:xfrm>
              <a:off x="2948" y="1606"/>
              <a:ext cx="72" cy="107"/>
            </a:xfrm>
            <a:custGeom>
              <a:avLst/>
              <a:gdLst>
                <a:gd name="T0" fmla="*/ 10 w 72"/>
                <a:gd name="T1" fmla="*/ 107 h 107"/>
                <a:gd name="T2" fmla="*/ 0 w 72"/>
                <a:gd name="T3" fmla="*/ 0 h 107"/>
                <a:gd name="T4" fmla="*/ 72 w 72"/>
                <a:gd name="T5" fmla="*/ 80 h 107"/>
                <a:gd name="T6" fmla="*/ 10 w 72"/>
                <a:gd name="T7" fmla="*/ 107 h 107"/>
              </a:gdLst>
              <a:ahLst/>
              <a:cxnLst>
                <a:cxn ang="0">
                  <a:pos x="T0" y="T1"/>
                </a:cxn>
                <a:cxn ang="0">
                  <a:pos x="T2" y="T3"/>
                </a:cxn>
                <a:cxn ang="0">
                  <a:pos x="T4" y="T5"/>
                </a:cxn>
                <a:cxn ang="0">
                  <a:pos x="T6" y="T7"/>
                </a:cxn>
              </a:cxnLst>
              <a:rect l="0" t="0" r="r" b="b"/>
              <a:pathLst>
                <a:path w="72" h="107">
                  <a:moveTo>
                    <a:pt x="10" y="107"/>
                  </a:moveTo>
                  <a:lnTo>
                    <a:pt x="0" y="0"/>
                  </a:lnTo>
                  <a:lnTo>
                    <a:pt x="72" y="80"/>
                  </a:lnTo>
                  <a:lnTo>
                    <a:pt x="1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40"/>
            <p:cNvSpPr>
              <a:spLocks/>
            </p:cNvSpPr>
            <p:nvPr/>
          </p:nvSpPr>
          <p:spPr bwMode="auto">
            <a:xfrm>
              <a:off x="3062" y="1487"/>
              <a:ext cx="312" cy="144"/>
            </a:xfrm>
            <a:custGeom>
              <a:avLst/>
              <a:gdLst>
                <a:gd name="T0" fmla="*/ 0 w 312"/>
                <a:gd name="T1" fmla="*/ 5 h 144"/>
                <a:gd name="T2" fmla="*/ 23 w 312"/>
                <a:gd name="T3" fmla="*/ 2 h 144"/>
                <a:gd name="T4" fmla="*/ 45 w 312"/>
                <a:gd name="T5" fmla="*/ 0 h 144"/>
                <a:gd name="T6" fmla="*/ 66 w 312"/>
                <a:gd name="T7" fmla="*/ 0 h 144"/>
                <a:gd name="T8" fmla="*/ 86 w 312"/>
                <a:gd name="T9" fmla="*/ 0 h 144"/>
                <a:gd name="T10" fmla="*/ 107 w 312"/>
                <a:gd name="T11" fmla="*/ 0 h 144"/>
                <a:gd name="T12" fmla="*/ 125 w 312"/>
                <a:gd name="T13" fmla="*/ 2 h 144"/>
                <a:gd name="T14" fmla="*/ 144 w 312"/>
                <a:gd name="T15" fmla="*/ 6 h 144"/>
                <a:gd name="T16" fmla="*/ 161 w 312"/>
                <a:gd name="T17" fmla="*/ 10 h 144"/>
                <a:gd name="T18" fmla="*/ 178 w 312"/>
                <a:gd name="T19" fmla="*/ 15 h 144"/>
                <a:gd name="T20" fmla="*/ 194 w 312"/>
                <a:gd name="T21" fmla="*/ 22 h 144"/>
                <a:gd name="T22" fmla="*/ 209 w 312"/>
                <a:gd name="T23" fmla="*/ 29 h 144"/>
                <a:gd name="T24" fmla="*/ 224 w 312"/>
                <a:gd name="T25" fmla="*/ 37 h 144"/>
                <a:gd name="T26" fmla="*/ 237 w 312"/>
                <a:gd name="T27" fmla="*/ 47 h 144"/>
                <a:gd name="T28" fmla="*/ 251 w 312"/>
                <a:gd name="T29" fmla="*/ 58 h 144"/>
                <a:gd name="T30" fmla="*/ 263 w 312"/>
                <a:gd name="T31" fmla="*/ 69 h 144"/>
                <a:gd name="T32" fmla="*/ 274 w 312"/>
                <a:gd name="T33" fmla="*/ 82 h 144"/>
                <a:gd name="T34" fmla="*/ 285 w 312"/>
                <a:gd name="T35" fmla="*/ 96 h 144"/>
                <a:gd name="T36" fmla="*/ 295 w 312"/>
                <a:gd name="T37" fmla="*/ 111 h 144"/>
                <a:gd name="T38" fmla="*/ 304 w 312"/>
                <a:gd name="T39" fmla="*/ 127 h 144"/>
                <a:gd name="T40" fmla="*/ 312 w 312"/>
                <a:gd name="T4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2" h="144">
                  <a:moveTo>
                    <a:pt x="0" y="5"/>
                  </a:moveTo>
                  <a:lnTo>
                    <a:pt x="23" y="2"/>
                  </a:lnTo>
                  <a:lnTo>
                    <a:pt x="45" y="0"/>
                  </a:lnTo>
                  <a:lnTo>
                    <a:pt x="66" y="0"/>
                  </a:lnTo>
                  <a:lnTo>
                    <a:pt x="86" y="0"/>
                  </a:lnTo>
                  <a:lnTo>
                    <a:pt x="107" y="0"/>
                  </a:lnTo>
                  <a:lnTo>
                    <a:pt x="125" y="2"/>
                  </a:lnTo>
                  <a:lnTo>
                    <a:pt x="144" y="6"/>
                  </a:lnTo>
                  <a:lnTo>
                    <a:pt x="161" y="10"/>
                  </a:lnTo>
                  <a:lnTo>
                    <a:pt x="178" y="15"/>
                  </a:lnTo>
                  <a:lnTo>
                    <a:pt x="194" y="22"/>
                  </a:lnTo>
                  <a:lnTo>
                    <a:pt x="209" y="29"/>
                  </a:lnTo>
                  <a:lnTo>
                    <a:pt x="224" y="37"/>
                  </a:lnTo>
                  <a:lnTo>
                    <a:pt x="237" y="47"/>
                  </a:lnTo>
                  <a:lnTo>
                    <a:pt x="251" y="58"/>
                  </a:lnTo>
                  <a:lnTo>
                    <a:pt x="263" y="69"/>
                  </a:lnTo>
                  <a:lnTo>
                    <a:pt x="274" y="82"/>
                  </a:lnTo>
                  <a:lnTo>
                    <a:pt x="285" y="96"/>
                  </a:lnTo>
                  <a:lnTo>
                    <a:pt x="295" y="111"/>
                  </a:lnTo>
                  <a:lnTo>
                    <a:pt x="304" y="127"/>
                  </a:lnTo>
                  <a:lnTo>
                    <a:pt x="312" y="14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41"/>
            <p:cNvSpPr>
              <a:spLocks/>
            </p:cNvSpPr>
            <p:nvPr/>
          </p:nvSpPr>
          <p:spPr bwMode="auto">
            <a:xfrm>
              <a:off x="3339" y="1612"/>
              <a:ext cx="65" cy="108"/>
            </a:xfrm>
            <a:custGeom>
              <a:avLst/>
              <a:gdLst>
                <a:gd name="T0" fmla="*/ 65 w 65"/>
                <a:gd name="T1" fmla="*/ 0 h 108"/>
                <a:gd name="T2" fmla="*/ 64 w 65"/>
                <a:gd name="T3" fmla="*/ 108 h 108"/>
                <a:gd name="T4" fmla="*/ 0 w 65"/>
                <a:gd name="T5" fmla="*/ 21 h 108"/>
                <a:gd name="T6" fmla="*/ 65 w 65"/>
                <a:gd name="T7" fmla="*/ 0 h 108"/>
              </a:gdLst>
              <a:ahLst/>
              <a:cxnLst>
                <a:cxn ang="0">
                  <a:pos x="T0" y="T1"/>
                </a:cxn>
                <a:cxn ang="0">
                  <a:pos x="T2" y="T3"/>
                </a:cxn>
                <a:cxn ang="0">
                  <a:pos x="T4" y="T5"/>
                </a:cxn>
                <a:cxn ang="0">
                  <a:pos x="T6" y="T7"/>
                </a:cxn>
              </a:cxnLst>
              <a:rect l="0" t="0" r="r" b="b"/>
              <a:pathLst>
                <a:path w="65" h="108">
                  <a:moveTo>
                    <a:pt x="65" y="0"/>
                  </a:moveTo>
                  <a:lnTo>
                    <a:pt x="64" y="108"/>
                  </a:lnTo>
                  <a:lnTo>
                    <a:pt x="0" y="21"/>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Rectangle 42"/>
            <p:cNvSpPr>
              <a:spLocks noChangeArrowheads="1"/>
            </p:cNvSpPr>
            <p:nvPr/>
          </p:nvSpPr>
          <p:spPr bwMode="auto">
            <a:xfrm>
              <a:off x="2039" y="2517"/>
              <a:ext cx="682" cy="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43"/>
            <p:cNvSpPr>
              <a:spLocks noChangeArrowheads="1"/>
            </p:cNvSpPr>
            <p:nvPr/>
          </p:nvSpPr>
          <p:spPr bwMode="auto">
            <a:xfrm>
              <a:off x="2039" y="2517"/>
              <a:ext cx="682" cy="227"/>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Rectangle 44"/>
            <p:cNvSpPr>
              <a:spLocks noChangeArrowheads="1"/>
            </p:cNvSpPr>
            <p:nvPr/>
          </p:nvSpPr>
          <p:spPr bwMode="auto">
            <a:xfrm>
              <a:off x="2185" y="2510"/>
              <a:ext cx="35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smtClean="0">
                  <a:ln>
                    <a:noFill/>
                  </a:ln>
                  <a:solidFill>
                    <a:srgbClr val="000000"/>
                  </a:solidFill>
                  <a:effectLst/>
                  <a:latin typeface="Times New Roman" panose="02020603050405020304" pitchFamily="18" charset="0"/>
                </a:rPr>
                <a:t>node</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99" name="Rectangle 45"/>
            <p:cNvSpPr>
              <a:spLocks noChangeArrowheads="1"/>
            </p:cNvSpPr>
            <p:nvPr/>
          </p:nvSpPr>
          <p:spPr bwMode="auto">
            <a:xfrm>
              <a:off x="2039" y="2744"/>
              <a:ext cx="682"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Rectangle 46"/>
            <p:cNvSpPr>
              <a:spLocks noChangeArrowheads="1"/>
            </p:cNvSpPr>
            <p:nvPr/>
          </p:nvSpPr>
          <p:spPr bwMode="auto">
            <a:xfrm>
              <a:off x="2039" y="2744"/>
              <a:ext cx="682" cy="228"/>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Rectangle 47"/>
            <p:cNvSpPr>
              <a:spLocks noChangeArrowheads="1"/>
            </p:cNvSpPr>
            <p:nvPr/>
          </p:nvSpPr>
          <p:spPr bwMode="auto">
            <a:xfrm>
              <a:off x="2091" y="2738"/>
              <a:ext cx="49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smtClean="0">
                  <a:ln>
                    <a:noFill/>
                  </a:ln>
                  <a:solidFill>
                    <a:srgbClr val="000000"/>
                  </a:solidFill>
                  <a:effectLst/>
                  <a:latin typeface="Times New Roman" panose="02020603050405020304" pitchFamily="18" charset="0"/>
                </a:rPr>
                <a:t>reserve</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02" name="Rectangle 48"/>
            <p:cNvSpPr>
              <a:spLocks noChangeArrowheads="1"/>
            </p:cNvSpPr>
            <p:nvPr/>
          </p:nvSpPr>
          <p:spPr bwMode="auto">
            <a:xfrm>
              <a:off x="2721" y="2517"/>
              <a:ext cx="341" cy="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Rectangle 49"/>
            <p:cNvSpPr>
              <a:spLocks noChangeArrowheads="1"/>
            </p:cNvSpPr>
            <p:nvPr/>
          </p:nvSpPr>
          <p:spPr bwMode="auto">
            <a:xfrm>
              <a:off x="2721" y="2517"/>
              <a:ext cx="341" cy="227"/>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Rectangle 50"/>
            <p:cNvSpPr>
              <a:spLocks noChangeArrowheads="1"/>
            </p:cNvSpPr>
            <p:nvPr/>
          </p:nvSpPr>
          <p:spPr bwMode="auto">
            <a:xfrm>
              <a:off x="2852" y="2511"/>
              <a:ext cx="11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s</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05" name="Rectangle 51"/>
            <p:cNvSpPr>
              <a:spLocks noChangeArrowheads="1"/>
            </p:cNvSpPr>
            <p:nvPr/>
          </p:nvSpPr>
          <p:spPr bwMode="auto">
            <a:xfrm>
              <a:off x="2721" y="2744"/>
              <a:ext cx="341"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Rectangle 52"/>
            <p:cNvSpPr>
              <a:spLocks noChangeArrowheads="1"/>
            </p:cNvSpPr>
            <p:nvPr/>
          </p:nvSpPr>
          <p:spPr bwMode="auto">
            <a:xfrm>
              <a:off x="2721" y="2744"/>
              <a:ext cx="341" cy="228"/>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Rectangle 53"/>
            <p:cNvSpPr>
              <a:spLocks noChangeArrowheads="1"/>
            </p:cNvSpPr>
            <p:nvPr/>
          </p:nvSpPr>
          <p:spPr bwMode="auto">
            <a:xfrm>
              <a:off x="2841" y="2738"/>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dirty="0" smtClean="0">
                  <a:ln>
                    <a:noFill/>
                  </a:ln>
                  <a:solidFill>
                    <a:srgbClr val="000000"/>
                  </a:solidFill>
                  <a:effectLst/>
                  <a:latin typeface="Times New Roman" panose="02020603050405020304" pitchFamily="18" charset="0"/>
                </a:rPr>
                <a:t>0</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08" name="Rectangle 54"/>
            <p:cNvSpPr>
              <a:spLocks noChangeArrowheads="1"/>
            </p:cNvSpPr>
            <p:nvPr/>
          </p:nvSpPr>
          <p:spPr bwMode="auto">
            <a:xfrm>
              <a:off x="3039" y="2517"/>
              <a:ext cx="227" cy="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Rectangle 55"/>
            <p:cNvSpPr>
              <a:spLocks noChangeArrowheads="1"/>
            </p:cNvSpPr>
            <p:nvPr/>
          </p:nvSpPr>
          <p:spPr bwMode="auto">
            <a:xfrm>
              <a:off x="3039" y="2517"/>
              <a:ext cx="227" cy="227"/>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Rectangle 56"/>
            <p:cNvSpPr>
              <a:spLocks noChangeArrowheads="1"/>
            </p:cNvSpPr>
            <p:nvPr/>
          </p:nvSpPr>
          <p:spPr bwMode="auto">
            <a:xfrm>
              <a:off x="3076" y="2499"/>
              <a:ext cx="12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v</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1" name="Rectangle 57"/>
            <p:cNvSpPr>
              <a:spLocks noChangeArrowheads="1"/>
            </p:cNvSpPr>
            <p:nvPr/>
          </p:nvSpPr>
          <p:spPr bwMode="auto">
            <a:xfrm>
              <a:off x="3164" y="2591"/>
              <a:ext cx="9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000000"/>
                  </a:solidFill>
                  <a:effectLst/>
                  <a:latin typeface="Times New Roman" panose="02020603050405020304" pitchFamily="18" charset="0"/>
                </a:rPr>
                <a:t>1</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2" name="Rectangle 58"/>
            <p:cNvSpPr>
              <a:spLocks noChangeArrowheads="1"/>
            </p:cNvSpPr>
            <p:nvPr/>
          </p:nvSpPr>
          <p:spPr bwMode="auto">
            <a:xfrm>
              <a:off x="3266" y="2517"/>
              <a:ext cx="228" cy="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Rectangle 59"/>
            <p:cNvSpPr>
              <a:spLocks noChangeArrowheads="1"/>
            </p:cNvSpPr>
            <p:nvPr/>
          </p:nvSpPr>
          <p:spPr bwMode="auto">
            <a:xfrm>
              <a:off x="3266" y="2517"/>
              <a:ext cx="228" cy="227"/>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Rectangle 60"/>
            <p:cNvSpPr>
              <a:spLocks noChangeArrowheads="1"/>
            </p:cNvSpPr>
            <p:nvPr/>
          </p:nvSpPr>
          <p:spPr bwMode="auto">
            <a:xfrm>
              <a:off x="3303" y="2499"/>
              <a:ext cx="12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v</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5" name="Rectangle 61"/>
            <p:cNvSpPr>
              <a:spLocks noChangeArrowheads="1"/>
            </p:cNvSpPr>
            <p:nvPr/>
          </p:nvSpPr>
          <p:spPr bwMode="auto">
            <a:xfrm>
              <a:off x="3392" y="2591"/>
              <a:ext cx="9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000000"/>
                  </a:solidFill>
                  <a:effectLst/>
                  <a:latin typeface="Times New Roman" panose="02020603050405020304" pitchFamily="18" charset="0"/>
                </a:rPr>
                <a:t>2</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6" name="Rectangle 62"/>
            <p:cNvSpPr>
              <a:spLocks noChangeArrowheads="1"/>
            </p:cNvSpPr>
            <p:nvPr/>
          </p:nvSpPr>
          <p:spPr bwMode="auto">
            <a:xfrm>
              <a:off x="3039" y="2744"/>
              <a:ext cx="227"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Rectangle 63"/>
            <p:cNvSpPr>
              <a:spLocks noChangeArrowheads="1"/>
            </p:cNvSpPr>
            <p:nvPr/>
          </p:nvSpPr>
          <p:spPr bwMode="auto">
            <a:xfrm>
              <a:off x="3039" y="2744"/>
              <a:ext cx="227" cy="228"/>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Rectangle 64"/>
            <p:cNvSpPr>
              <a:spLocks noChangeArrowheads="1"/>
            </p:cNvSpPr>
            <p:nvPr/>
          </p:nvSpPr>
          <p:spPr bwMode="auto">
            <a:xfrm>
              <a:off x="3102" y="2738"/>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smtClean="0">
                  <a:ln>
                    <a:noFill/>
                  </a:ln>
                  <a:solidFill>
                    <a:srgbClr val="000000"/>
                  </a:solidFill>
                  <a:effectLst/>
                  <a:latin typeface="Times New Roman" panose="02020603050405020304" pitchFamily="18" charset="0"/>
                </a:rPr>
                <a:t>0</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9" name="Rectangle 65"/>
            <p:cNvSpPr>
              <a:spLocks noChangeArrowheads="1"/>
            </p:cNvSpPr>
            <p:nvPr/>
          </p:nvSpPr>
          <p:spPr bwMode="auto">
            <a:xfrm>
              <a:off x="3266" y="2744"/>
              <a:ext cx="228"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Rectangle 66"/>
            <p:cNvSpPr>
              <a:spLocks noChangeArrowheads="1"/>
            </p:cNvSpPr>
            <p:nvPr/>
          </p:nvSpPr>
          <p:spPr bwMode="auto">
            <a:xfrm>
              <a:off x="3266" y="2744"/>
              <a:ext cx="228" cy="228"/>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Rectangle 67"/>
            <p:cNvSpPr>
              <a:spLocks noChangeArrowheads="1"/>
            </p:cNvSpPr>
            <p:nvPr/>
          </p:nvSpPr>
          <p:spPr bwMode="auto">
            <a:xfrm>
              <a:off x="3330" y="2738"/>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smtClean="0">
                  <a:ln>
                    <a:noFill/>
                  </a:ln>
                  <a:solidFill>
                    <a:srgbClr val="000000"/>
                  </a:solidFill>
                  <a:effectLst/>
                  <a:latin typeface="Times New Roman" panose="02020603050405020304" pitchFamily="18" charset="0"/>
                </a:rPr>
                <a:t>0</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22" name="Rectangle 68"/>
            <p:cNvSpPr>
              <a:spLocks noChangeArrowheads="1"/>
            </p:cNvSpPr>
            <p:nvPr/>
          </p:nvSpPr>
          <p:spPr bwMode="auto">
            <a:xfrm>
              <a:off x="3494" y="2516"/>
              <a:ext cx="227"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Rectangle 69"/>
            <p:cNvSpPr>
              <a:spLocks noChangeArrowheads="1"/>
            </p:cNvSpPr>
            <p:nvPr/>
          </p:nvSpPr>
          <p:spPr bwMode="auto">
            <a:xfrm>
              <a:off x="3494" y="2516"/>
              <a:ext cx="227" cy="228"/>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Rectangle 70"/>
            <p:cNvSpPr>
              <a:spLocks noChangeArrowheads="1"/>
            </p:cNvSpPr>
            <p:nvPr/>
          </p:nvSpPr>
          <p:spPr bwMode="auto">
            <a:xfrm>
              <a:off x="3530" y="2499"/>
              <a:ext cx="12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v</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25" name="Rectangle 71"/>
            <p:cNvSpPr>
              <a:spLocks noChangeArrowheads="1"/>
            </p:cNvSpPr>
            <p:nvPr/>
          </p:nvSpPr>
          <p:spPr bwMode="auto">
            <a:xfrm>
              <a:off x="3619" y="2591"/>
              <a:ext cx="9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000000"/>
                  </a:solidFill>
                  <a:effectLst/>
                  <a:latin typeface="Times New Roman" panose="02020603050405020304" pitchFamily="18" charset="0"/>
                </a:rPr>
                <a:t>3</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26" name="Rectangle 72"/>
            <p:cNvSpPr>
              <a:spLocks noChangeArrowheads="1"/>
            </p:cNvSpPr>
            <p:nvPr/>
          </p:nvSpPr>
          <p:spPr bwMode="auto">
            <a:xfrm>
              <a:off x="3494" y="2744"/>
              <a:ext cx="227" cy="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Rectangle 73"/>
            <p:cNvSpPr>
              <a:spLocks noChangeArrowheads="1"/>
            </p:cNvSpPr>
            <p:nvPr/>
          </p:nvSpPr>
          <p:spPr bwMode="auto">
            <a:xfrm>
              <a:off x="3494" y="2744"/>
              <a:ext cx="227" cy="227"/>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Rectangle 74"/>
            <p:cNvSpPr>
              <a:spLocks noChangeArrowheads="1"/>
            </p:cNvSpPr>
            <p:nvPr/>
          </p:nvSpPr>
          <p:spPr bwMode="auto">
            <a:xfrm>
              <a:off x="3557" y="2738"/>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smtClean="0">
                  <a:ln>
                    <a:noFill/>
                  </a:ln>
                  <a:solidFill>
                    <a:srgbClr val="000000"/>
                  </a:solidFill>
                  <a:effectLst/>
                  <a:latin typeface="Times New Roman" panose="02020603050405020304" pitchFamily="18" charset="0"/>
                </a:rPr>
                <a:t>0</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29" name="Rectangle 75"/>
            <p:cNvSpPr>
              <a:spLocks noChangeArrowheads="1"/>
            </p:cNvSpPr>
            <p:nvPr/>
          </p:nvSpPr>
          <p:spPr bwMode="auto">
            <a:xfrm>
              <a:off x="2650" y="1378"/>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400" b="0" i="0" u="none" strike="noStrike" cap="none" normalizeH="0" baseline="0" smtClean="0">
                  <a:ln>
                    <a:noFill/>
                  </a:ln>
                  <a:solidFill>
                    <a:srgbClr val="0000FF"/>
                  </a:solidFill>
                  <a:effectLst/>
                  <a:latin typeface="Times New Roman" panose="02020603050405020304" pitchFamily="18" charset="0"/>
                </a:rPr>
                <a:t>1</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grpSp>
      <mc:AlternateContent xmlns:mc="http://schemas.openxmlformats.org/markup-compatibility/2006" xmlns:a14="http://schemas.microsoft.com/office/drawing/2010/main">
        <mc:Choice Requires="a14">
          <p:sp>
            <p:nvSpPr>
              <p:cNvPr id="130" name="TextBox 5"/>
              <p:cNvSpPr txBox="1"/>
              <p:nvPr/>
            </p:nvSpPr>
            <p:spPr>
              <a:xfrm>
                <a:off x="1166813" y="2571888"/>
                <a:ext cx="1997765" cy="707886"/>
              </a:xfrm>
              <a:prstGeom prst="rect">
                <a:avLst/>
              </a:prstGeom>
              <a:noFill/>
              <a:ln>
                <a:solidFill>
                  <a:schemeClr val="tx1"/>
                </a:solidFill>
              </a:ln>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Keep </a:t>
                </a:r>
                <a14:m>
                  <m:oMath xmlns:m="http://schemas.openxmlformats.org/officeDocument/2006/math">
                    <m:r>
                      <a:rPr lang="en-AU" altLang="zh-CN" sz="2000" b="0" i="1" smtClean="0">
                        <a:solidFill>
                          <a:srgbClr val="C00000"/>
                        </a:solidFill>
                        <a:latin typeface="Cambria Math" charset="0"/>
                      </a:rPr>
                      <m:t>𝛼</m:t>
                    </m:r>
                    <m:r>
                      <a:rPr lang="en-US" altLang="zh-CN" sz="2000" b="0" i="1" smtClean="0">
                        <a:latin typeface="Cambria Math" panose="02040503050406030204" pitchFamily="18" charset="0"/>
                      </a:rPr>
                      <m:t>∗</m:t>
                    </m:r>
                    <m:r>
                      <a:rPr lang="en-US" altLang="zh-CN" sz="2000" b="0" i="1" smtClean="0">
                        <a:solidFill>
                          <a:srgbClr val="0D14FF"/>
                        </a:solidFill>
                        <a:latin typeface="Cambria Math" panose="02040503050406030204" pitchFamily="18" charset="0"/>
                      </a:rPr>
                      <m:t>1</m:t>
                    </m:r>
                  </m:oMath>
                </a14:m>
                <a:r>
                  <a:rPr lang="en-US" altLang="zh-CN" sz="2000" dirty="0" smtClean="0">
                    <a:latin typeface="Times New Roman" panose="02020603050405020304" pitchFamily="18" charset="0"/>
                    <a:cs typeface="Times New Roman" panose="02020603050405020304" pitchFamily="18" charset="0"/>
                  </a:rPr>
                  <a:t> into </a:t>
                </a:r>
              </a:p>
              <a:p>
                <a:r>
                  <a:rPr lang="en-US" altLang="zh-CN" sz="2000" dirty="0" smtClean="0">
                    <a:latin typeface="Times New Roman" panose="02020603050405020304" pitchFamily="18" charset="0"/>
                    <a:cs typeface="Times New Roman" panose="02020603050405020304" pitchFamily="18" charset="0"/>
                  </a:rPr>
                  <a:t>the reserve of </a:t>
                </a:r>
                <a14:m>
                  <m:oMath xmlns:m="http://schemas.openxmlformats.org/officeDocument/2006/math">
                    <m:r>
                      <a:rPr lang="en-AU" altLang="zh-CN" sz="2000" b="0" i="1" smtClean="0">
                        <a:latin typeface="Cambria Math" charset="0"/>
                        <a:cs typeface="Times New Roman" panose="02020603050405020304" pitchFamily="18" charset="0"/>
                      </a:rPr>
                      <m:t>𝑠</m:t>
                    </m:r>
                  </m:oMath>
                </a14:m>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130" name="TextBox 5"/>
              <p:cNvSpPr txBox="1">
                <a:spLocks noRot="1" noChangeAspect="1" noMove="1" noResize="1" noEditPoints="1" noAdjustHandles="1" noChangeArrowheads="1" noChangeShapeType="1" noTextEdit="1"/>
              </p:cNvSpPr>
              <p:nvPr/>
            </p:nvSpPr>
            <p:spPr>
              <a:xfrm>
                <a:off x="1166813" y="2571888"/>
                <a:ext cx="1997765" cy="707886"/>
              </a:xfrm>
              <a:prstGeom prst="rect">
                <a:avLst/>
              </a:prstGeom>
              <a:blipFill rotWithShape="0">
                <a:blip r:embed="rId4"/>
                <a:stretch>
                  <a:fillRect l="-2727" t="-4237" b="-13559"/>
                </a:stretch>
              </a:blipFill>
              <a:ln>
                <a:solidFill>
                  <a:schemeClr val="tx1"/>
                </a:solidFill>
              </a:ln>
            </p:spPr>
            <p:txBody>
              <a:bodyPr/>
              <a:lstStyle/>
              <a:p>
                <a:r>
                  <a:rPr lang="en-US">
                    <a:noFill/>
                  </a:rPr>
                  <a:t> </a:t>
                </a:r>
              </a:p>
            </p:txBody>
          </p:sp>
        </mc:Fallback>
      </mc:AlternateContent>
      <p:cxnSp>
        <p:nvCxnSpPr>
          <p:cNvPr id="132" name="直接箭头连接符 131"/>
          <p:cNvCxnSpPr>
            <a:endCxn id="63" idx="16"/>
          </p:cNvCxnSpPr>
          <p:nvPr/>
        </p:nvCxnSpPr>
        <p:spPr>
          <a:xfrm flipH="1">
            <a:off x="1344613" y="3551237"/>
            <a:ext cx="582612" cy="404019"/>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7" name="Freeform 40"/>
          <p:cNvSpPr>
            <a:spLocks/>
          </p:cNvSpPr>
          <p:nvPr/>
        </p:nvSpPr>
        <p:spPr bwMode="auto">
          <a:xfrm rot="765621">
            <a:off x="2312204" y="3506368"/>
            <a:ext cx="635251" cy="187087"/>
          </a:xfrm>
          <a:custGeom>
            <a:avLst/>
            <a:gdLst>
              <a:gd name="T0" fmla="*/ 0 w 312"/>
              <a:gd name="T1" fmla="*/ 5 h 144"/>
              <a:gd name="T2" fmla="*/ 23 w 312"/>
              <a:gd name="T3" fmla="*/ 2 h 144"/>
              <a:gd name="T4" fmla="*/ 45 w 312"/>
              <a:gd name="T5" fmla="*/ 0 h 144"/>
              <a:gd name="T6" fmla="*/ 66 w 312"/>
              <a:gd name="T7" fmla="*/ 0 h 144"/>
              <a:gd name="T8" fmla="*/ 86 w 312"/>
              <a:gd name="T9" fmla="*/ 0 h 144"/>
              <a:gd name="T10" fmla="*/ 107 w 312"/>
              <a:gd name="T11" fmla="*/ 0 h 144"/>
              <a:gd name="T12" fmla="*/ 125 w 312"/>
              <a:gd name="T13" fmla="*/ 2 h 144"/>
              <a:gd name="T14" fmla="*/ 144 w 312"/>
              <a:gd name="T15" fmla="*/ 6 h 144"/>
              <a:gd name="T16" fmla="*/ 161 w 312"/>
              <a:gd name="T17" fmla="*/ 10 h 144"/>
              <a:gd name="T18" fmla="*/ 178 w 312"/>
              <a:gd name="T19" fmla="*/ 15 h 144"/>
              <a:gd name="T20" fmla="*/ 194 w 312"/>
              <a:gd name="T21" fmla="*/ 22 h 144"/>
              <a:gd name="T22" fmla="*/ 209 w 312"/>
              <a:gd name="T23" fmla="*/ 29 h 144"/>
              <a:gd name="T24" fmla="*/ 224 w 312"/>
              <a:gd name="T25" fmla="*/ 37 h 144"/>
              <a:gd name="T26" fmla="*/ 237 w 312"/>
              <a:gd name="T27" fmla="*/ 47 h 144"/>
              <a:gd name="T28" fmla="*/ 251 w 312"/>
              <a:gd name="T29" fmla="*/ 58 h 144"/>
              <a:gd name="T30" fmla="*/ 263 w 312"/>
              <a:gd name="T31" fmla="*/ 69 h 144"/>
              <a:gd name="T32" fmla="*/ 274 w 312"/>
              <a:gd name="T33" fmla="*/ 82 h 144"/>
              <a:gd name="T34" fmla="*/ 285 w 312"/>
              <a:gd name="T35" fmla="*/ 96 h 144"/>
              <a:gd name="T36" fmla="*/ 295 w 312"/>
              <a:gd name="T37" fmla="*/ 111 h 144"/>
              <a:gd name="T38" fmla="*/ 304 w 312"/>
              <a:gd name="T39" fmla="*/ 127 h 144"/>
              <a:gd name="T40" fmla="*/ 312 w 312"/>
              <a:gd name="T4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2" h="144">
                <a:moveTo>
                  <a:pt x="0" y="5"/>
                </a:moveTo>
                <a:lnTo>
                  <a:pt x="23" y="2"/>
                </a:lnTo>
                <a:lnTo>
                  <a:pt x="45" y="0"/>
                </a:lnTo>
                <a:lnTo>
                  <a:pt x="66" y="0"/>
                </a:lnTo>
                <a:lnTo>
                  <a:pt x="86" y="0"/>
                </a:lnTo>
                <a:lnTo>
                  <a:pt x="107" y="0"/>
                </a:lnTo>
                <a:lnTo>
                  <a:pt x="125" y="2"/>
                </a:lnTo>
                <a:lnTo>
                  <a:pt x="144" y="6"/>
                </a:lnTo>
                <a:lnTo>
                  <a:pt x="161" y="10"/>
                </a:lnTo>
                <a:lnTo>
                  <a:pt x="178" y="15"/>
                </a:lnTo>
                <a:lnTo>
                  <a:pt x="194" y="22"/>
                </a:lnTo>
                <a:lnTo>
                  <a:pt x="209" y="29"/>
                </a:lnTo>
                <a:lnTo>
                  <a:pt x="224" y="37"/>
                </a:lnTo>
                <a:lnTo>
                  <a:pt x="237" y="47"/>
                </a:lnTo>
                <a:lnTo>
                  <a:pt x="251" y="58"/>
                </a:lnTo>
                <a:lnTo>
                  <a:pt x="263" y="69"/>
                </a:lnTo>
                <a:lnTo>
                  <a:pt x="274" y="82"/>
                </a:lnTo>
                <a:lnTo>
                  <a:pt x="285" y="96"/>
                </a:lnTo>
                <a:lnTo>
                  <a:pt x="295" y="111"/>
                </a:lnTo>
                <a:lnTo>
                  <a:pt x="304" y="127"/>
                </a:lnTo>
                <a:lnTo>
                  <a:pt x="312" y="144"/>
                </a:lnTo>
              </a:path>
            </a:pathLst>
          </a:custGeom>
          <a:noFill/>
          <a:ln w="12700">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41"/>
          <p:cNvSpPr>
            <a:spLocks/>
          </p:cNvSpPr>
          <p:nvPr/>
        </p:nvSpPr>
        <p:spPr bwMode="auto">
          <a:xfrm>
            <a:off x="2894807" y="3755231"/>
            <a:ext cx="64293" cy="134084"/>
          </a:xfrm>
          <a:custGeom>
            <a:avLst/>
            <a:gdLst>
              <a:gd name="T0" fmla="*/ 65 w 65"/>
              <a:gd name="T1" fmla="*/ 0 h 108"/>
              <a:gd name="T2" fmla="*/ 64 w 65"/>
              <a:gd name="T3" fmla="*/ 108 h 108"/>
              <a:gd name="T4" fmla="*/ 0 w 65"/>
              <a:gd name="T5" fmla="*/ 21 h 108"/>
              <a:gd name="T6" fmla="*/ 65 w 65"/>
              <a:gd name="T7" fmla="*/ 0 h 108"/>
            </a:gdLst>
            <a:ahLst/>
            <a:cxnLst>
              <a:cxn ang="0">
                <a:pos x="T0" y="T1"/>
              </a:cxn>
              <a:cxn ang="0">
                <a:pos x="T2" y="T3"/>
              </a:cxn>
              <a:cxn ang="0">
                <a:pos x="T4" y="T5"/>
              </a:cxn>
              <a:cxn ang="0">
                <a:pos x="T6" y="T7"/>
              </a:cxn>
            </a:cxnLst>
            <a:rect l="0" t="0" r="r" b="b"/>
            <a:pathLst>
              <a:path w="65" h="108">
                <a:moveTo>
                  <a:pt x="65" y="0"/>
                </a:moveTo>
                <a:lnTo>
                  <a:pt x="64" y="108"/>
                </a:lnTo>
                <a:lnTo>
                  <a:pt x="0" y="21"/>
                </a:lnTo>
                <a:lnTo>
                  <a:pt x="65" y="0"/>
                </a:lnTo>
                <a:close/>
              </a:path>
            </a:pathLst>
          </a:custGeom>
          <a:solidFill>
            <a:srgbClr val="C00000"/>
          </a:solid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9" name="矩形 138"/>
          <p:cNvSpPr/>
          <p:nvPr/>
        </p:nvSpPr>
        <p:spPr>
          <a:xfrm>
            <a:off x="1607829" y="3424875"/>
            <a:ext cx="153194" cy="22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0" name="TextBox 5"/>
              <p:cNvSpPr txBox="1"/>
              <p:nvPr/>
            </p:nvSpPr>
            <p:spPr>
              <a:xfrm>
                <a:off x="3635376" y="3765477"/>
                <a:ext cx="4296947" cy="707886"/>
              </a:xfrm>
              <a:prstGeom prst="rect">
                <a:avLst/>
              </a:prstGeom>
              <a:noFill/>
              <a:ln>
                <a:solidFill>
                  <a:schemeClr val="tx1"/>
                </a:solidFill>
              </a:ln>
            </p:spPr>
            <p:txBody>
              <a:bodyPr wrap="square" rtlCol="0">
                <a:spAutoFit/>
              </a:bodyPr>
              <a:lstStyle/>
              <a:p>
                <a14:m>
                  <m:oMath xmlns:m="http://schemas.openxmlformats.org/officeDocument/2006/math">
                    <m:sSub>
                      <m:sSubPr>
                        <m:ctrlPr>
                          <a:rPr lang="en-US" altLang="zh-CN" sz="2000" b="0" i="1" smtClean="0">
                            <a:latin typeface="Cambria Math"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𝑣</m:t>
                        </m:r>
                      </m:e>
                      <m:sub>
                        <m:r>
                          <a:rPr lang="en-US" altLang="zh-CN" sz="2000" b="0" i="1" smtClean="0">
                            <a:latin typeface="Cambria Math" panose="02040503050406030204" pitchFamily="18" charset="0"/>
                            <a:cs typeface="Times New Roman" panose="02020603050405020304" pitchFamily="18" charset="0"/>
                          </a:rPr>
                          <m:t>1</m:t>
                        </m:r>
                      </m:sub>
                    </m:sSub>
                  </m:oMath>
                </a14:m>
                <a:r>
                  <a:rPr lang="zh-CN" altLang="en-US" sz="2000" dirty="0" smtClean="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CN" sz="2000" b="0" i="1" smtClean="0">
                            <a:latin typeface="Cambria Math"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𝑣</m:t>
                        </m:r>
                      </m:e>
                      <m:sub>
                        <m:r>
                          <a:rPr lang="en-US" altLang="zh-CN" sz="2000" b="0" i="1" smtClean="0">
                            <a:latin typeface="Cambria Math" panose="02040503050406030204" pitchFamily="18" charset="0"/>
                            <a:cs typeface="Times New Roman" panose="02020603050405020304" pitchFamily="18" charset="0"/>
                          </a:rPr>
                          <m:t>2</m:t>
                        </m:r>
                      </m:sub>
                    </m:sSub>
                  </m:oMath>
                </a14:m>
                <a:r>
                  <a:rPr lang="zh-CN" altLang="en-US" sz="2000" dirty="0" smtClean="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both add </a:t>
                </a:r>
                <a14:m>
                  <m:oMath xmlns:m="http://schemas.openxmlformats.org/officeDocument/2006/math">
                    <m:r>
                      <a:rPr lang="en-US" altLang="zh-CN" sz="2000">
                        <a:solidFill>
                          <a:srgbClr val="0D14FF"/>
                        </a:solidFill>
                        <a:latin typeface="Cambria Math" panose="02040503050406030204" pitchFamily="18" charset="0"/>
                        <a:cs typeface="Times New Roman" panose="02020603050405020304" pitchFamily="18" charset="0"/>
                      </a:rPr>
                      <m:t>1.0</m:t>
                    </m:r>
                    <m:r>
                      <a:rPr lang="en-US" altLang="zh-CN" sz="2000">
                        <a:solidFill>
                          <a:schemeClr val="tx1"/>
                        </a:solidFill>
                        <a:latin typeface="Cambria Math" panose="02040503050406030204" pitchFamily="18" charset="0"/>
                        <a:cs typeface="Times New Roman" panose="02020603050405020304" pitchFamily="18" charset="0"/>
                      </a:rPr>
                      <m:t>∗</m:t>
                    </m:r>
                    <m:r>
                      <a:rPr lang="en-AU" altLang="zh-CN" sz="2000" b="0" i="0" smtClean="0">
                        <a:solidFill>
                          <a:srgbClr val="C00000"/>
                        </a:solidFill>
                        <a:latin typeface="Cambria Math" charset="0"/>
                        <a:cs typeface="Times New Roman" panose="02020603050405020304" pitchFamily="18" charset="0"/>
                      </a:rPr>
                      <m:t>(1−</m:t>
                    </m:r>
                    <m:r>
                      <a:rPr lang="en-AU" altLang="zh-CN" sz="2000" b="0" i="1" smtClean="0">
                        <a:solidFill>
                          <a:srgbClr val="C00000"/>
                        </a:solidFill>
                        <a:latin typeface="Cambria Math" charset="0"/>
                        <a:cs typeface="Times New Roman" panose="02020603050405020304" pitchFamily="18" charset="0"/>
                      </a:rPr>
                      <m:t>𝛼</m:t>
                    </m:r>
                    <m:r>
                      <a:rPr lang="en-AU" altLang="zh-CN" sz="2000" b="0" i="0" smtClean="0">
                        <a:solidFill>
                          <a:srgbClr val="C00000"/>
                        </a:solidFill>
                        <a:latin typeface="Cambria Math" charset="0"/>
                        <a:cs typeface="Times New Roman" panose="02020603050405020304" pitchFamily="18" charset="0"/>
                      </a:rPr>
                      <m:t>)</m:t>
                    </m:r>
                    <m:r>
                      <a:rPr lang="en-US" altLang="zh-CN" sz="2000">
                        <a:latin typeface="Cambria Math" panose="02040503050406030204" pitchFamily="18" charset="0"/>
                        <a:cs typeface="Times New Roman" panose="02020603050405020304" pitchFamily="18" charset="0"/>
                      </a:rPr>
                      <m:t>/2</m:t>
                    </m:r>
                  </m:oMath>
                </a14:m>
                <a:r>
                  <a:rPr lang="en-US" altLang="zh-CN" sz="2000" dirty="0" smtClean="0">
                    <a:latin typeface="Times New Roman" panose="02020603050405020304" pitchFamily="18" charset="0"/>
                    <a:cs typeface="Times New Roman" panose="02020603050405020304" pitchFamily="18" charset="0"/>
                  </a:rPr>
                  <a:t> to their residues.  </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140" name="TextBox 5"/>
              <p:cNvSpPr txBox="1">
                <a:spLocks noRot="1" noChangeAspect="1" noMove="1" noResize="1" noEditPoints="1" noAdjustHandles="1" noChangeArrowheads="1" noChangeShapeType="1" noTextEdit="1"/>
              </p:cNvSpPr>
              <p:nvPr/>
            </p:nvSpPr>
            <p:spPr>
              <a:xfrm>
                <a:off x="3635376" y="3765477"/>
                <a:ext cx="4296947" cy="707886"/>
              </a:xfrm>
              <a:prstGeom prst="rect">
                <a:avLst/>
              </a:prstGeom>
              <a:blipFill rotWithShape="0">
                <a:blip r:embed="rId5"/>
                <a:stretch>
                  <a:fillRect l="-1273" t="-4237" b="-13559"/>
                </a:stretch>
              </a:blipFill>
              <a:ln>
                <a:solidFill>
                  <a:schemeClr val="tx1"/>
                </a:solidFill>
              </a:ln>
            </p:spPr>
            <p:txBody>
              <a:bodyPr/>
              <a:lstStyle/>
              <a:p>
                <a:r>
                  <a:rPr lang="en-US">
                    <a:noFill/>
                  </a:rPr>
                  <a:t> </a:t>
                </a:r>
              </a:p>
            </p:txBody>
          </p:sp>
        </mc:Fallback>
      </mc:AlternateContent>
      <p:sp>
        <p:nvSpPr>
          <p:cNvPr id="141" name="矩形 140"/>
          <p:cNvSpPr/>
          <p:nvPr/>
        </p:nvSpPr>
        <p:spPr>
          <a:xfrm>
            <a:off x="1795773" y="5569435"/>
            <a:ext cx="374648" cy="268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smtClean="0">
                <a:solidFill>
                  <a:srgbClr val="007B00"/>
                </a:solidFill>
                <a:latin typeface="Times New Roman" panose="02020603050405020304" pitchFamily="18" charset="0"/>
                <a:cs typeface="Times New Roman" panose="02020603050405020304" pitchFamily="18" charset="0"/>
              </a:rPr>
              <a:t>0.2</a:t>
            </a:r>
            <a:endParaRPr lang="zh-CN" altLang="en-US" dirty="0">
              <a:solidFill>
                <a:srgbClr val="007B00"/>
              </a:solidFill>
              <a:latin typeface="Times New Roman" panose="02020603050405020304" pitchFamily="18" charset="0"/>
              <a:cs typeface="Times New Roman" panose="02020603050405020304" pitchFamily="18" charset="0"/>
            </a:endParaRPr>
          </a:p>
        </p:txBody>
      </p:sp>
      <p:sp>
        <p:nvSpPr>
          <p:cNvPr id="142" name="文本框 141"/>
          <p:cNvSpPr txBox="1"/>
          <p:nvPr/>
        </p:nvSpPr>
        <p:spPr>
          <a:xfrm>
            <a:off x="537369" y="3872646"/>
            <a:ext cx="527050" cy="400110"/>
          </a:xfrm>
          <a:prstGeom prst="rect">
            <a:avLst/>
          </a:prstGeom>
          <a:noFill/>
        </p:spPr>
        <p:txBody>
          <a:bodyPr wrap="square" rtlCol="0">
            <a:spAutoFit/>
          </a:bodyPr>
          <a:lstStyle/>
          <a:p>
            <a:r>
              <a:rPr lang="en-US" altLang="zh-CN" sz="2000" dirty="0" smtClean="0">
                <a:solidFill>
                  <a:srgbClr val="0D14FF"/>
                </a:solidFill>
                <a:latin typeface="Times New Roman" panose="02020603050405020304" pitchFamily="18" charset="0"/>
                <a:cs typeface="Times New Roman" panose="02020603050405020304" pitchFamily="18" charset="0"/>
              </a:rPr>
              <a:t>0.4</a:t>
            </a:r>
            <a:endParaRPr lang="zh-CN" altLang="en-US" dirty="0">
              <a:solidFill>
                <a:srgbClr val="0D14FF"/>
              </a:solidFill>
              <a:latin typeface="Times New Roman" panose="02020603050405020304" pitchFamily="18" charset="0"/>
              <a:cs typeface="Times New Roman" panose="02020603050405020304" pitchFamily="18" charset="0"/>
            </a:endParaRPr>
          </a:p>
        </p:txBody>
      </p:sp>
      <p:sp>
        <p:nvSpPr>
          <p:cNvPr id="143" name="文本框 142"/>
          <p:cNvSpPr txBox="1"/>
          <p:nvPr/>
        </p:nvSpPr>
        <p:spPr>
          <a:xfrm>
            <a:off x="3009900" y="3929795"/>
            <a:ext cx="527050" cy="400110"/>
          </a:xfrm>
          <a:prstGeom prst="rect">
            <a:avLst/>
          </a:prstGeom>
          <a:noFill/>
        </p:spPr>
        <p:txBody>
          <a:bodyPr wrap="square" rtlCol="0">
            <a:spAutoFit/>
          </a:bodyPr>
          <a:lstStyle/>
          <a:p>
            <a:r>
              <a:rPr lang="en-US" altLang="zh-CN" sz="2000" dirty="0" smtClean="0">
                <a:solidFill>
                  <a:srgbClr val="0D14FF"/>
                </a:solidFill>
                <a:latin typeface="Times New Roman" panose="02020603050405020304" pitchFamily="18" charset="0"/>
                <a:cs typeface="Times New Roman" panose="02020603050405020304" pitchFamily="18" charset="0"/>
              </a:rPr>
              <a:t>0.4</a:t>
            </a:r>
            <a:endParaRPr lang="zh-CN" altLang="en-US" dirty="0">
              <a:solidFill>
                <a:srgbClr val="0D14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3355975" y="2638652"/>
                <a:ext cx="4711161" cy="721288"/>
              </a:xfrm>
              <a:prstGeom prst="rect">
                <a:avLst/>
              </a:prstGeom>
              <a:noFill/>
            </p:spPr>
            <p:txBody>
              <a:bodyPr wrap="none" rtlCol="0">
                <a:spAutoFit/>
              </a:bodyPr>
              <a:lstStyle/>
              <a:p>
                <a14:m>
                  <m:oMath xmlns:m="http://schemas.openxmlformats.org/officeDocument/2006/math">
                    <m:r>
                      <a:rPr lang="en-US" altLang="zh-CN" sz="2000" i="1" dirty="0" smtClean="0">
                        <a:solidFill>
                          <a:srgbClr val="C00000"/>
                        </a:solidFill>
                        <a:latin typeface="Cambria Math" charset="0"/>
                        <a:ea typeface="Times" charset="0"/>
                        <a:cs typeface="Times" charset="0"/>
                      </a:rPr>
                      <m:t>𝑠</m:t>
                    </m:r>
                  </m:oMath>
                </a14:m>
                <a:r>
                  <a:rPr lang="en-US" altLang="zh-CN" sz="2000" dirty="0">
                    <a:latin typeface="Times" charset="0"/>
                    <a:ea typeface="Times" charset="0"/>
                    <a:cs typeface="Times" charset="0"/>
                  </a:rPr>
                  <a:t> has two out-neighbors, and </a:t>
                </a:r>
                <a14:m>
                  <m:oMath xmlns:m="http://schemas.openxmlformats.org/officeDocument/2006/math">
                    <m:r>
                      <a:rPr lang="en-US" altLang="zh-CN" sz="2000">
                        <a:solidFill>
                          <a:srgbClr val="0D14FF"/>
                        </a:solidFill>
                        <a:latin typeface="Cambria Math" charset="0"/>
                        <a:ea typeface="Times" charset="0"/>
                        <a:cs typeface="Times" charset="0"/>
                      </a:rPr>
                      <m:t>1.0</m:t>
                    </m:r>
                    <m:r>
                      <a:rPr lang="en-US" altLang="zh-CN" sz="2000">
                        <a:latin typeface="Cambria Math" charset="0"/>
                        <a:ea typeface="Times" charset="0"/>
                        <a:cs typeface="Times" charset="0"/>
                      </a:rPr>
                      <m:t>/2</m:t>
                    </m:r>
                    <m:r>
                      <a:rPr lang="en-US" altLang="zh-CN" sz="2000" i="1">
                        <a:latin typeface="Cambria Math" charset="0"/>
                        <a:ea typeface="Times" charset="0"/>
                        <a:cs typeface="Times" charset="0"/>
                      </a:rPr>
                      <m:t>&gt;</m:t>
                    </m:r>
                    <m:sSub>
                      <m:sSubPr>
                        <m:ctrlPr>
                          <a:rPr lang="en-US" altLang="zh-CN" sz="2000" i="1">
                            <a:latin typeface="Cambria Math" charset="0"/>
                            <a:ea typeface="Times" charset="0"/>
                            <a:cs typeface="Times" charset="0"/>
                          </a:rPr>
                        </m:ctrlPr>
                      </m:sSubPr>
                      <m:e>
                        <m:r>
                          <a:rPr lang="en-US" altLang="zh-CN" sz="2000" i="1">
                            <a:latin typeface="Cambria Math" charset="0"/>
                            <a:ea typeface="Times" charset="0"/>
                            <a:cs typeface="Times" charset="0"/>
                          </a:rPr>
                          <m:t>𝑟</m:t>
                        </m:r>
                      </m:e>
                      <m:sub>
                        <m:r>
                          <a:rPr lang="en-US" altLang="zh-CN" sz="2000" i="1">
                            <a:latin typeface="Cambria Math" charset="0"/>
                            <a:ea typeface="Times" charset="0"/>
                            <a:cs typeface="Times" charset="0"/>
                          </a:rPr>
                          <m:t>𝑚𝑎𝑥</m:t>
                        </m:r>
                        <m:r>
                          <a:rPr lang="en-AU" altLang="zh-CN" sz="2000" b="0" i="1" smtClean="0">
                            <a:latin typeface="Cambria Math" charset="0"/>
                            <a:ea typeface="Times" charset="0"/>
                            <a:cs typeface="Times" charset="0"/>
                          </a:rPr>
                          <m:t>,</m:t>
                        </m:r>
                      </m:sub>
                    </m:sSub>
                  </m:oMath>
                </a14:m>
                <a:r>
                  <a:rPr lang="en-US" sz="2000" dirty="0" smtClean="0">
                    <a:latin typeface="Times" charset="0"/>
                    <a:ea typeface="Times" charset="0"/>
                    <a:cs typeface="Times" charset="0"/>
                  </a:rPr>
                  <a:t> </a:t>
                </a:r>
              </a:p>
              <a:p>
                <a:r>
                  <a:rPr lang="en-US" sz="2000" dirty="0" smtClean="0">
                    <a:latin typeface="Times" charset="0"/>
                    <a:ea typeface="Times" charset="0"/>
                    <a:cs typeface="Times" charset="0"/>
                  </a:rPr>
                  <a:t>do forward push from </a:t>
                </a:r>
                <a:r>
                  <a:rPr lang="en-US" sz="2000" i="1" dirty="0" smtClean="0">
                    <a:solidFill>
                      <a:srgbClr val="C00000"/>
                    </a:solidFill>
                    <a:latin typeface="Times" charset="0"/>
                    <a:ea typeface="Times" charset="0"/>
                    <a:cs typeface="Times" charset="0"/>
                  </a:rPr>
                  <a:t>s</a:t>
                </a:r>
                <a:endParaRPr lang="en-US" sz="2000" i="1" dirty="0">
                  <a:solidFill>
                    <a:srgbClr val="C00000"/>
                  </a:solidFill>
                  <a:latin typeface="Times" charset="0"/>
                  <a:ea typeface="Times" charset="0"/>
                  <a:cs typeface="Times"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355975" y="2638652"/>
                <a:ext cx="4711161" cy="721288"/>
              </a:xfrm>
              <a:prstGeom prst="rect">
                <a:avLst/>
              </a:prstGeom>
              <a:blipFill rotWithShape="0">
                <a:blip r:embed="rId6"/>
                <a:stretch>
                  <a:fillRect l="-1425" t="-4237" b="-14407"/>
                </a:stretch>
              </a:blipFill>
            </p:spPr>
            <p:txBody>
              <a:bodyPr/>
              <a:lstStyle/>
              <a:p>
                <a:r>
                  <a:rPr lang="en-US">
                    <a:noFill/>
                  </a:rPr>
                  <a:t> </a:t>
                </a:r>
              </a:p>
            </p:txBody>
          </p:sp>
        </mc:Fallback>
      </mc:AlternateContent>
      <p:sp>
        <p:nvSpPr>
          <p:cNvPr id="4" name="TextBox 3"/>
          <p:cNvSpPr txBox="1"/>
          <p:nvPr/>
        </p:nvSpPr>
        <p:spPr>
          <a:xfrm>
            <a:off x="699079" y="6021880"/>
            <a:ext cx="4364614" cy="307777"/>
          </a:xfrm>
          <a:prstGeom prst="rect">
            <a:avLst/>
          </a:prstGeom>
          <a:noFill/>
        </p:spPr>
        <p:txBody>
          <a:bodyPr wrap="square" rtlCol="0">
            <a:spAutoFit/>
          </a:bodyPr>
          <a:lstStyle/>
          <a:p>
            <a:r>
              <a:rPr lang="en-US" dirty="0" smtClean="0">
                <a:solidFill>
                  <a:srgbClr val="0D14FF"/>
                </a:solidFill>
                <a:latin typeface="Times" charset="0"/>
                <a:ea typeface="Times" charset="0"/>
                <a:cs typeface="Times" charset="0"/>
              </a:rPr>
              <a:t>Blue numbers</a:t>
            </a:r>
            <a:r>
              <a:rPr lang="en-US" dirty="0" smtClean="0">
                <a:latin typeface="Times" charset="0"/>
                <a:ea typeface="Times" charset="0"/>
                <a:cs typeface="Times" charset="0"/>
              </a:rPr>
              <a:t>: residue</a:t>
            </a:r>
            <a:endParaRPr lang="en-US" dirty="0">
              <a:latin typeface="Times" charset="0"/>
              <a:ea typeface="Times" charset="0"/>
              <a:cs typeface="Times" charset="0"/>
            </a:endParaRPr>
          </a:p>
        </p:txBody>
      </p:sp>
    </p:spTree>
    <p:extLst>
      <p:ext uri="{BB962C8B-B14F-4D97-AF65-F5344CB8AC3E}">
        <p14:creationId xmlns:p14="http://schemas.microsoft.com/office/powerpoint/2010/main" val="284724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7" grpId="0" animBg="1"/>
      <p:bldP spid="138" grpId="0" animBg="1"/>
      <p:bldP spid="139" grpId="0" animBg="1"/>
      <p:bldP spid="140" grpId="0" animBg="1"/>
      <p:bldP spid="141" grpId="0" animBg="1"/>
      <p:bldP spid="142" grpId="0"/>
      <p:bldP spid="1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Forward Push Example</a:t>
            </a:r>
            <a:endParaRPr lang="zh-CN" altLang="en-US" dirty="0"/>
          </a:p>
        </p:txBody>
      </p:sp>
      <mc:AlternateContent xmlns:mc="http://schemas.openxmlformats.org/markup-compatibility/2006" xmlns:a14="http://schemas.microsoft.com/office/drawing/2010/main">
        <mc:Choice Requires="a14">
          <p:sp>
            <p:nvSpPr>
              <p:cNvPr id="3" name="文本占位符 2"/>
              <p:cNvSpPr>
                <a:spLocks noGrp="1"/>
              </p:cNvSpPr>
              <p:nvPr>
                <p:ph type="body" idx="1"/>
              </p:nvPr>
            </p:nvSpPr>
            <p:spPr/>
            <p:txBody>
              <a:bodyPr/>
              <a:lstStyle/>
              <a:p>
                <a14:m>
                  <m:oMath xmlns:m="http://schemas.openxmlformats.org/officeDocument/2006/math">
                    <m:sSub>
                      <m:sSubPr>
                        <m:ctrlPr>
                          <a:rPr lang="en-US" altLang="zh-CN" b="0" i="1" smtClean="0">
                            <a:latin typeface="Cambria Math"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𝑚𝑎𝑥</m:t>
                        </m:r>
                      </m:sub>
                    </m:sSub>
                    <m:r>
                      <a:rPr lang="en-US" altLang="zh-CN" b="0" i="1" smtClean="0">
                        <a:latin typeface="Cambria Math" panose="02040503050406030204" pitchFamily="18" charset="0"/>
                      </a:rPr>
                      <m:t>=0.1, </m:t>
                    </m:r>
                    <m:r>
                      <a:rPr lang="en-US" altLang="zh-CN" b="0" i="1" smtClean="0">
                        <a:latin typeface="Cambria Math" panose="02040503050406030204" pitchFamily="18" charset="0"/>
                      </a:rPr>
                      <m:t>𝛼</m:t>
                    </m:r>
                    <m:r>
                      <a:rPr lang="en-US" altLang="zh-CN" b="0" i="1" smtClean="0">
                        <a:latin typeface="Cambria Math" panose="02040503050406030204" pitchFamily="18" charset="0"/>
                      </a:rPr>
                      <m:t>=0.2</m:t>
                    </m:r>
                  </m:oMath>
                </a14:m>
                <a:endParaRPr lang="zh-CN" altLang="en-US" dirty="0">
                  <a:solidFill>
                    <a:srgbClr val="C00000"/>
                  </a:solidFill>
                </a:endParaRPr>
              </a:p>
            </p:txBody>
          </p:sp>
        </mc:Choice>
        <mc:Fallback xmlns="">
          <p:sp>
            <p:nvSpPr>
              <p:cNvPr id="3" name="文本占位符 2"/>
              <p:cNvSpPr>
                <a:spLocks noGrp="1" noRot="1" noChangeAspect="1" noMove="1" noResize="1" noEditPoints="1" noAdjustHandles="1" noChangeArrowheads="1" noChangeShapeType="1" noTextEdit="1"/>
              </p:cNvSpPr>
              <p:nvPr>
                <p:ph type="body" idx="1"/>
              </p:nvPr>
            </p:nvSpPr>
            <p:spPr>
              <a:blipFill rotWithShape="0">
                <a:blip r:embed="rId3"/>
                <a:stretch>
                  <a:fillRect/>
                </a:stretch>
              </a:blipFill>
            </p:spPr>
            <p:txBody>
              <a:bodyPr/>
              <a:lstStyle/>
              <a:p>
                <a:r>
                  <a:rPr lang="zh-CN" altLang="en-US">
                    <a:noFill/>
                  </a:rPr>
                  <a:t> </a:t>
                </a:r>
              </a:p>
            </p:txBody>
          </p:sp>
        </mc:Fallback>
      </mc:AlternateContent>
      <p:grpSp>
        <p:nvGrpSpPr>
          <p:cNvPr id="57" name="Group 4"/>
          <p:cNvGrpSpPr>
            <a:grpSpLocks noChangeAspect="1"/>
          </p:cNvGrpSpPr>
          <p:nvPr/>
        </p:nvGrpSpPr>
        <p:grpSpPr bwMode="auto">
          <a:xfrm>
            <a:off x="644525" y="3274218"/>
            <a:ext cx="2711450" cy="2625725"/>
            <a:chOff x="2026" y="1333"/>
            <a:chExt cx="1708" cy="1654"/>
          </a:xfrm>
        </p:grpSpPr>
        <p:sp>
          <p:nvSpPr>
            <p:cNvPr id="58" name="AutoShape 3"/>
            <p:cNvSpPr>
              <a:spLocks noChangeAspect="1" noChangeArrowheads="1" noTextEdit="1"/>
            </p:cNvSpPr>
            <p:nvPr/>
          </p:nvSpPr>
          <p:spPr bwMode="auto">
            <a:xfrm>
              <a:off x="2026" y="1333"/>
              <a:ext cx="1708" cy="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Rectangle 5"/>
            <p:cNvSpPr>
              <a:spLocks noChangeArrowheads="1"/>
            </p:cNvSpPr>
            <p:nvPr/>
          </p:nvSpPr>
          <p:spPr bwMode="auto">
            <a:xfrm>
              <a:off x="2265" y="1719"/>
              <a:ext cx="229"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6"/>
            <p:cNvSpPr>
              <a:spLocks/>
            </p:cNvSpPr>
            <p:nvPr/>
          </p:nvSpPr>
          <p:spPr bwMode="auto">
            <a:xfrm>
              <a:off x="2266" y="1720"/>
              <a:ext cx="228" cy="228"/>
            </a:xfrm>
            <a:custGeom>
              <a:avLst/>
              <a:gdLst>
                <a:gd name="T0" fmla="*/ 1 w 228"/>
                <a:gd name="T1" fmla="*/ 103 h 228"/>
                <a:gd name="T2" fmla="*/ 4 w 228"/>
                <a:gd name="T3" fmla="*/ 86 h 228"/>
                <a:gd name="T4" fmla="*/ 10 w 228"/>
                <a:gd name="T5" fmla="*/ 69 h 228"/>
                <a:gd name="T6" fmla="*/ 17 w 228"/>
                <a:gd name="T7" fmla="*/ 55 h 228"/>
                <a:gd name="T8" fmla="*/ 27 w 228"/>
                <a:gd name="T9" fmla="*/ 42 h 228"/>
                <a:gd name="T10" fmla="*/ 38 w 228"/>
                <a:gd name="T11" fmla="*/ 30 h 228"/>
                <a:gd name="T12" fmla="*/ 51 w 228"/>
                <a:gd name="T13" fmla="*/ 20 h 228"/>
                <a:gd name="T14" fmla="*/ 65 w 228"/>
                <a:gd name="T15" fmla="*/ 12 h 228"/>
                <a:gd name="T16" fmla="*/ 80 w 228"/>
                <a:gd name="T17" fmla="*/ 5 h 228"/>
                <a:gd name="T18" fmla="*/ 97 w 228"/>
                <a:gd name="T19" fmla="*/ 2 h 228"/>
                <a:gd name="T20" fmla="*/ 114 w 228"/>
                <a:gd name="T21" fmla="*/ 0 h 228"/>
                <a:gd name="T22" fmla="*/ 132 w 228"/>
                <a:gd name="T23" fmla="*/ 2 h 228"/>
                <a:gd name="T24" fmla="*/ 148 w 228"/>
                <a:gd name="T25" fmla="*/ 5 h 228"/>
                <a:gd name="T26" fmla="*/ 164 w 228"/>
                <a:gd name="T27" fmla="*/ 12 h 228"/>
                <a:gd name="T28" fmla="*/ 177 w 228"/>
                <a:gd name="T29" fmla="*/ 20 h 228"/>
                <a:gd name="T30" fmla="*/ 190 w 228"/>
                <a:gd name="T31" fmla="*/ 30 h 228"/>
                <a:gd name="T32" fmla="*/ 201 w 228"/>
                <a:gd name="T33" fmla="*/ 42 h 228"/>
                <a:gd name="T34" fmla="*/ 211 w 228"/>
                <a:gd name="T35" fmla="*/ 55 h 228"/>
                <a:gd name="T36" fmla="*/ 219 w 228"/>
                <a:gd name="T37" fmla="*/ 69 h 228"/>
                <a:gd name="T38" fmla="*/ 224 w 228"/>
                <a:gd name="T39" fmla="*/ 86 h 228"/>
                <a:gd name="T40" fmla="*/ 227 w 228"/>
                <a:gd name="T41" fmla="*/ 103 h 228"/>
                <a:gd name="T42" fmla="*/ 228 w 228"/>
                <a:gd name="T43" fmla="*/ 114 h 228"/>
                <a:gd name="T44" fmla="*/ 227 w 228"/>
                <a:gd name="T45" fmla="*/ 131 h 228"/>
                <a:gd name="T46" fmla="*/ 222 w 228"/>
                <a:gd name="T47" fmla="*/ 148 h 228"/>
                <a:gd name="T48" fmla="*/ 216 w 228"/>
                <a:gd name="T49" fmla="*/ 163 h 228"/>
                <a:gd name="T50" fmla="*/ 208 w 228"/>
                <a:gd name="T51" fmla="*/ 178 h 228"/>
                <a:gd name="T52" fmla="*/ 198 w 228"/>
                <a:gd name="T53" fmla="*/ 190 h 228"/>
                <a:gd name="T54" fmla="*/ 187 w 228"/>
                <a:gd name="T55" fmla="*/ 202 h 228"/>
                <a:gd name="T56" fmla="*/ 173 w 228"/>
                <a:gd name="T57" fmla="*/ 212 h 228"/>
                <a:gd name="T58" fmla="*/ 158 w 228"/>
                <a:gd name="T59" fmla="*/ 219 h 228"/>
                <a:gd name="T60" fmla="*/ 142 w 228"/>
                <a:gd name="T61" fmla="*/ 224 h 228"/>
                <a:gd name="T62" fmla="*/ 126 w 228"/>
                <a:gd name="T63" fmla="*/ 227 h 228"/>
                <a:gd name="T64" fmla="*/ 108 w 228"/>
                <a:gd name="T65" fmla="*/ 228 h 228"/>
                <a:gd name="T66" fmla="*/ 91 w 228"/>
                <a:gd name="T67" fmla="*/ 226 h 228"/>
                <a:gd name="T68" fmla="*/ 75 w 228"/>
                <a:gd name="T69" fmla="*/ 221 h 228"/>
                <a:gd name="T70" fmla="*/ 60 w 228"/>
                <a:gd name="T71" fmla="*/ 214 h 228"/>
                <a:gd name="T72" fmla="*/ 46 w 228"/>
                <a:gd name="T73" fmla="*/ 205 h 228"/>
                <a:gd name="T74" fmla="*/ 34 w 228"/>
                <a:gd name="T75" fmla="*/ 195 h 228"/>
                <a:gd name="T76" fmla="*/ 23 w 228"/>
                <a:gd name="T77" fmla="*/ 182 h 228"/>
                <a:gd name="T78" fmla="*/ 14 w 228"/>
                <a:gd name="T79" fmla="*/ 168 h 228"/>
                <a:gd name="T80" fmla="*/ 7 w 228"/>
                <a:gd name="T81" fmla="*/ 153 h 228"/>
                <a:gd name="T82" fmla="*/ 3 w 228"/>
                <a:gd name="T83" fmla="*/ 137 h 228"/>
                <a:gd name="T84" fmla="*/ 0 w 228"/>
                <a:gd name="T85" fmla="*/ 1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228">
                  <a:moveTo>
                    <a:pt x="0" y="114"/>
                  </a:moveTo>
                  <a:lnTo>
                    <a:pt x="0" y="109"/>
                  </a:lnTo>
                  <a:lnTo>
                    <a:pt x="1" y="103"/>
                  </a:lnTo>
                  <a:lnTo>
                    <a:pt x="2" y="97"/>
                  </a:lnTo>
                  <a:lnTo>
                    <a:pt x="3" y="91"/>
                  </a:lnTo>
                  <a:lnTo>
                    <a:pt x="4" y="86"/>
                  </a:lnTo>
                  <a:lnTo>
                    <a:pt x="6" y="80"/>
                  </a:lnTo>
                  <a:lnTo>
                    <a:pt x="7" y="75"/>
                  </a:lnTo>
                  <a:lnTo>
                    <a:pt x="10" y="69"/>
                  </a:lnTo>
                  <a:lnTo>
                    <a:pt x="12" y="64"/>
                  </a:lnTo>
                  <a:lnTo>
                    <a:pt x="14" y="59"/>
                  </a:lnTo>
                  <a:lnTo>
                    <a:pt x="17" y="55"/>
                  </a:lnTo>
                  <a:lnTo>
                    <a:pt x="20" y="50"/>
                  </a:lnTo>
                  <a:lnTo>
                    <a:pt x="23" y="46"/>
                  </a:lnTo>
                  <a:lnTo>
                    <a:pt x="27" y="42"/>
                  </a:lnTo>
                  <a:lnTo>
                    <a:pt x="30" y="37"/>
                  </a:lnTo>
                  <a:lnTo>
                    <a:pt x="34" y="34"/>
                  </a:lnTo>
                  <a:lnTo>
                    <a:pt x="38" y="30"/>
                  </a:lnTo>
                  <a:lnTo>
                    <a:pt x="42" y="26"/>
                  </a:lnTo>
                  <a:lnTo>
                    <a:pt x="46" y="23"/>
                  </a:lnTo>
                  <a:lnTo>
                    <a:pt x="51" y="20"/>
                  </a:lnTo>
                  <a:lnTo>
                    <a:pt x="55" y="17"/>
                  </a:lnTo>
                  <a:lnTo>
                    <a:pt x="60" y="14"/>
                  </a:lnTo>
                  <a:lnTo>
                    <a:pt x="65" y="12"/>
                  </a:lnTo>
                  <a:lnTo>
                    <a:pt x="70" y="10"/>
                  </a:lnTo>
                  <a:lnTo>
                    <a:pt x="75" y="8"/>
                  </a:lnTo>
                  <a:lnTo>
                    <a:pt x="80" y="5"/>
                  </a:lnTo>
                  <a:lnTo>
                    <a:pt x="86" y="4"/>
                  </a:lnTo>
                  <a:lnTo>
                    <a:pt x="91" y="3"/>
                  </a:lnTo>
                  <a:lnTo>
                    <a:pt x="97" y="2"/>
                  </a:lnTo>
                  <a:lnTo>
                    <a:pt x="102" y="1"/>
                  </a:lnTo>
                  <a:lnTo>
                    <a:pt x="108" y="0"/>
                  </a:lnTo>
                  <a:lnTo>
                    <a:pt x="114" y="0"/>
                  </a:lnTo>
                  <a:lnTo>
                    <a:pt x="120" y="0"/>
                  </a:lnTo>
                  <a:lnTo>
                    <a:pt x="126" y="1"/>
                  </a:lnTo>
                  <a:lnTo>
                    <a:pt x="132" y="2"/>
                  </a:lnTo>
                  <a:lnTo>
                    <a:pt x="137" y="3"/>
                  </a:lnTo>
                  <a:lnTo>
                    <a:pt x="142" y="4"/>
                  </a:lnTo>
                  <a:lnTo>
                    <a:pt x="148" y="5"/>
                  </a:lnTo>
                  <a:lnTo>
                    <a:pt x="153" y="8"/>
                  </a:lnTo>
                  <a:lnTo>
                    <a:pt x="158" y="10"/>
                  </a:lnTo>
                  <a:lnTo>
                    <a:pt x="164" y="12"/>
                  </a:lnTo>
                  <a:lnTo>
                    <a:pt x="168" y="14"/>
                  </a:lnTo>
                  <a:lnTo>
                    <a:pt x="173" y="17"/>
                  </a:lnTo>
                  <a:lnTo>
                    <a:pt x="177" y="20"/>
                  </a:lnTo>
                  <a:lnTo>
                    <a:pt x="182" y="23"/>
                  </a:lnTo>
                  <a:lnTo>
                    <a:pt x="187" y="26"/>
                  </a:lnTo>
                  <a:lnTo>
                    <a:pt x="190" y="30"/>
                  </a:lnTo>
                  <a:lnTo>
                    <a:pt x="195" y="34"/>
                  </a:lnTo>
                  <a:lnTo>
                    <a:pt x="198" y="37"/>
                  </a:lnTo>
                  <a:lnTo>
                    <a:pt x="201" y="42"/>
                  </a:lnTo>
                  <a:lnTo>
                    <a:pt x="205" y="46"/>
                  </a:lnTo>
                  <a:lnTo>
                    <a:pt x="208" y="50"/>
                  </a:lnTo>
                  <a:lnTo>
                    <a:pt x="211" y="55"/>
                  </a:lnTo>
                  <a:lnTo>
                    <a:pt x="214" y="59"/>
                  </a:lnTo>
                  <a:lnTo>
                    <a:pt x="216" y="64"/>
                  </a:lnTo>
                  <a:lnTo>
                    <a:pt x="219" y="69"/>
                  </a:lnTo>
                  <a:lnTo>
                    <a:pt x="221" y="75"/>
                  </a:lnTo>
                  <a:lnTo>
                    <a:pt x="222" y="80"/>
                  </a:lnTo>
                  <a:lnTo>
                    <a:pt x="224" y="86"/>
                  </a:lnTo>
                  <a:lnTo>
                    <a:pt x="225" y="91"/>
                  </a:lnTo>
                  <a:lnTo>
                    <a:pt x="227" y="97"/>
                  </a:lnTo>
                  <a:lnTo>
                    <a:pt x="227" y="103"/>
                  </a:lnTo>
                  <a:lnTo>
                    <a:pt x="228" y="109"/>
                  </a:lnTo>
                  <a:lnTo>
                    <a:pt x="228" y="114"/>
                  </a:lnTo>
                  <a:lnTo>
                    <a:pt x="228" y="114"/>
                  </a:lnTo>
                  <a:lnTo>
                    <a:pt x="228" y="120"/>
                  </a:lnTo>
                  <a:lnTo>
                    <a:pt x="227" y="126"/>
                  </a:lnTo>
                  <a:lnTo>
                    <a:pt x="227" y="131"/>
                  </a:lnTo>
                  <a:lnTo>
                    <a:pt x="225" y="137"/>
                  </a:lnTo>
                  <a:lnTo>
                    <a:pt x="224" y="143"/>
                  </a:lnTo>
                  <a:lnTo>
                    <a:pt x="222" y="148"/>
                  </a:lnTo>
                  <a:lnTo>
                    <a:pt x="221" y="153"/>
                  </a:lnTo>
                  <a:lnTo>
                    <a:pt x="219" y="158"/>
                  </a:lnTo>
                  <a:lnTo>
                    <a:pt x="216" y="163"/>
                  </a:lnTo>
                  <a:lnTo>
                    <a:pt x="214" y="168"/>
                  </a:lnTo>
                  <a:lnTo>
                    <a:pt x="211" y="173"/>
                  </a:lnTo>
                  <a:lnTo>
                    <a:pt x="208" y="178"/>
                  </a:lnTo>
                  <a:lnTo>
                    <a:pt x="205" y="182"/>
                  </a:lnTo>
                  <a:lnTo>
                    <a:pt x="201" y="187"/>
                  </a:lnTo>
                  <a:lnTo>
                    <a:pt x="198" y="190"/>
                  </a:lnTo>
                  <a:lnTo>
                    <a:pt x="195" y="195"/>
                  </a:lnTo>
                  <a:lnTo>
                    <a:pt x="190" y="198"/>
                  </a:lnTo>
                  <a:lnTo>
                    <a:pt x="187" y="202"/>
                  </a:lnTo>
                  <a:lnTo>
                    <a:pt x="182" y="205"/>
                  </a:lnTo>
                  <a:lnTo>
                    <a:pt x="177" y="209"/>
                  </a:lnTo>
                  <a:lnTo>
                    <a:pt x="173" y="212"/>
                  </a:lnTo>
                  <a:lnTo>
                    <a:pt x="168" y="214"/>
                  </a:lnTo>
                  <a:lnTo>
                    <a:pt x="164" y="217"/>
                  </a:lnTo>
                  <a:lnTo>
                    <a:pt x="158" y="219"/>
                  </a:lnTo>
                  <a:lnTo>
                    <a:pt x="153" y="221"/>
                  </a:lnTo>
                  <a:lnTo>
                    <a:pt x="148" y="223"/>
                  </a:lnTo>
                  <a:lnTo>
                    <a:pt x="142" y="224"/>
                  </a:lnTo>
                  <a:lnTo>
                    <a:pt x="137" y="226"/>
                  </a:lnTo>
                  <a:lnTo>
                    <a:pt x="132" y="227"/>
                  </a:lnTo>
                  <a:lnTo>
                    <a:pt x="126" y="227"/>
                  </a:lnTo>
                  <a:lnTo>
                    <a:pt x="120" y="228"/>
                  </a:lnTo>
                  <a:lnTo>
                    <a:pt x="114" y="228"/>
                  </a:lnTo>
                  <a:lnTo>
                    <a:pt x="108" y="228"/>
                  </a:lnTo>
                  <a:lnTo>
                    <a:pt x="102" y="227"/>
                  </a:lnTo>
                  <a:lnTo>
                    <a:pt x="97" y="227"/>
                  </a:lnTo>
                  <a:lnTo>
                    <a:pt x="91" y="226"/>
                  </a:lnTo>
                  <a:lnTo>
                    <a:pt x="86" y="224"/>
                  </a:lnTo>
                  <a:lnTo>
                    <a:pt x="80" y="223"/>
                  </a:lnTo>
                  <a:lnTo>
                    <a:pt x="75" y="221"/>
                  </a:lnTo>
                  <a:lnTo>
                    <a:pt x="70" y="219"/>
                  </a:lnTo>
                  <a:lnTo>
                    <a:pt x="65" y="217"/>
                  </a:lnTo>
                  <a:lnTo>
                    <a:pt x="60" y="214"/>
                  </a:lnTo>
                  <a:lnTo>
                    <a:pt x="55" y="212"/>
                  </a:lnTo>
                  <a:lnTo>
                    <a:pt x="51" y="209"/>
                  </a:lnTo>
                  <a:lnTo>
                    <a:pt x="46" y="205"/>
                  </a:lnTo>
                  <a:lnTo>
                    <a:pt x="42" y="202"/>
                  </a:lnTo>
                  <a:lnTo>
                    <a:pt x="38" y="198"/>
                  </a:lnTo>
                  <a:lnTo>
                    <a:pt x="34" y="195"/>
                  </a:lnTo>
                  <a:lnTo>
                    <a:pt x="30" y="190"/>
                  </a:lnTo>
                  <a:lnTo>
                    <a:pt x="27" y="187"/>
                  </a:lnTo>
                  <a:lnTo>
                    <a:pt x="23" y="182"/>
                  </a:lnTo>
                  <a:lnTo>
                    <a:pt x="20" y="178"/>
                  </a:lnTo>
                  <a:lnTo>
                    <a:pt x="17" y="173"/>
                  </a:lnTo>
                  <a:lnTo>
                    <a:pt x="14" y="168"/>
                  </a:lnTo>
                  <a:lnTo>
                    <a:pt x="12" y="163"/>
                  </a:lnTo>
                  <a:lnTo>
                    <a:pt x="10" y="158"/>
                  </a:lnTo>
                  <a:lnTo>
                    <a:pt x="7" y="153"/>
                  </a:lnTo>
                  <a:lnTo>
                    <a:pt x="6" y="148"/>
                  </a:lnTo>
                  <a:lnTo>
                    <a:pt x="4" y="143"/>
                  </a:lnTo>
                  <a:lnTo>
                    <a:pt x="3" y="137"/>
                  </a:lnTo>
                  <a:lnTo>
                    <a:pt x="2" y="131"/>
                  </a:lnTo>
                  <a:lnTo>
                    <a:pt x="1" y="126"/>
                  </a:lnTo>
                  <a:lnTo>
                    <a:pt x="0" y="120"/>
                  </a:lnTo>
                  <a:lnTo>
                    <a:pt x="0" y="1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7"/>
            <p:cNvSpPr>
              <a:spLocks/>
            </p:cNvSpPr>
            <p:nvPr/>
          </p:nvSpPr>
          <p:spPr bwMode="auto">
            <a:xfrm>
              <a:off x="2266" y="1720"/>
              <a:ext cx="228" cy="228"/>
            </a:xfrm>
            <a:custGeom>
              <a:avLst/>
              <a:gdLst>
                <a:gd name="T0" fmla="*/ 1 w 228"/>
                <a:gd name="T1" fmla="*/ 103 h 228"/>
                <a:gd name="T2" fmla="*/ 4 w 228"/>
                <a:gd name="T3" fmla="*/ 86 h 228"/>
                <a:gd name="T4" fmla="*/ 10 w 228"/>
                <a:gd name="T5" fmla="*/ 69 h 228"/>
                <a:gd name="T6" fmla="*/ 17 w 228"/>
                <a:gd name="T7" fmla="*/ 55 h 228"/>
                <a:gd name="T8" fmla="*/ 27 w 228"/>
                <a:gd name="T9" fmla="*/ 42 h 228"/>
                <a:gd name="T10" fmla="*/ 38 w 228"/>
                <a:gd name="T11" fmla="*/ 30 h 228"/>
                <a:gd name="T12" fmla="*/ 51 w 228"/>
                <a:gd name="T13" fmla="*/ 20 h 228"/>
                <a:gd name="T14" fmla="*/ 65 w 228"/>
                <a:gd name="T15" fmla="*/ 12 h 228"/>
                <a:gd name="T16" fmla="*/ 80 w 228"/>
                <a:gd name="T17" fmla="*/ 5 h 228"/>
                <a:gd name="T18" fmla="*/ 97 w 228"/>
                <a:gd name="T19" fmla="*/ 2 h 228"/>
                <a:gd name="T20" fmla="*/ 114 w 228"/>
                <a:gd name="T21" fmla="*/ 0 h 228"/>
                <a:gd name="T22" fmla="*/ 132 w 228"/>
                <a:gd name="T23" fmla="*/ 2 h 228"/>
                <a:gd name="T24" fmla="*/ 148 w 228"/>
                <a:gd name="T25" fmla="*/ 5 h 228"/>
                <a:gd name="T26" fmla="*/ 164 w 228"/>
                <a:gd name="T27" fmla="*/ 12 h 228"/>
                <a:gd name="T28" fmla="*/ 177 w 228"/>
                <a:gd name="T29" fmla="*/ 20 h 228"/>
                <a:gd name="T30" fmla="*/ 190 w 228"/>
                <a:gd name="T31" fmla="*/ 30 h 228"/>
                <a:gd name="T32" fmla="*/ 201 w 228"/>
                <a:gd name="T33" fmla="*/ 42 h 228"/>
                <a:gd name="T34" fmla="*/ 211 w 228"/>
                <a:gd name="T35" fmla="*/ 55 h 228"/>
                <a:gd name="T36" fmla="*/ 219 w 228"/>
                <a:gd name="T37" fmla="*/ 69 h 228"/>
                <a:gd name="T38" fmla="*/ 224 w 228"/>
                <a:gd name="T39" fmla="*/ 86 h 228"/>
                <a:gd name="T40" fmla="*/ 227 w 228"/>
                <a:gd name="T41" fmla="*/ 103 h 228"/>
                <a:gd name="T42" fmla="*/ 228 w 228"/>
                <a:gd name="T43" fmla="*/ 114 h 228"/>
                <a:gd name="T44" fmla="*/ 227 w 228"/>
                <a:gd name="T45" fmla="*/ 131 h 228"/>
                <a:gd name="T46" fmla="*/ 222 w 228"/>
                <a:gd name="T47" fmla="*/ 148 h 228"/>
                <a:gd name="T48" fmla="*/ 216 w 228"/>
                <a:gd name="T49" fmla="*/ 163 h 228"/>
                <a:gd name="T50" fmla="*/ 208 w 228"/>
                <a:gd name="T51" fmla="*/ 178 h 228"/>
                <a:gd name="T52" fmla="*/ 198 w 228"/>
                <a:gd name="T53" fmla="*/ 190 h 228"/>
                <a:gd name="T54" fmla="*/ 187 w 228"/>
                <a:gd name="T55" fmla="*/ 202 h 228"/>
                <a:gd name="T56" fmla="*/ 173 w 228"/>
                <a:gd name="T57" fmla="*/ 212 h 228"/>
                <a:gd name="T58" fmla="*/ 158 w 228"/>
                <a:gd name="T59" fmla="*/ 219 h 228"/>
                <a:gd name="T60" fmla="*/ 142 w 228"/>
                <a:gd name="T61" fmla="*/ 224 h 228"/>
                <a:gd name="T62" fmla="*/ 126 w 228"/>
                <a:gd name="T63" fmla="*/ 227 h 228"/>
                <a:gd name="T64" fmla="*/ 108 w 228"/>
                <a:gd name="T65" fmla="*/ 228 h 228"/>
                <a:gd name="T66" fmla="*/ 91 w 228"/>
                <a:gd name="T67" fmla="*/ 226 h 228"/>
                <a:gd name="T68" fmla="*/ 75 w 228"/>
                <a:gd name="T69" fmla="*/ 221 h 228"/>
                <a:gd name="T70" fmla="*/ 60 w 228"/>
                <a:gd name="T71" fmla="*/ 214 h 228"/>
                <a:gd name="T72" fmla="*/ 46 w 228"/>
                <a:gd name="T73" fmla="*/ 205 h 228"/>
                <a:gd name="T74" fmla="*/ 34 w 228"/>
                <a:gd name="T75" fmla="*/ 195 h 228"/>
                <a:gd name="T76" fmla="*/ 23 w 228"/>
                <a:gd name="T77" fmla="*/ 182 h 228"/>
                <a:gd name="T78" fmla="*/ 14 w 228"/>
                <a:gd name="T79" fmla="*/ 168 h 228"/>
                <a:gd name="T80" fmla="*/ 7 w 228"/>
                <a:gd name="T81" fmla="*/ 153 h 228"/>
                <a:gd name="T82" fmla="*/ 3 w 228"/>
                <a:gd name="T83" fmla="*/ 137 h 228"/>
                <a:gd name="T84" fmla="*/ 0 w 228"/>
                <a:gd name="T85" fmla="*/ 1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228">
                  <a:moveTo>
                    <a:pt x="0" y="114"/>
                  </a:moveTo>
                  <a:lnTo>
                    <a:pt x="0" y="109"/>
                  </a:lnTo>
                  <a:lnTo>
                    <a:pt x="1" y="103"/>
                  </a:lnTo>
                  <a:lnTo>
                    <a:pt x="2" y="97"/>
                  </a:lnTo>
                  <a:lnTo>
                    <a:pt x="3" y="91"/>
                  </a:lnTo>
                  <a:lnTo>
                    <a:pt x="4" y="86"/>
                  </a:lnTo>
                  <a:lnTo>
                    <a:pt x="6" y="80"/>
                  </a:lnTo>
                  <a:lnTo>
                    <a:pt x="7" y="75"/>
                  </a:lnTo>
                  <a:lnTo>
                    <a:pt x="10" y="69"/>
                  </a:lnTo>
                  <a:lnTo>
                    <a:pt x="12" y="64"/>
                  </a:lnTo>
                  <a:lnTo>
                    <a:pt x="14" y="59"/>
                  </a:lnTo>
                  <a:lnTo>
                    <a:pt x="17" y="55"/>
                  </a:lnTo>
                  <a:lnTo>
                    <a:pt x="20" y="50"/>
                  </a:lnTo>
                  <a:lnTo>
                    <a:pt x="23" y="46"/>
                  </a:lnTo>
                  <a:lnTo>
                    <a:pt x="27" y="42"/>
                  </a:lnTo>
                  <a:lnTo>
                    <a:pt x="30" y="37"/>
                  </a:lnTo>
                  <a:lnTo>
                    <a:pt x="34" y="34"/>
                  </a:lnTo>
                  <a:lnTo>
                    <a:pt x="38" y="30"/>
                  </a:lnTo>
                  <a:lnTo>
                    <a:pt x="42" y="26"/>
                  </a:lnTo>
                  <a:lnTo>
                    <a:pt x="46" y="23"/>
                  </a:lnTo>
                  <a:lnTo>
                    <a:pt x="51" y="20"/>
                  </a:lnTo>
                  <a:lnTo>
                    <a:pt x="55" y="17"/>
                  </a:lnTo>
                  <a:lnTo>
                    <a:pt x="60" y="14"/>
                  </a:lnTo>
                  <a:lnTo>
                    <a:pt x="65" y="12"/>
                  </a:lnTo>
                  <a:lnTo>
                    <a:pt x="70" y="10"/>
                  </a:lnTo>
                  <a:lnTo>
                    <a:pt x="75" y="8"/>
                  </a:lnTo>
                  <a:lnTo>
                    <a:pt x="80" y="5"/>
                  </a:lnTo>
                  <a:lnTo>
                    <a:pt x="86" y="4"/>
                  </a:lnTo>
                  <a:lnTo>
                    <a:pt x="91" y="3"/>
                  </a:lnTo>
                  <a:lnTo>
                    <a:pt x="97" y="2"/>
                  </a:lnTo>
                  <a:lnTo>
                    <a:pt x="102" y="1"/>
                  </a:lnTo>
                  <a:lnTo>
                    <a:pt x="108" y="0"/>
                  </a:lnTo>
                  <a:lnTo>
                    <a:pt x="114" y="0"/>
                  </a:lnTo>
                  <a:lnTo>
                    <a:pt x="120" y="0"/>
                  </a:lnTo>
                  <a:lnTo>
                    <a:pt x="126" y="1"/>
                  </a:lnTo>
                  <a:lnTo>
                    <a:pt x="132" y="2"/>
                  </a:lnTo>
                  <a:lnTo>
                    <a:pt x="137" y="3"/>
                  </a:lnTo>
                  <a:lnTo>
                    <a:pt x="142" y="4"/>
                  </a:lnTo>
                  <a:lnTo>
                    <a:pt x="148" y="5"/>
                  </a:lnTo>
                  <a:lnTo>
                    <a:pt x="153" y="8"/>
                  </a:lnTo>
                  <a:lnTo>
                    <a:pt x="158" y="10"/>
                  </a:lnTo>
                  <a:lnTo>
                    <a:pt x="164" y="12"/>
                  </a:lnTo>
                  <a:lnTo>
                    <a:pt x="168" y="14"/>
                  </a:lnTo>
                  <a:lnTo>
                    <a:pt x="173" y="17"/>
                  </a:lnTo>
                  <a:lnTo>
                    <a:pt x="177" y="20"/>
                  </a:lnTo>
                  <a:lnTo>
                    <a:pt x="182" y="23"/>
                  </a:lnTo>
                  <a:lnTo>
                    <a:pt x="187" y="26"/>
                  </a:lnTo>
                  <a:lnTo>
                    <a:pt x="190" y="30"/>
                  </a:lnTo>
                  <a:lnTo>
                    <a:pt x="195" y="34"/>
                  </a:lnTo>
                  <a:lnTo>
                    <a:pt x="198" y="37"/>
                  </a:lnTo>
                  <a:lnTo>
                    <a:pt x="201" y="42"/>
                  </a:lnTo>
                  <a:lnTo>
                    <a:pt x="205" y="46"/>
                  </a:lnTo>
                  <a:lnTo>
                    <a:pt x="208" y="50"/>
                  </a:lnTo>
                  <a:lnTo>
                    <a:pt x="211" y="55"/>
                  </a:lnTo>
                  <a:lnTo>
                    <a:pt x="214" y="59"/>
                  </a:lnTo>
                  <a:lnTo>
                    <a:pt x="216" y="64"/>
                  </a:lnTo>
                  <a:lnTo>
                    <a:pt x="219" y="69"/>
                  </a:lnTo>
                  <a:lnTo>
                    <a:pt x="221" y="75"/>
                  </a:lnTo>
                  <a:lnTo>
                    <a:pt x="222" y="80"/>
                  </a:lnTo>
                  <a:lnTo>
                    <a:pt x="224" y="86"/>
                  </a:lnTo>
                  <a:lnTo>
                    <a:pt x="225" y="91"/>
                  </a:lnTo>
                  <a:lnTo>
                    <a:pt x="227" y="97"/>
                  </a:lnTo>
                  <a:lnTo>
                    <a:pt x="227" y="103"/>
                  </a:lnTo>
                  <a:lnTo>
                    <a:pt x="228" y="109"/>
                  </a:lnTo>
                  <a:lnTo>
                    <a:pt x="228" y="114"/>
                  </a:lnTo>
                  <a:lnTo>
                    <a:pt x="228" y="114"/>
                  </a:lnTo>
                  <a:lnTo>
                    <a:pt x="228" y="120"/>
                  </a:lnTo>
                  <a:lnTo>
                    <a:pt x="227" y="126"/>
                  </a:lnTo>
                  <a:lnTo>
                    <a:pt x="227" y="131"/>
                  </a:lnTo>
                  <a:lnTo>
                    <a:pt x="225" y="137"/>
                  </a:lnTo>
                  <a:lnTo>
                    <a:pt x="224" y="143"/>
                  </a:lnTo>
                  <a:lnTo>
                    <a:pt x="222" y="148"/>
                  </a:lnTo>
                  <a:lnTo>
                    <a:pt x="221" y="153"/>
                  </a:lnTo>
                  <a:lnTo>
                    <a:pt x="219" y="158"/>
                  </a:lnTo>
                  <a:lnTo>
                    <a:pt x="216" y="163"/>
                  </a:lnTo>
                  <a:lnTo>
                    <a:pt x="214" y="168"/>
                  </a:lnTo>
                  <a:lnTo>
                    <a:pt x="211" y="173"/>
                  </a:lnTo>
                  <a:lnTo>
                    <a:pt x="208" y="178"/>
                  </a:lnTo>
                  <a:lnTo>
                    <a:pt x="205" y="182"/>
                  </a:lnTo>
                  <a:lnTo>
                    <a:pt x="201" y="187"/>
                  </a:lnTo>
                  <a:lnTo>
                    <a:pt x="198" y="190"/>
                  </a:lnTo>
                  <a:lnTo>
                    <a:pt x="195" y="195"/>
                  </a:lnTo>
                  <a:lnTo>
                    <a:pt x="190" y="198"/>
                  </a:lnTo>
                  <a:lnTo>
                    <a:pt x="187" y="202"/>
                  </a:lnTo>
                  <a:lnTo>
                    <a:pt x="182" y="205"/>
                  </a:lnTo>
                  <a:lnTo>
                    <a:pt x="177" y="209"/>
                  </a:lnTo>
                  <a:lnTo>
                    <a:pt x="173" y="212"/>
                  </a:lnTo>
                  <a:lnTo>
                    <a:pt x="168" y="214"/>
                  </a:lnTo>
                  <a:lnTo>
                    <a:pt x="164" y="217"/>
                  </a:lnTo>
                  <a:lnTo>
                    <a:pt x="158" y="219"/>
                  </a:lnTo>
                  <a:lnTo>
                    <a:pt x="153" y="221"/>
                  </a:lnTo>
                  <a:lnTo>
                    <a:pt x="148" y="223"/>
                  </a:lnTo>
                  <a:lnTo>
                    <a:pt x="142" y="224"/>
                  </a:lnTo>
                  <a:lnTo>
                    <a:pt x="137" y="226"/>
                  </a:lnTo>
                  <a:lnTo>
                    <a:pt x="132" y="227"/>
                  </a:lnTo>
                  <a:lnTo>
                    <a:pt x="126" y="227"/>
                  </a:lnTo>
                  <a:lnTo>
                    <a:pt x="120" y="228"/>
                  </a:lnTo>
                  <a:lnTo>
                    <a:pt x="114" y="228"/>
                  </a:lnTo>
                  <a:lnTo>
                    <a:pt x="108" y="228"/>
                  </a:lnTo>
                  <a:lnTo>
                    <a:pt x="102" y="227"/>
                  </a:lnTo>
                  <a:lnTo>
                    <a:pt x="97" y="227"/>
                  </a:lnTo>
                  <a:lnTo>
                    <a:pt x="91" y="226"/>
                  </a:lnTo>
                  <a:lnTo>
                    <a:pt x="86" y="224"/>
                  </a:lnTo>
                  <a:lnTo>
                    <a:pt x="80" y="223"/>
                  </a:lnTo>
                  <a:lnTo>
                    <a:pt x="75" y="221"/>
                  </a:lnTo>
                  <a:lnTo>
                    <a:pt x="70" y="219"/>
                  </a:lnTo>
                  <a:lnTo>
                    <a:pt x="65" y="217"/>
                  </a:lnTo>
                  <a:lnTo>
                    <a:pt x="60" y="214"/>
                  </a:lnTo>
                  <a:lnTo>
                    <a:pt x="55" y="212"/>
                  </a:lnTo>
                  <a:lnTo>
                    <a:pt x="51" y="209"/>
                  </a:lnTo>
                  <a:lnTo>
                    <a:pt x="46" y="205"/>
                  </a:lnTo>
                  <a:lnTo>
                    <a:pt x="42" y="202"/>
                  </a:lnTo>
                  <a:lnTo>
                    <a:pt x="38" y="198"/>
                  </a:lnTo>
                  <a:lnTo>
                    <a:pt x="34" y="195"/>
                  </a:lnTo>
                  <a:lnTo>
                    <a:pt x="30" y="190"/>
                  </a:lnTo>
                  <a:lnTo>
                    <a:pt x="27" y="187"/>
                  </a:lnTo>
                  <a:lnTo>
                    <a:pt x="23" y="182"/>
                  </a:lnTo>
                  <a:lnTo>
                    <a:pt x="20" y="178"/>
                  </a:lnTo>
                  <a:lnTo>
                    <a:pt x="17" y="173"/>
                  </a:lnTo>
                  <a:lnTo>
                    <a:pt x="14" y="168"/>
                  </a:lnTo>
                  <a:lnTo>
                    <a:pt x="12" y="163"/>
                  </a:lnTo>
                  <a:lnTo>
                    <a:pt x="10" y="158"/>
                  </a:lnTo>
                  <a:lnTo>
                    <a:pt x="7" y="153"/>
                  </a:lnTo>
                  <a:lnTo>
                    <a:pt x="6" y="148"/>
                  </a:lnTo>
                  <a:lnTo>
                    <a:pt x="4" y="143"/>
                  </a:lnTo>
                  <a:lnTo>
                    <a:pt x="3" y="137"/>
                  </a:lnTo>
                  <a:lnTo>
                    <a:pt x="2" y="131"/>
                  </a:lnTo>
                  <a:lnTo>
                    <a:pt x="1" y="126"/>
                  </a:lnTo>
                  <a:lnTo>
                    <a:pt x="0" y="120"/>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8"/>
            <p:cNvSpPr>
              <a:spLocks noChangeArrowheads="1"/>
            </p:cNvSpPr>
            <p:nvPr/>
          </p:nvSpPr>
          <p:spPr bwMode="auto">
            <a:xfrm>
              <a:off x="2265" y="1719"/>
              <a:ext cx="229"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9"/>
            <p:cNvSpPr>
              <a:spLocks/>
            </p:cNvSpPr>
            <p:nvPr/>
          </p:nvSpPr>
          <p:spPr bwMode="auto">
            <a:xfrm>
              <a:off x="2266" y="1720"/>
              <a:ext cx="228" cy="227"/>
            </a:xfrm>
            <a:custGeom>
              <a:avLst/>
              <a:gdLst>
                <a:gd name="T0" fmla="*/ 1 w 228"/>
                <a:gd name="T1" fmla="*/ 102 h 227"/>
                <a:gd name="T2" fmla="*/ 4 w 228"/>
                <a:gd name="T3" fmla="*/ 85 h 227"/>
                <a:gd name="T4" fmla="*/ 9 w 228"/>
                <a:gd name="T5" fmla="*/ 69 h 227"/>
                <a:gd name="T6" fmla="*/ 17 w 228"/>
                <a:gd name="T7" fmla="*/ 55 h 227"/>
                <a:gd name="T8" fmla="*/ 26 w 228"/>
                <a:gd name="T9" fmla="*/ 42 h 227"/>
                <a:gd name="T10" fmla="*/ 38 w 228"/>
                <a:gd name="T11" fmla="*/ 30 h 227"/>
                <a:gd name="T12" fmla="*/ 51 w 228"/>
                <a:gd name="T13" fmla="*/ 20 h 227"/>
                <a:gd name="T14" fmla="*/ 64 w 228"/>
                <a:gd name="T15" fmla="*/ 11 h 227"/>
                <a:gd name="T16" fmla="*/ 80 w 228"/>
                <a:gd name="T17" fmla="*/ 5 h 227"/>
                <a:gd name="T18" fmla="*/ 96 w 228"/>
                <a:gd name="T19" fmla="*/ 1 h 227"/>
                <a:gd name="T20" fmla="*/ 114 w 228"/>
                <a:gd name="T21" fmla="*/ 0 h 227"/>
                <a:gd name="T22" fmla="*/ 131 w 228"/>
                <a:gd name="T23" fmla="*/ 1 h 227"/>
                <a:gd name="T24" fmla="*/ 148 w 228"/>
                <a:gd name="T25" fmla="*/ 5 h 227"/>
                <a:gd name="T26" fmla="*/ 163 w 228"/>
                <a:gd name="T27" fmla="*/ 11 h 227"/>
                <a:gd name="T28" fmla="*/ 177 w 228"/>
                <a:gd name="T29" fmla="*/ 20 h 227"/>
                <a:gd name="T30" fmla="*/ 190 w 228"/>
                <a:gd name="T31" fmla="*/ 30 h 227"/>
                <a:gd name="T32" fmla="*/ 201 w 228"/>
                <a:gd name="T33" fmla="*/ 42 h 227"/>
                <a:gd name="T34" fmla="*/ 211 w 228"/>
                <a:gd name="T35" fmla="*/ 55 h 227"/>
                <a:gd name="T36" fmla="*/ 219 w 228"/>
                <a:gd name="T37" fmla="*/ 69 h 227"/>
                <a:gd name="T38" fmla="*/ 224 w 228"/>
                <a:gd name="T39" fmla="*/ 85 h 227"/>
                <a:gd name="T40" fmla="*/ 227 w 228"/>
                <a:gd name="T41" fmla="*/ 102 h 227"/>
                <a:gd name="T42" fmla="*/ 228 w 228"/>
                <a:gd name="T43" fmla="*/ 114 h 227"/>
                <a:gd name="T44" fmla="*/ 227 w 228"/>
                <a:gd name="T45" fmla="*/ 131 h 227"/>
                <a:gd name="T46" fmla="*/ 222 w 228"/>
                <a:gd name="T47" fmla="*/ 148 h 227"/>
                <a:gd name="T48" fmla="*/ 216 w 228"/>
                <a:gd name="T49" fmla="*/ 163 h 227"/>
                <a:gd name="T50" fmla="*/ 208 w 228"/>
                <a:gd name="T51" fmla="*/ 178 h 227"/>
                <a:gd name="T52" fmla="*/ 198 w 228"/>
                <a:gd name="T53" fmla="*/ 190 h 227"/>
                <a:gd name="T54" fmla="*/ 186 w 228"/>
                <a:gd name="T55" fmla="*/ 202 h 227"/>
                <a:gd name="T56" fmla="*/ 173 w 228"/>
                <a:gd name="T57" fmla="*/ 211 h 227"/>
                <a:gd name="T58" fmla="*/ 158 w 228"/>
                <a:gd name="T59" fmla="*/ 219 h 227"/>
                <a:gd name="T60" fmla="*/ 142 w 228"/>
                <a:gd name="T61" fmla="*/ 224 h 227"/>
                <a:gd name="T62" fmla="*/ 126 w 228"/>
                <a:gd name="T63" fmla="*/ 227 h 227"/>
                <a:gd name="T64" fmla="*/ 108 w 228"/>
                <a:gd name="T65" fmla="*/ 227 h 227"/>
                <a:gd name="T66" fmla="*/ 91 w 228"/>
                <a:gd name="T67" fmla="*/ 225 h 227"/>
                <a:gd name="T68" fmla="*/ 75 w 228"/>
                <a:gd name="T69" fmla="*/ 221 h 227"/>
                <a:gd name="T70" fmla="*/ 60 w 228"/>
                <a:gd name="T71" fmla="*/ 214 h 227"/>
                <a:gd name="T72" fmla="*/ 46 w 228"/>
                <a:gd name="T73" fmla="*/ 205 h 227"/>
                <a:gd name="T74" fmla="*/ 34 w 228"/>
                <a:gd name="T75" fmla="*/ 195 h 227"/>
                <a:gd name="T76" fmla="*/ 23 w 228"/>
                <a:gd name="T77" fmla="*/ 182 h 227"/>
                <a:gd name="T78" fmla="*/ 14 w 228"/>
                <a:gd name="T79" fmla="*/ 168 h 227"/>
                <a:gd name="T80" fmla="*/ 7 w 228"/>
                <a:gd name="T81" fmla="*/ 153 h 227"/>
                <a:gd name="T82" fmla="*/ 3 w 228"/>
                <a:gd name="T83" fmla="*/ 137 h 227"/>
                <a:gd name="T84" fmla="*/ 0 w 228"/>
                <a:gd name="T85"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227">
                  <a:moveTo>
                    <a:pt x="0" y="114"/>
                  </a:moveTo>
                  <a:lnTo>
                    <a:pt x="0" y="108"/>
                  </a:lnTo>
                  <a:lnTo>
                    <a:pt x="1" y="102"/>
                  </a:lnTo>
                  <a:lnTo>
                    <a:pt x="2" y="96"/>
                  </a:lnTo>
                  <a:lnTo>
                    <a:pt x="3" y="91"/>
                  </a:lnTo>
                  <a:lnTo>
                    <a:pt x="4" y="85"/>
                  </a:lnTo>
                  <a:lnTo>
                    <a:pt x="5" y="80"/>
                  </a:lnTo>
                  <a:lnTo>
                    <a:pt x="7" y="74"/>
                  </a:lnTo>
                  <a:lnTo>
                    <a:pt x="9" y="69"/>
                  </a:lnTo>
                  <a:lnTo>
                    <a:pt x="12" y="64"/>
                  </a:lnTo>
                  <a:lnTo>
                    <a:pt x="14" y="59"/>
                  </a:lnTo>
                  <a:lnTo>
                    <a:pt x="17" y="55"/>
                  </a:lnTo>
                  <a:lnTo>
                    <a:pt x="20" y="50"/>
                  </a:lnTo>
                  <a:lnTo>
                    <a:pt x="23" y="46"/>
                  </a:lnTo>
                  <a:lnTo>
                    <a:pt x="26" y="42"/>
                  </a:lnTo>
                  <a:lnTo>
                    <a:pt x="30" y="37"/>
                  </a:lnTo>
                  <a:lnTo>
                    <a:pt x="34" y="33"/>
                  </a:lnTo>
                  <a:lnTo>
                    <a:pt x="38" y="30"/>
                  </a:lnTo>
                  <a:lnTo>
                    <a:pt x="42" y="26"/>
                  </a:lnTo>
                  <a:lnTo>
                    <a:pt x="46" y="23"/>
                  </a:lnTo>
                  <a:lnTo>
                    <a:pt x="51" y="20"/>
                  </a:lnTo>
                  <a:lnTo>
                    <a:pt x="55" y="17"/>
                  </a:lnTo>
                  <a:lnTo>
                    <a:pt x="60" y="14"/>
                  </a:lnTo>
                  <a:lnTo>
                    <a:pt x="64" y="11"/>
                  </a:lnTo>
                  <a:lnTo>
                    <a:pt x="70" y="9"/>
                  </a:lnTo>
                  <a:lnTo>
                    <a:pt x="75" y="7"/>
                  </a:lnTo>
                  <a:lnTo>
                    <a:pt x="80" y="5"/>
                  </a:lnTo>
                  <a:lnTo>
                    <a:pt x="86" y="3"/>
                  </a:lnTo>
                  <a:lnTo>
                    <a:pt x="91" y="3"/>
                  </a:lnTo>
                  <a:lnTo>
                    <a:pt x="96" y="1"/>
                  </a:lnTo>
                  <a:lnTo>
                    <a:pt x="102" y="0"/>
                  </a:lnTo>
                  <a:lnTo>
                    <a:pt x="108" y="0"/>
                  </a:lnTo>
                  <a:lnTo>
                    <a:pt x="114" y="0"/>
                  </a:lnTo>
                  <a:lnTo>
                    <a:pt x="120" y="0"/>
                  </a:lnTo>
                  <a:lnTo>
                    <a:pt x="126" y="0"/>
                  </a:lnTo>
                  <a:lnTo>
                    <a:pt x="131" y="1"/>
                  </a:lnTo>
                  <a:lnTo>
                    <a:pt x="137" y="3"/>
                  </a:lnTo>
                  <a:lnTo>
                    <a:pt x="142" y="3"/>
                  </a:lnTo>
                  <a:lnTo>
                    <a:pt x="148" y="5"/>
                  </a:lnTo>
                  <a:lnTo>
                    <a:pt x="153" y="7"/>
                  </a:lnTo>
                  <a:lnTo>
                    <a:pt x="158" y="9"/>
                  </a:lnTo>
                  <a:lnTo>
                    <a:pt x="163" y="11"/>
                  </a:lnTo>
                  <a:lnTo>
                    <a:pt x="168" y="14"/>
                  </a:lnTo>
                  <a:lnTo>
                    <a:pt x="173" y="17"/>
                  </a:lnTo>
                  <a:lnTo>
                    <a:pt x="177" y="20"/>
                  </a:lnTo>
                  <a:lnTo>
                    <a:pt x="182" y="23"/>
                  </a:lnTo>
                  <a:lnTo>
                    <a:pt x="186" y="26"/>
                  </a:lnTo>
                  <a:lnTo>
                    <a:pt x="190" y="30"/>
                  </a:lnTo>
                  <a:lnTo>
                    <a:pt x="195" y="33"/>
                  </a:lnTo>
                  <a:lnTo>
                    <a:pt x="198" y="37"/>
                  </a:lnTo>
                  <a:lnTo>
                    <a:pt x="201" y="42"/>
                  </a:lnTo>
                  <a:lnTo>
                    <a:pt x="205" y="46"/>
                  </a:lnTo>
                  <a:lnTo>
                    <a:pt x="208" y="50"/>
                  </a:lnTo>
                  <a:lnTo>
                    <a:pt x="211" y="55"/>
                  </a:lnTo>
                  <a:lnTo>
                    <a:pt x="214" y="59"/>
                  </a:lnTo>
                  <a:lnTo>
                    <a:pt x="216" y="64"/>
                  </a:lnTo>
                  <a:lnTo>
                    <a:pt x="219" y="69"/>
                  </a:lnTo>
                  <a:lnTo>
                    <a:pt x="221" y="74"/>
                  </a:lnTo>
                  <a:lnTo>
                    <a:pt x="222" y="80"/>
                  </a:lnTo>
                  <a:lnTo>
                    <a:pt x="224" y="85"/>
                  </a:lnTo>
                  <a:lnTo>
                    <a:pt x="225" y="91"/>
                  </a:lnTo>
                  <a:lnTo>
                    <a:pt x="227" y="96"/>
                  </a:lnTo>
                  <a:lnTo>
                    <a:pt x="227" y="102"/>
                  </a:lnTo>
                  <a:lnTo>
                    <a:pt x="228" y="108"/>
                  </a:lnTo>
                  <a:lnTo>
                    <a:pt x="228" y="114"/>
                  </a:lnTo>
                  <a:lnTo>
                    <a:pt x="228" y="114"/>
                  </a:lnTo>
                  <a:lnTo>
                    <a:pt x="228" y="120"/>
                  </a:lnTo>
                  <a:lnTo>
                    <a:pt x="227" y="126"/>
                  </a:lnTo>
                  <a:lnTo>
                    <a:pt x="227" y="131"/>
                  </a:lnTo>
                  <a:lnTo>
                    <a:pt x="225" y="137"/>
                  </a:lnTo>
                  <a:lnTo>
                    <a:pt x="224" y="142"/>
                  </a:lnTo>
                  <a:lnTo>
                    <a:pt x="222" y="148"/>
                  </a:lnTo>
                  <a:lnTo>
                    <a:pt x="221" y="153"/>
                  </a:lnTo>
                  <a:lnTo>
                    <a:pt x="219" y="158"/>
                  </a:lnTo>
                  <a:lnTo>
                    <a:pt x="216" y="163"/>
                  </a:lnTo>
                  <a:lnTo>
                    <a:pt x="214" y="168"/>
                  </a:lnTo>
                  <a:lnTo>
                    <a:pt x="211" y="173"/>
                  </a:lnTo>
                  <a:lnTo>
                    <a:pt x="208" y="178"/>
                  </a:lnTo>
                  <a:lnTo>
                    <a:pt x="205" y="182"/>
                  </a:lnTo>
                  <a:lnTo>
                    <a:pt x="201" y="186"/>
                  </a:lnTo>
                  <a:lnTo>
                    <a:pt x="198" y="190"/>
                  </a:lnTo>
                  <a:lnTo>
                    <a:pt x="195" y="195"/>
                  </a:lnTo>
                  <a:lnTo>
                    <a:pt x="190" y="198"/>
                  </a:lnTo>
                  <a:lnTo>
                    <a:pt x="186" y="202"/>
                  </a:lnTo>
                  <a:lnTo>
                    <a:pt x="182" y="205"/>
                  </a:lnTo>
                  <a:lnTo>
                    <a:pt x="177" y="208"/>
                  </a:lnTo>
                  <a:lnTo>
                    <a:pt x="173" y="211"/>
                  </a:lnTo>
                  <a:lnTo>
                    <a:pt x="168" y="214"/>
                  </a:lnTo>
                  <a:lnTo>
                    <a:pt x="163" y="217"/>
                  </a:lnTo>
                  <a:lnTo>
                    <a:pt x="158" y="219"/>
                  </a:lnTo>
                  <a:lnTo>
                    <a:pt x="153" y="221"/>
                  </a:lnTo>
                  <a:lnTo>
                    <a:pt x="148" y="222"/>
                  </a:lnTo>
                  <a:lnTo>
                    <a:pt x="142" y="224"/>
                  </a:lnTo>
                  <a:lnTo>
                    <a:pt x="137" y="225"/>
                  </a:lnTo>
                  <a:lnTo>
                    <a:pt x="131" y="227"/>
                  </a:lnTo>
                  <a:lnTo>
                    <a:pt x="126" y="227"/>
                  </a:lnTo>
                  <a:lnTo>
                    <a:pt x="120" y="227"/>
                  </a:lnTo>
                  <a:lnTo>
                    <a:pt x="114" y="227"/>
                  </a:lnTo>
                  <a:lnTo>
                    <a:pt x="108" y="227"/>
                  </a:lnTo>
                  <a:lnTo>
                    <a:pt x="102" y="227"/>
                  </a:lnTo>
                  <a:lnTo>
                    <a:pt x="96" y="227"/>
                  </a:lnTo>
                  <a:lnTo>
                    <a:pt x="91" y="225"/>
                  </a:lnTo>
                  <a:lnTo>
                    <a:pt x="86" y="224"/>
                  </a:lnTo>
                  <a:lnTo>
                    <a:pt x="80" y="222"/>
                  </a:lnTo>
                  <a:lnTo>
                    <a:pt x="75" y="221"/>
                  </a:lnTo>
                  <a:lnTo>
                    <a:pt x="70" y="219"/>
                  </a:lnTo>
                  <a:lnTo>
                    <a:pt x="64" y="217"/>
                  </a:lnTo>
                  <a:lnTo>
                    <a:pt x="60" y="214"/>
                  </a:lnTo>
                  <a:lnTo>
                    <a:pt x="55" y="211"/>
                  </a:lnTo>
                  <a:lnTo>
                    <a:pt x="51" y="208"/>
                  </a:lnTo>
                  <a:lnTo>
                    <a:pt x="46" y="205"/>
                  </a:lnTo>
                  <a:lnTo>
                    <a:pt x="42" y="202"/>
                  </a:lnTo>
                  <a:lnTo>
                    <a:pt x="38" y="198"/>
                  </a:lnTo>
                  <a:lnTo>
                    <a:pt x="34" y="195"/>
                  </a:lnTo>
                  <a:lnTo>
                    <a:pt x="30" y="190"/>
                  </a:lnTo>
                  <a:lnTo>
                    <a:pt x="26" y="186"/>
                  </a:lnTo>
                  <a:lnTo>
                    <a:pt x="23" y="182"/>
                  </a:lnTo>
                  <a:lnTo>
                    <a:pt x="20" y="178"/>
                  </a:lnTo>
                  <a:lnTo>
                    <a:pt x="17" y="173"/>
                  </a:lnTo>
                  <a:lnTo>
                    <a:pt x="14" y="168"/>
                  </a:lnTo>
                  <a:lnTo>
                    <a:pt x="12" y="163"/>
                  </a:lnTo>
                  <a:lnTo>
                    <a:pt x="9" y="158"/>
                  </a:lnTo>
                  <a:lnTo>
                    <a:pt x="7" y="153"/>
                  </a:lnTo>
                  <a:lnTo>
                    <a:pt x="5" y="148"/>
                  </a:lnTo>
                  <a:lnTo>
                    <a:pt x="4" y="142"/>
                  </a:lnTo>
                  <a:lnTo>
                    <a:pt x="3" y="137"/>
                  </a:lnTo>
                  <a:lnTo>
                    <a:pt x="2" y="131"/>
                  </a:lnTo>
                  <a:lnTo>
                    <a:pt x="1" y="126"/>
                  </a:lnTo>
                  <a:lnTo>
                    <a:pt x="0" y="120"/>
                  </a:lnTo>
                  <a:lnTo>
                    <a:pt x="0" y="114"/>
                  </a:lnTo>
                </a:path>
              </a:pathLst>
            </a:custGeom>
            <a:noFill/>
            <a:ln w="1905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Rectangle 10"/>
            <p:cNvSpPr>
              <a:spLocks noChangeArrowheads="1"/>
            </p:cNvSpPr>
            <p:nvPr/>
          </p:nvSpPr>
          <p:spPr bwMode="auto">
            <a:xfrm>
              <a:off x="2303" y="1695"/>
              <a:ext cx="12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v</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65" name="Rectangle 11"/>
            <p:cNvSpPr>
              <a:spLocks noChangeArrowheads="1"/>
            </p:cNvSpPr>
            <p:nvPr/>
          </p:nvSpPr>
          <p:spPr bwMode="auto">
            <a:xfrm>
              <a:off x="2392" y="1786"/>
              <a:ext cx="9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000000"/>
                  </a:solidFill>
                  <a:effectLst/>
                  <a:latin typeface="Times New Roman" panose="02020603050405020304" pitchFamily="18" charset="0"/>
                </a:rPr>
                <a:t>1</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66" name="Freeform 12"/>
            <p:cNvSpPr>
              <a:spLocks/>
            </p:cNvSpPr>
            <p:nvPr/>
          </p:nvSpPr>
          <p:spPr bwMode="auto">
            <a:xfrm>
              <a:off x="2466" y="1908"/>
              <a:ext cx="561" cy="333"/>
            </a:xfrm>
            <a:custGeom>
              <a:avLst/>
              <a:gdLst>
                <a:gd name="T0" fmla="*/ 0 w 561"/>
                <a:gd name="T1" fmla="*/ 0 h 333"/>
                <a:gd name="T2" fmla="*/ 561 w 561"/>
                <a:gd name="T3" fmla="*/ 333 h 333"/>
                <a:gd name="T4" fmla="*/ 561 w 561"/>
                <a:gd name="T5" fmla="*/ 333 h 333"/>
              </a:gdLst>
              <a:ahLst/>
              <a:cxnLst>
                <a:cxn ang="0">
                  <a:pos x="T0" y="T1"/>
                </a:cxn>
                <a:cxn ang="0">
                  <a:pos x="T2" y="T3"/>
                </a:cxn>
                <a:cxn ang="0">
                  <a:pos x="T4" y="T5"/>
                </a:cxn>
              </a:cxnLst>
              <a:rect l="0" t="0" r="r" b="b"/>
              <a:pathLst>
                <a:path w="561" h="333">
                  <a:moveTo>
                    <a:pt x="0" y="0"/>
                  </a:moveTo>
                  <a:lnTo>
                    <a:pt x="561" y="333"/>
                  </a:lnTo>
                  <a:lnTo>
                    <a:pt x="561" y="33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3"/>
            <p:cNvSpPr>
              <a:spLocks/>
            </p:cNvSpPr>
            <p:nvPr/>
          </p:nvSpPr>
          <p:spPr bwMode="auto">
            <a:xfrm>
              <a:off x="3002" y="2207"/>
              <a:ext cx="105" cy="82"/>
            </a:xfrm>
            <a:custGeom>
              <a:avLst/>
              <a:gdLst>
                <a:gd name="T0" fmla="*/ 35 w 105"/>
                <a:gd name="T1" fmla="*/ 0 h 82"/>
                <a:gd name="T2" fmla="*/ 105 w 105"/>
                <a:gd name="T3" fmla="*/ 82 h 82"/>
                <a:gd name="T4" fmla="*/ 0 w 105"/>
                <a:gd name="T5" fmla="*/ 59 h 82"/>
                <a:gd name="T6" fmla="*/ 35 w 105"/>
                <a:gd name="T7" fmla="*/ 0 h 82"/>
              </a:gdLst>
              <a:ahLst/>
              <a:cxnLst>
                <a:cxn ang="0">
                  <a:pos x="T0" y="T1"/>
                </a:cxn>
                <a:cxn ang="0">
                  <a:pos x="T2" y="T3"/>
                </a:cxn>
                <a:cxn ang="0">
                  <a:pos x="T4" y="T5"/>
                </a:cxn>
                <a:cxn ang="0">
                  <a:pos x="T6" y="T7"/>
                </a:cxn>
              </a:cxnLst>
              <a:rect l="0" t="0" r="r" b="b"/>
              <a:pathLst>
                <a:path w="105" h="82">
                  <a:moveTo>
                    <a:pt x="35" y="0"/>
                  </a:moveTo>
                  <a:lnTo>
                    <a:pt x="105" y="82"/>
                  </a:lnTo>
                  <a:lnTo>
                    <a:pt x="0" y="59"/>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Rectangle 14"/>
            <p:cNvSpPr>
              <a:spLocks noChangeArrowheads="1"/>
            </p:cNvSpPr>
            <p:nvPr/>
          </p:nvSpPr>
          <p:spPr bwMode="auto">
            <a:xfrm>
              <a:off x="2834" y="1378"/>
              <a:ext cx="228"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5"/>
            <p:cNvSpPr>
              <a:spLocks/>
            </p:cNvSpPr>
            <p:nvPr/>
          </p:nvSpPr>
          <p:spPr bwMode="auto">
            <a:xfrm>
              <a:off x="2835" y="1379"/>
              <a:ext cx="227" cy="228"/>
            </a:xfrm>
            <a:custGeom>
              <a:avLst/>
              <a:gdLst>
                <a:gd name="T0" fmla="*/ 0 w 227"/>
                <a:gd name="T1" fmla="*/ 103 h 228"/>
                <a:gd name="T2" fmla="*/ 4 w 227"/>
                <a:gd name="T3" fmla="*/ 86 h 228"/>
                <a:gd name="T4" fmla="*/ 9 w 227"/>
                <a:gd name="T5" fmla="*/ 69 h 228"/>
                <a:gd name="T6" fmla="*/ 16 w 227"/>
                <a:gd name="T7" fmla="*/ 55 h 228"/>
                <a:gd name="T8" fmla="*/ 26 w 227"/>
                <a:gd name="T9" fmla="*/ 41 h 228"/>
                <a:gd name="T10" fmla="*/ 37 w 227"/>
                <a:gd name="T11" fmla="*/ 29 h 228"/>
                <a:gd name="T12" fmla="*/ 50 w 227"/>
                <a:gd name="T13" fmla="*/ 19 h 228"/>
                <a:gd name="T14" fmla="*/ 64 w 227"/>
                <a:gd name="T15" fmla="*/ 12 h 228"/>
                <a:gd name="T16" fmla="*/ 80 w 227"/>
                <a:gd name="T17" fmla="*/ 5 h 228"/>
                <a:gd name="T18" fmla="*/ 96 w 227"/>
                <a:gd name="T19" fmla="*/ 2 h 228"/>
                <a:gd name="T20" fmla="*/ 113 w 227"/>
                <a:gd name="T21" fmla="*/ 0 h 228"/>
                <a:gd name="T22" fmla="*/ 131 w 227"/>
                <a:gd name="T23" fmla="*/ 2 h 228"/>
                <a:gd name="T24" fmla="*/ 147 w 227"/>
                <a:gd name="T25" fmla="*/ 5 h 228"/>
                <a:gd name="T26" fmla="*/ 163 w 227"/>
                <a:gd name="T27" fmla="*/ 12 h 228"/>
                <a:gd name="T28" fmla="*/ 177 w 227"/>
                <a:gd name="T29" fmla="*/ 19 h 228"/>
                <a:gd name="T30" fmla="*/ 190 w 227"/>
                <a:gd name="T31" fmla="*/ 29 h 228"/>
                <a:gd name="T32" fmla="*/ 201 w 227"/>
                <a:gd name="T33" fmla="*/ 41 h 228"/>
                <a:gd name="T34" fmla="*/ 210 w 227"/>
                <a:gd name="T35" fmla="*/ 55 h 228"/>
                <a:gd name="T36" fmla="*/ 218 w 227"/>
                <a:gd name="T37" fmla="*/ 69 h 228"/>
                <a:gd name="T38" fmla="*/ 223 w 227"/>
                <a:gd name="T39" fmla="*/ 86 h 228"/>
                <a:gd name="T40" fmla="*/ 226 w 227"/>
                <a:gd name="T41" fmla="*/ 103 h 228"/>
                <a:gd name="T42" fmla="*/ 227 w 227"/>
                <a:gd name="T43" fmla="*/ 114 h 228"/>
                <a:gd name="T44" fmla="*/ 226 w 227"/>
                <a:gd name="T45" fmla="*/ 131 h 228"/>
                <a:gd name="T46" fmla="*/ 222 w 227"/>
                <a:gd name="T47" fmla="*/ 147 h 228"/>
                <a:gd name="T48" fmla="*/ 216 w 227"/>
                <a:gd name="T49" fmla="*/ 163 h 228"/>
                <a:gd name="T50" fmla="*/ 208 w 227"/>
                <a:gd name="T51" fmla="*/ 177 h 228"/>
                <a:gd name="T52" fmla="*/ 198 w 227"/>
                <a:gd name="T53" fmla="*/ 190 h 228"/>
                <a:gd name="T54" fmla="*/ 186 w 227"/>
                <a:gd name="T55" fmla="*/ 201 h 228"/>
                <a:gd name="T56" fmla="*/ 173 w 227"/>
                <a:gd name="T57" fmla="*/ 211 h 228"/>
                <a:gd name="T58" fmla="*/ 158 w 227"/>
                <a:gd name="T59" fmla="*/ 218 h 228"/>
                <a:gd name="T60" fmla="*/ 142 w 227"/>
                <a:gd name="T61" fmla="*/ 224 h 228"/>
                <a:gd name="T62" fmla="*/ 125 w 227"/>
                <a:gd name="T63" fmla="*/ 227 h 228"/>
                <a:gd name="T64" fmla="*/ 108 w 227"/>
                <a:gd name="T65" fmla="*/ 228 h 228"/>
                <a:gd name="T66" fmla="*/ 90 w 227"/>
                <a:gd name="T67" fmla="*/ 226 h 228"/>
                <a:gd name="T68" fmla="*/ 74 w 227"/>
                <a:gd name="T69" fmla="*/ 221 h 228"/>
                <a:gd name="T70" fmla="*/ 59 w 227"/>
                <a:gd name="T71" fmla="*/ 214 h 228"/>
                <a:gd name="T72" fmla="*/ 45 w 227"/>
                <a:gd name="T73" fmla="*/ 205 h 228"/>
                <a:gd name="T74" fmla="*/ 33 w 227"/>
                <a:gd name="T75" fmla="*/ 194 h 228"/>
                <a:gd name="T76" fmla="*/ 22 w 227"/>
                <a:gd name="T77" fmla="*/ 182 h 228"/>
                <a:gd name="T78" fmla="*/ 14 w 227"/>
                <a:gd name="T79" fmla="*/ 168 h 228"/>
                <a:gd name="T80" fmla="*/ 7 w 227"/>
                <a:gd name="T81" fmla="*/ 153 h 228"/>
                <a:gd name="T82" fmla="*/ 2 w 227"/>
                <a:gd name="T83" fmla="*/ 137 h 228"/>
                <a:gd name="T84" fmla="*/ 0 w 227"/>
                <a:gd name="T85" fmla="*/ 1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7" h="228">
                  <a:moveTo>
                    <a:pt x="0" y="114"/>
                  </a:moveTo>
                  <a:lnTo>
                    <a:pt x="0" y="108"/>
                  </a:lnTo>
                  <a:lnTo>
                    <a:pt x="0" y="103"/>
                  </a:lnTo>
                  <a:lnTo>
                    <a:pt x="1" y="97"/>
                  </a:lnTo>
                  <a:lnTo>
                    <a:pt x="2" y="91"/>
                  </a:lnTo>
                  <a:lnTo>
                    <a:pt x="4" y="86"/>
                  </a:lnTo>
                  <a:lnTo>
                    <a:pt x="5" y="80"/>
                  </a:lnTo>
                  <a:lnTo>
                    <a:pt x="7" y="75"/>
                  </a:lnTo>
                  <a:lnTo>
                    <a:pt x="9" y="69"/>
                  </a:lnTo>
                  <a:lnTo>
                    <a:pt x="11" y="64"/>
                  </a:lnTo>
                  <a:lnTo>
                    <a:pt x="14" y="59"/>
                  </a:lnTo>
                  <a:lnTo>
                    <a:pt x="16" y="55"/>
                  </a:lnTo>
                  <a:lnTo>
                    <a:pt x="19" y="50"/>
                  </a:lnTo>
                  <a:lnTo>
                    <a:pt x="22" y="46"/>
                  </a:lnTo>
                  <a:lnTo>
                    <a:pt x="26" y="41"/>
                  </a:lnTo>
                  <a:lnTo>
                    <a:pt x="29" y="37"/>
                  </a:lnTo>
                  <a:lnTo>
                    <a:pt x="33" y="34"/>
                  </a:lnTo>
                  <a:lnTo>
                    <a:pt x="37" y="29"/>
                  </a:lnTo>
                  <a:lnTo>
                    <a:pt x="41" y="26"/>
                  </a:lnTo>
                  <a:lnTo>
                    <a:pt x="45" y="23"/>
                  </a:lnTo>
                  <a:lnTo>
                    <a:pt x="50" y="19"/>
                  </a:lnTo>
                  <a:lnTo>
                    <a:pt x="54" y="17"/>
                  </a:lnTo>
                  <a:lnTo>
                    <a:pt x="59" y="14"/>
                  </a:lnTo>
                  <a:lnTo>
                    <a:pt x="64" y="12"/>
                  </a:lnTo>
                  <a:lnTo>
                    <a:pt x="69" y="9"/>
                  </a:lnTo>
                  <a:lnTo>
                    <a:pt x="74" y="7"/>
                  </a:lnTo>
                  <a:lnTo>
                    <a:pt x="80" y="5"/>
                  </a:lnTo>
                  <a:lnTo>
                    <a:pt x="85" y="4"/>
                  </a:lnTo>
                  <a:lnTo>
                    <a:pt x="90" y="2"/>
                  </a:lnTo>
                  <a:lnTo>
                    <a:pt x="96" y="2"/>
                  </a:lnTo>
                  <a:lnTo>
                    <a:pt x="102" y="1"/>
                  </a:lnTo>
                  <a:lnTo>
                    <a:pt x="108" y="0"/>
                  </a:lnTo>
                  <a:lnTo>
                    <a:pt x="113" y="0"/>
                  </a:lnTo>
                  <a:lnTo>
                    <a:pt x="119" y="0"/>
                  </a:lnTo>
                  <a:lnTo>
                    <a:pt x="125" y="1"/>
                  </a:lnTo>
                  <a:lnTo>
                    <a:pt x="131" y="2"/>
                  </a:lnTo>
                  <a:lnTo>
                    <a:pt x="136" y="2"/>
                  </a:lnTo>
                  <a:lnTo>
                    <a:pt x="142" y="4"/>
                  </a:lnTo>
                  <a:lnTo>
                    <a:pt x="147" y="5"/>
                  </a:lnTo>
                  <a:lnTo>
                    <a:pt x="152" y="7"/>
                  </a:lnTo>
                  <a:lnTo>
                    <a:pt x="158" y="9"/>
                  </a:lnTo>
                  <a:lnTo>
                    <a:pt x="163" y="12"/>
                  </a:lnTo>
                  <a:lnTo>
                    <a:pt x="168" y="14"/>
                  </a:lnTo>
                  <a:lnTo>
                    <a:pt x="173" y="17"/>
                  </a:lnTo>
                  <a:lnTo>
                    <a:pt x="177" y="19"/>
                  </a:lnTo>
                  <a:lnTo>
                    <a:pt x="182" y="23"/>
                  </a:lnTo>
                  <a:lnTo>
                    <a:pt x="186" y="26"/>
                  </a:lnTo>
                  <a:lnTo>
                    <a:pt x="190" y="29"/>
                  </a:lnTo>
                  <a:lnTo>
                    <a:pt x="194" y="34"/>
                  </a:lnTo>
                  <a:lnTo>
                    <a:pt x="198" y="37"/>
                  </a:lnTo>
                  <a:lnTo>
                    <a:pt x="201" y="41"/>
                  </a:lnTo>
                  <a:lnTo>
                    <a:pt x="205" y="46"/>
                  </a:lnTo>
                  <a:lnTo>
                    <a:pt x="208" y="50"/>
                  </a:lnTo>
                  <a:lnTo>
                    <a:pt x="210" y="55"/>
                  </a:lnTo>
                  <a:lnTo>
                    <a:pt x="213" y="59"/>
                  </a:lnTo>
                  <a:lnTo>
                    <a:pt x="216" y="64"/>
                  </a:lnTo>
                  <a:lnTo>
                    <a:pt x="218" y="69"/>
                  </a:lnTo>
                  <a:lnTo>
                    <a:pt x="220" y="75"/>
                  </a:lnTo>
                  <a:lnTo>
                    <a:pt x="222" y="80"/>
                  </a:lnTo>
                  <a:lnTo>
                    <a:pt x="223" y="86"/>
                  </a:lnTo>
                  <a:lnTo>
                    <a:pt x="225" y="91"/>
                  </a:lnTo>
                  <a:lnTo>
                    <a:pt x="226" y="97"/>
                  </a:lnTo>
                  <a:lnTo>
                    <a:pt x="226" y="103"/>
                  </a:lnTo>
                  <a:lnTo>
                    <a:pt x="227" y="108"/>
                  </a:lnTo>
                  <a:lnTo>
                    <a:pt x="227" y="114"/>
                  </a:lnTo>
                  <a:lnTo>
                    <a:pt x="227" y="114"/>
                  </a:lnTo>
                  <a:lnTo>
                    <a:pt x="227" y="120"/>
                  </a:lnTo>
                  <a:lnTo>
                    <a:pt x="226" y="125"/>
                  </a:lnTo>
                  <a:lnTo>
                    <a:pt x="226" y="131"/>
                  </a:lnTo>
                  <a:lnTo>
                    <a:pt x="225" y="137"/>
                  </a:lnTo>
                  <a:lnTo>
                    <a:pt x="223" y="142"/>
                  </a:lnTo>
                  <a:lnTo>
                    <a:pt x="222" y="147"/>
                  </a:lnTo>
                  <a:lnTo>
                    <a:pt x="220" y="153"/>
                  </a:lnTo>
                  <a:lnTo>
                    <a:pt x="218" y="158"/>
                  </a:lnTo>
                  <a:lnTo>
                    <a:pt x="216" y="163"/>
                  </a:lnTo>
                  <a:lnTo>
                    <a:pt x="213" y="168"/>
                  </a:lnTo>
                  <a:lnTo>
                    <a:pt x="210" y="173"/>
                  </a:lnTo>
                  <a:lnTo>
                    <a:pt x="208" y="177"/>
                  </a:lnTo>
                  <a:lnTo>
                    <a:pt x="205" y="182"/>
                  </a:lnTo>
                  <a:lnTo>
                    <a:pt x="201" y="186"/>
                  </a:lnTo>
                  <a:lnTo>
                    <a:pt x="198" y="190"/>
                  </a:lnTo>
                  <a:lnTo>
                    <a:pt x="194" y="194"/>
                  </a:lnTo>
                  <a:lnTo>
                    <a:pt x="190" y="198"/>
                  </a:lnTo>
                  <a:lnTo>
                    <a:pt x="186" y="201"/>
                  </a:lnTo>
                  <a:lnTo>
                    <a:pt x="182" y="205"/>
                  </a:lnTo>
                  <a:lnTo>
                    <a:pt x="177" y="209"/>
                  </a:lnTo>
                  <a:lnTo>
                    <a:pt x="173" y="211"/>
                  </a:lnTo>
                  <a:lnTo>
                    <a:pt x="168" y="214"/>
                  </a:lnTo>
                  <a:lnTo>
                    <a:pt x="163" y="216"/>
                  </a:lnTo>
                  <a:lnTo>
                    <a:pt x="158" y="218"/>
                  </a:lnTo>
                  <a:lnTo>
                    <a:pt x="152" y="221"/>
                  </a:lnTo>
                  <a:lnTo>
                    <a:pt x="147" y="223"/>
                  </a:lnTo>
                  <a:lnTo>
                    <a:pt x="142" y="224"/>
                  </a:lnTo>
                  <a:lnTo>
                    <a:pt x="136" y="226"/>
                  </a:lnTo>
                  <a:lnTo>
                    <a:pt x="131" y="226"/>
                  </a:lnTo>
                  <a:lnTo>
                    <a:pt x="125" y="227"/>
                  </a:lnTo>
                  <a:lnTo>
                    <a:pt x="119" y="228"/>
                  </a:lnTo>
                  <a:lnTo>
                    <a:pt x="113" y="228"/>
                  </a:lnTo>
                  <a:lnTo>
                    <a:pt x="108" y="228"/>
                  </a:lnTo>
                  <a:lnTo>
                    <a:pt x="102" y="227"/>
                  </a:lnTo>
                  <a:lnTo>
                    <a:pt x="96" y="226"/>
                  </a:lnTo>
                  <a:lnTo>
                    <a:pt x="90" y="226"/>
                  </a:lnTo>
                  <a:lnTo>
                    <a:pt x="85" y="224"/>
                  </a:lnTo>
                  <a:lnTo>
                    <a:pt x="80" y="223"/>
                  </a:lnTo>
                  <a:lnTo>
                    <a:pt x="74" y="221"/>
                  </a:lnTo>
                  <a:lnTo>
                    <a:pt x="69" y="218"/>
                  </a:lnTo>
                  <a:lnTo>
                    <a:pt x="64" y="216"/>
                  </a:lnTo>
                  <a:lnTo>
                    <a:pt x="59" y="214"/>
                  </a:lnTo>
                  <a:lnTo>
                    <a:pt x="54" y="211"/>
                  </a:lnTo>
                  <a:lnTo>
                    <a:pt x="50" y="209"/>
                  </a:lnTo>
                  <a:lnTo>
                    <a:pt x="45" y="205"/>
                  </a:lnTo>
                  <a:lnTo>
                    <a:pt x="41" y="201"/>
                  </a:lnTo>
                  <a:lnTo>
                    <a:pt x="37" y="198"/>
                  </a:lnTo>
                  <a:lnTo>
                    <a:pt x="33" y="194"/>
                  </a:lnTo>
                  <a:lnTo>
                    <a:pt x="29" y="190"/>
                  </a:lnTo>
                  <a:lnTo>
                    <a:pt x="26" y="186"/>
                  </a:lnTo>
                  <a:lnTo>
                    <a:pt x="22" y="182"/>
                  </a:lnTo>
                  <a:lnTo>
                    <a:pt x="19" y="177"/>
                  </a:lnTo>
                  <a:lnTo>
                    <a:pt x="16" y="173"/>
                  </a:lnTo>
                  <a:lnTo>
                    <a:pt x="14" y="168"/>
                  </a:lnTo>
                  <a:lnTo>
                    <a:pt x="11" y="163"/>
                  </a:lnTo>
                  <a:lnTo>
                    <a:pt x="9" y="158"/>
                  </a:lnTo>
                  <a:lnTo>
                    <a:pt x="7" y="153"/>
                  </a:lnTo>
                  <a:lnTo>
                    <a:pt x="5" y="147"/>
                  </a:lnTo>
                  <a:lnTo>
                    <a:pt x="4" y="142"/>
                  </a:lnTo>
                  <a:lnTo>
                    <a:pt x="2" y="137"/>
                  </a:lnTo>
                  <a:lnTo>
                    <a:pt x="1" y="131"/>
                  </a:lnTo>
                  <a:lnTo>
                    <a:pt x="0" y="125"/>
                  </a:lnTo>
                  <a:lnTo>
                    <a:pt x="0" y="120"/>
                  </a:lnTo>
                  <a:lnTo>
                    <a:pt x="0" y="1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16"/>
            <p:cNvSpPr>
              <a:spLocks/>
            </p:cNvSpPr>
            <p:nvPr/>
          </p:nvSpPr>
          <p:spPr bwMode="auto">
            <a:xfrm>
              <a:off x="2835" y="1379"/>
              <a:ext cx="227" cy="228"/>
            </a:xfrm>
            <a:custGeom>
              <a:avLst/>
              <a:gdLst>
                <a:gd name="T0" fmla="*/ 0 w 227"/>
                <a:gd name="T1" fmla="*/ 103 h 228"/>
                <a:gd name="T2" fmla="*/ 4 w 227"/>
                <a:gd name="T3" fmla="*/ 86 h 228"/>
                <a:gd name="T4" fmla="*/ 9 w 227"/>
                <a:gd name="T5" fmla="*/ 69 h 228"/>
                <a:gd name="T6" fmla="*/ 16 w 227"/>
                <a:gd name="T7" fmla="*/ 55 h 228"/>
                <a:gd name="T8" fmla="*/ 26 w 227"/>
                <a:gd name="T9" fmla="*/ 41 h 228"/>
                <a:gd name="T10" fmla="*/ 37 w 227"/>
                <a:gd name="T11" fmla="*/ 29 h 228"/>
                <a:gd name="T12" fmla="*/ 50 w 227"/>
                <a:gd name="T13" fmla="*/ 19 h 228"/>
                <a:gd name="T14" fmla="*/ 64 w 227"/>
                <a:gd name="T15" fmla="*/ 12 h 228"/>
                <a:gd name="T16" fmla="*/ 80 w 227"/>
                <a:gd name="T17" fmla="*/ 5 h 228"/>
                <a:gd name="T18" fmla="*/ 96 w 227"/>
                <a:gd name="T19" fmla="*/ 2 h 228"/>
                <a:gd name="T20" fmla="*/ 113 w 227"/>
                <a:gd name="T21" fmla="*/ 0 h 228"/>
                <a:gd name="T22" fmla="*/ 131 w 227"/>
                <a:gd name="T23" fmla="*/ 2 h 228"/>
                <a:gd name="T24" fmla="*/ 147 w 227"/>
                <a:gd name="T25" fmla="*/ 5 h 228"/>
                <a:gd name="T26" fmla="*/ 163 w 227"/>
                <a:gd name="T27" fmla="*/ 12 h 228"/>
                <a:gd name="T28" fmla="*/ 177 w 227"/>
                <a:gd name="T29" fmla="*/ 19 h 228"/>
                <a:gd name="T30" fmla="*/ 190 w 227"/>
                <a:gd name="T31" fmla="*/ 29 h 228"/>
                <a:gd name="T32" fmla="*/ 201 w 227"/>
                <a:gd name="T33" fmla="*/ 41 h 228"/>
                <a:gd name="T34" fmla="*/ 210 w 227"/>
                <a:gd name="T35" fmla="*/ 55 h 228"/>
                <a:gd name="T36" fmla="*/ 218 w 227"/>
                <a:gd name="T37" fmla="*/ 69 h 228"/>
                <a:gd name="T38" fmla="*/ 223 w 227"/>
                <a:gd name="T39" fmla="*/ 86 h 228"/>
                <a:gd name="T40" fmla="*/ 226 w 227"/>
                <a:gd name="T41" fmla="*/ 103 h 228"/>
                <a:gd name="T42" fmla="*/ 227 w 227"/>
                <a:gd name="T43" fmla="*/ 114 h 228"/>
                <a:gd name="T44" fmla="*/ 226 w 227"/>
                <a:gd name="T45" fmla="*/ 131 h 228"/>
                <a:gd name="T46" fmla="*/ 222 w 227"/>
                <a:gd name="T47" fmla="*/ 147 h 228"/>
                <a:gd name="T48" fmla="*/ 216 w 227"/>
                <a:gd name="T49" fmla="*/ 163 h 228"/>
                <a:gd name="T50" fmla="*/ 208 w 227"/>
                <a:gd name="T51" fmla="*/ 177 h 228"/>
                <a:gd name="T52" fmla="*/ 198 w 227"/>
                <a:gd name="T53" fmla="*/ 190 h 228"/>
                <a:gd name="T54" fmla="*/ 186 w 227"/>
                <a:gd name="T55" fmla="*/ 201 h 228"/>
                <a:gd name="T56" fmla="*/ 173 w 227"/>
                <a:gd name="T57" fmla="*/ 211 h 228"/>
                <a:gd name="T58" fmla="*/ 158 w 227"/>
                <a:gd name="T59" fmla="*/ 218 h 228"/>
                <a:gd name="T60" fmla="*/ 142 w 227"/>
                <a:gd name="T61" fmla="*/ 224 h 228"/>
                <a:gd name="T62" fmla="*/ 125 w 227"/>
                <a:gd name="T63" fmla="*/ 227 h 228"/>
                <a:gd name="T64" fmla="*/ 108 w 227"/>
                <a:gd name="T65" fmla="*/ 228 h 228"/>
                <a:gd name="T66" fmla="*/ 90 w 227"/>
                <a:gd name="T67" fmla="*/ 226 h 228"/>
                <a:gd name="T68" fmla="*/ 74 w 227"/>
                <a:gd name="T69" fmla="*/ 221 h 228"/>
                <a:gd name="T70" fmla="*/ 59 w 227"/>
                <a:gd name="T71" fmla="*/ 214 h 228"/>
                <a:gd name="T72" fmla="*/ 45 w 227"/>
                <a:gd name="T73" fmla="*/ 205 h 228"/>
                <a:gd name="T74" fmla="*/ 33 w 227"/>
                <a:gd name="T75" fmla="*/ 194 h 228"/>
                <a:gd name="T76" fmla="*/ 22 w 227"/>
                <a:gd name="T77" fmla="*/ 182 h 228"/>
                <a:gd name="T78" fmla="*/ 14 w 227"/>
                <a:gd name="T79" fmla="*/ 168 h 228"/>
                <a:gd name="T80" fmla="*/ 7 w 227"/>
                <a:gd name="T81" fmla="*/ 153 h 228"/>
                <a:gd name="T82" fmla="*/ 2 w 227"/>
                <a:gd name="T83" fmla="*/ 137 h 228"/>
                <a:gd name="T84" fmla="*/ 0 w 227"/>
                <a:gd name="T85" fmla="*/ 1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7" h="228">
                  <a:moveTo>
                    <a:pt x="0" y="114"/>
                  </a:moveTo>
                  <a:lnTo>
                    <a:pt x="0" y="108"/>
                  </a:lnTo>
                  <a:lnTo>
                    <a:pt x="0" y="103"/>
                  </a:lnTo>
                  <a:lnTo>
                    <a:pt x="1" y="97"/>
                  </a:lnTo>
                  <a:lnTo>
                    <a:pt x="2" y="91"/>
                  </a:lnTo>
                  <a:lnTo>
                    <a:pt x="4" y="86"/>
                  </a:lnTo>
                  <a:lnTo>
                    <a:pt x="5" y="80"/>
                  </a:lnTo>
                  <a:lnTo>
                    <a:pt x="7" y="75"/>
                  </a:lnTo>
                  <a:lnTo>
                    <a:pt x="9" y="69"/>
                  </a:lnTo>
                  <a:lnTo>
                    <a:pt x="11" y="64"/>
                  </a:lnTo>
                  <a:lnTo>
                    <a:pt x="14" y="59"/>
                  </a:lnTo>
                  <a:lnTo>
                    <a:pt x="16" y="55"/>
                  </a:lnTo>
                  <a:lnTo>
                    <a:pt x="19" y="50"/>
                  </a:lnTo>
                  <a:lnTo>
                    <a:pt x="22" y="46"/>
                  </a:lnTo>
                  <a:lnTo>
                    <a:pt x="26" y="41"/>
                  </a:lnTo>
                  <a:lnTo>
                    <a:pt x="29" y="37"/>
                  </a:lnTo>
                  <a:lnTo>
                    <a:pt x="33" y="34"/>
                  </a:lnTo>
                  <a:lnTo>
                    <a:pt x="37" y="29"/>
                  </a:lnTo>
                  <a:lnTo>
                    <a:pt x="41" y="26"/>
                  </a:lnTo>
                  <a:lnTo>
                    <a:pt x="45" y="23"/>
                  </a:lnTo>
                  <a:lnTo>
                    <a:pt x="50" y="19"/>
                  </a:lnTo>
                  <a:lnTo>
                    <a:pt x="54" y="17"/>
                  </a:lnTo>
                  <a:lnTo>
                    <a:pt x="59" y="14"/>
                  </a:lnTo>
                  <a:lnTo>
                    <a:pt x="64" y="12"/>
                  </a:lnTo>
                  <a:lnTo>
                    <a:pt x="69" y="9"/>
                  </a:lnTo>
                  <a:lnTo>
                    <a:pt x="74" y="7"/>
                  </a:lnTo>
                  <a:lnTo>
                    <a:pt x="80" y="5"/>
                  </a:lnTo>
                  <a:lnTo>
                    <a:pt x="85" y="4"/>
                  </a:lnTo>
                  <a:lnTo>
                    <a:pt x="90" y="2"/>
                  </a:lnTo>
                  <a:lnTo>
                    <a:pt x="96" y="2"/>
                  </a:lnTo>
                  <a:lnTo>
                    <a:pt x="102" y="1"/>
                  </a:lnTo>
                  <a:lnTo>
                    <a:pt x="108" y="0"/>
                  </a:lnTo>
                  <a:lnTo>
                    <a:pt x="113" y="0"/>
                  </a:lnTo>
                  <a:lnTo>
                    <a:pt x="119" y="0"/>
                  </a:lnTo>
                  <a:lnTo>
                    <a:pt x="125" y="1"/>
                  </a:lnTo>
                  <a:lnTo>
                    <a:pt x="131" y="2"/>
                  </a:lnTo>
                  <a:lnTo>
                    <a:pt x="136" y="2"/>
                  </a:lnTo>
                  <a:lnTo>
                    <a:pt x="142" y="4"/>
                  </a:lnTo>
                  <a:lnTo>
                    <a:pt x="147" y="5"/>
                  </a:lnTo>
                  <a:lnTo>
                    <a:pt x="152" y="7"/>
                  </a:lnTo>
                  <a:lnTo>
                    <a:pt x="158" y="9"/>
                  </a:lnTo>
                  <a:lnTo>
                    <a:pt x="163" y="12"/>
                  </a:lnTo>
                  <a:lnTo>
                    <a:pt x="168" y="14"/>
                  </a:lnTo>
                  <a:lnTo>
                    <a:pt x="173" y="17"/>
                  </a:lnTo>
                  <a:lnTo>
                    <a:pt x="177" y="19"/>
                  </a:lnTo>
                  <a:lnTo>
                    <a:pt x="182" y="23"/>
                  </a:lnTo>
                  <a:lnTo>
                    <a:pt x="186" y="26"/>
                  </a:lnTo>
                  <a:lnTo>
                    <a:pt x="190" y="29"/>
                  </a:lnTo>
                  <a:lnTo>
                    <a:pt x="194" y="34"/>
                  </a:lnTo>
                  <a:lnTo>
                    <a:pt x="198" y="37"/>
                  </a:lnTo>
                  <a:lnTo>
                    <a:pt x="201" y="41"/>
                  </a:lnTo>
                  <a:lnTo>
                    <a:pt x="205" y="46"/>
                  </a:lnTo>
                  <a:lnTo>
                    <a:pt x="208" y="50"/>
                  </a:lnTo>
                  <a:lnTo>
                    <a:pt x="210" y="55"/>
                  </a:lnTo>
                  <a:lnTo>
                    <a:pt x="213" y="59"/>
                  </a:lnTo>
                  <a:lnTo>
                    <a:pt x="216" y="64"/>
                  </a:lnTo>
                  <a:lnTo>
                    <a:pt x="218" y="69"/>
                  </a:lnTo>
                  <a:lnTo>
                    <a:pt x="220" y="75"/>
                  </a:lnTo>
                  <a:lnTo>
                    <a:pt x="222" y="80"/>
                  </a:lnTo>
                  <a:lnTo>
                    <a:pt x="223" y="86"/>
                  </a:lnTo>
                  <a:lnTo>
                    <a:pt x="225" y="91"/>
                  </a:lnTo>
                  <a:lnTo>
                    <a:pt x="226" y="97"/>
                  </a:lnTo>
                  <a:lnTo>
                    <a:pt x="226" y="103"/>
                  </a:lnTo>
                  <a:lnTo>
                    <a:pt x="227" y="108"/>
                  </a:lnTo>
                  <a:lnTo>
                    <a:pt x="227" y="114"/>
                  </a:lnTo>
                  <a:lnTo>
                    <a:pt x="227" y="114"/>
                  </a:lnTo>
                  <a:lnTo>
                    <a:pt x="227" y="120"/>
                  </a:lnTo>
                  <a:lnTo>
                    <a:pt x="226" y="125"/>
                  </a:lnTo>
                  <a:lnTo>
                    <a:pt x="226" y="131"/>
                  </a:lnTo>
                  <a:lnTo>
                    <a:pt x="225" y="137"/>
                  </a:lnTo>
                  <a:lnTo>
                    <a:pt x="223" y="142"/>
                  </a:lnTo>
                  <a:lnTo>
                    <a:pt x="222" y="147"/>
                  </a:lnTo>
                  <a:lnTo>
                    <a:pt x="220" y="153"/>
                  </a:lnTo>
                  <a:lnTo>
                    <a:pt x="218" y="158"/>
                  </a:lnTo>
                  <a:lnTo>
                    <a:pt x="216" y="163"/>
                  </a:lnTo>
                  <a:lnTo>
                    <a:pt x="213" y="168"/>
                  </a:lnTo>
                  <a:lnTo>
                    <a:pt x="210" y="173"/>
                  </a:lnTo>
                  <a:lnTo>
                    <a:pt x="208" y="177"/>
                  </a:lnTo>
                  <a:lnTo>
                    <a:pt x="205" y="182"/>
                  </a:lnTo>
                  <a:lnTo>
                    <a:pt x="201" y="186"/>
                  </a:lnTo>
                  <a:lnTo>
                    <a:pt x="198" y="190"/>
                  </a:lnTo>
                  <a:lnTo>
                    <a:pt x="194" y="194"/>
                  </a:lnTo>
                  <a:lnTo>
                    <a:pt x="190" y="198"/>
                  </a:lnTo>
                  <a:lnTo>
                    <a:pt x="186" y="201"/>
                  </a:lnTo>
                  <a:lnTo>
                    <a:pt x="182" y="205"/>
                  </a:lnTo>
                  <a:lnTo>
                    <a:pt x="177" y="209"/>
                  </a:lnTo>
                  <a:lnTo>
                    <a:pt x="173" y="211"/>
                  </a:lnTo>
                  <a:lnTo>
                    <a:pt x="168" y="214"/>
                  </a:lnTo>
                  <a:lnTo>
                    <a:pt x="163" y="216"/>
                  </a:lnTo>
                  <a:lnTo>
                    <a:pt x="158" y="218"/>
                  </a:lnTo>
                  <a:lnTo>
                    <a:pt x="152" y="221"/>
                  </a:lnTo>
                  <a:lnTo>
                    <a:pt x="147" y="223"/>
                  </a:lnTo>
                  <a:lnTo>
                    <a:pt x="142" y="224"/>
                  </a:lnTo>
                  <a:lnTo>
                    <a:pt x="136" y="226"/>
                  </a:lnTo>
                  <a:lnTo>
                    <a:pt x="131" y="226"/>
                  </a:lnTo>
                  <a:lnTo>
                    <a:pt x="125" y="227"/>
                  </a:lnTo>
                  <a:lnTo>
                    <a:pt x="119" y="228"/>
                  </a:lnTo>
                  <a:lnTo>
                    <a:pt x="113" y="228"/>
                  </a:lnTo>
                  <a:lnTo>
                    <a:pt x="108" y="228"/>
                  </a:lnTo>
                  <a:lnTo>
                    <a:pt x="102" y="227"/>
                  </a:lnTo>
                  <a:lnTo>
                    <a:pt x="96" y="226"/>
                  </a:lnTo>
                  <a:lnTo>
                    <a:pt x="90" y="226"/>
                  </a:lnTo>
                  <a:lnTo>
                    <a:pt x="85" y="224"/>
                  </a:lnTo>
                  <a:lnTo>
                    <a:pt x="80" y="223"/>
                  </a:lnTo>
                  <a:lnTo>
                    <a:pt x="74" y="221"/>
                  </a:lnTo>
                  <a:lnTo>
                    <a:pt x="69" y="218"/>
                  </a:lnTo>
                  <a:lnTo>
                    <a:pt x="64" y="216"/>
                  </a:lnTo>
                  <a:lnTo>
                    <a:pt x="59" y="214"/>
                  </a:lnTo>
                  <a:lnTo>
                    <a:pt x="54" y="211"/>
                  </a:lnTo>
                  <a:lnTo>
                    <a:pt x="50" y="209"/>
                  </a:lnTo>
                  <a:lnTo>
                    <a:pt x="45" y="205"/>
                  </a:lnTo>
                  <a:lnTo>
                    <a:pt x="41" y="201"/>
                  </a:lnTo>
                  <a:lnTo>
                    <a:pt x="37" y="198"/>
                  </a:lnTo>
                  <a:lnTo>
                    <a:pt x="33" y="194"/>
                  </a:lnTo>
                  <a:lnTo>
                    <a:pt x="29" y="190"/>
                  </a:lnTo>
                  <a:lnTo>
                    <a:pt x="26" y="186"/>
                  </a:lnTo>
                  <a:lnTo>
                    <a:pt x="22" y="182"/>
                  </a:lnTo>
                  <a:lnTo>
                    <a:pt x="19" y="177"/>
                  </a:lnTo>
                  <a:lnTo>
                    <a:pt x="16" y="173"/>
                  </a:lnTo>
                  <a:lnTo>
                    <a:pt x="14" y="168"/>
                  </a:lnTo>
                  <a:lnTo>
                    <a:pt x="11" y="163"/>
                  </a:lnTo>
                  <a:lnTo>
                    <a:pt x="9" y="158"/>
                  </a:lnTo>
                  <a:lnTo>
                    <a:pt x="7" y="153"/>
                  </a:lnTo>
                  <a:lnTo>
                    <a:pt x="5" y="147"/>
                  </a:lnTo>
                  <a:lnTo>
                    <a:pt x="4" y="142"/>
                  </a:lnTo>
                  <a:lnTo>
                    <a:pt x="2" y="137"/>
                  </a:lnTo>
                  <a:lnTo>
                    <a:pt x="1" y="131"/>
                  </a:lnTo>
                  <a:lnTo>
                    <a:pt x="0" y="125"/>
                  </a:lnTo>
                  <a:lnTo>
                    <a:pt x="0" y="120"/>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Rectangle 17"/>
            <p:cNvSpPr>
              <a:spLocks noChangeArrowheads="1"/>
            </p:cNvSpPr>
            <p:nvPr/>
          </p:nvSpPr>
          <p:spPr bwMode="auto">
            <a:xfrm>
              <a:off x="2834" y="1378"/>
              <a:ext cx="228"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8"/>
            <p:cNvSpPr>
              <a:spLocks/>
            </p:cNvSpPr>
            <p:nvPr/>
          </p:nvSpPr>
          <p:spPr bwMode="auto">
            <a:xfrm>
              <a:off x="2834" y="1379"/>
              <a:ext cx="228" cy="227"/>
            </a:xfrm>
            <a:custGeom>
              <a:avLst/>
              <a:gdLst>
                <a:gd name="T0" fmla="*/ 1 w 228"/>
                <a:gd name="T1" fmla="*/ 102 h 227"/>
                <a:gd name="T2" fmla="*/ 4 w 228"/>
                <a:gd name="T3" fmla="*/ 85 h 227"/>
                <a:gd name="T4" fmla="*/ 9 w 228"/>
                <a:gd name="T5" fmla="*/ 69 h 227"/>
                <a:gd name="T6" fmla="*/ 17 w 228"/>
                <a:gd name="T7" fmla="*/ 54 h 227"/>
                <a:gd name="T8" fmla="*/ 26 w 228"/>
                <a:gd name="T9" fmla="*/ 41 h 227"/>
                <a:gd name="T10" fmla="*/ 38 w 228"/>
                <a:gd name="T11" fmla="*/ 29 h 227"/>
                <a:gd name="T12" fmla="*/ 50 w 228"/>
                <a:gd name="T13" fmla="*/ 19 h 227"/>
                <a:gd name="T14" fmla="*/ 65 w 228"/>
                <a:gd name="T15" fmla="*/ 11 h 227"/>
                <a:gd name="T16" fmla="*/ 80 w 228"/>
                <a:gd name="T17" fmla="*/ 5 h 227"/>
                <a:gd name="T18" fmla="*/ 97 w 228"/>
                <a:gd name="T19" fmla="*/ 1 h 227"/>
                <a:gd name="T20" fmla="*/ 114 w 228"/>
                <a:gd name="T21" fmla="*/ 0 h 227"/>
                <a:gd name="T22" fmla="*/ 131 w 228"/>
                <a:gd name="T23" fmla="*/ 1 h 227"/>
                <a:gd name="T24" fmla="*/ 148 w 228"/>
                <a:gd name="T25" fmla="*/ 5 h 227"/>
                <a:gd name="T26" fmla="*/ 163 w 228"/>
                <a:gd name="T27" fmla="*/ 11 h 227"/>
                <a:gd name="T28" fmla="*/ 178 w 228"/>
                <a:gd name="T29" fmla="*/ 19 h 227"/>
                <a:gd name="T30" fmla="*/ 191 w 228"/>
                <a:gd name="T31" fmla="*/ 29 h 227"/>
                <a:gd name="T32" fmla="*/ 202 w 228"/>
                <a:gd name="T33" fmla="*/ 41 h 227"/>
                <a:gd name="T34" fmla="*/ 211 w 228"/>
                <a:gd name="T35" fmla="*/ 54 h 227"/>
                <a:gd name="T36" fmla="*/ 219 w 228"/>
                <a:gd name="T37" fmla="*/ 69 h 227"/>
                <a:gd name="T38" fmla="*/ 224 w 228"/>
                <a:gd name="T39" fmla="*/ 85 h 227"/>
                <a:gd name="T40" fmla="*/ 227 w 228"/>
                <a:gd name="T41" fmla="*/ 102 h 227"/>
                <a:gd name="T42" fmla="*/ 228 w 228"/>
                <a:gd name="T43" fmla="*/ 113 h 227"/>
                <a:gd name="T44" fmla="*/ 226 w 228"/>
                <a:gd name="T45" fmla="*/ 131 h 227"/>
                <a:gd name="T46" fmla="*/ 223 w 228"/>
                <a:gd name="T47" fmla="*/ 147 h 227"/>
                <a:gd name="T48" fmla="*/ 217 w 228"/>
                <a:gd name="T49" fmla="*/ 163 h 227"/>
                <a:gd name="T50" fmla="*/ 208 w 228"/>
                <a:gd name="T51" fmla="*/ 177 h 227"/>
                <a:gd name="T52" fmla="*/ 198 w 228"/>
                <a:gd name="T53" fmla="*/ 190 h 227"/>
                <a:gd name="T54" fmla="*/ 186 w 228"/>
                <a:gd name="T55" fmla="*/ 201 h 227"/>
                <a:gd name="T56" fmla="*/ 173 w 228"/>
                <a:gd name="T57" fmla="*/ 211 h 227"/>
                <a:gd name="T58" fmla="*/ 158 w 228"/>
                <a:gd name="T59" fmla="*/ 218 h 227"/>
                <a:gd name="T60" fmla="*/ 143 w 228"/>
                <a:gd name="T61" fmla="*/ 223 h 227"/>
                <a:gd name="T62" fmla="*/ 126 w 228"/>
                <a:gd name="T63" fmla="*/ 227 h 227"/>
                <a:gd name="T64" fmla="*/ 109 w 228"/>
                <a:gd name="T65" fmla="*/ 227 h 227"/>
                <a:gd name="T66" fmla="*/ 91 w 228"/>
                <a:gd name="T67" fmla="*/ 225 h 227"/>
                <a:gd name="T68" fmla="*/ 75 w 228"/>
                <a:gd name="T69" fmla="*/ 221 h 227"/>
                <a:gd name="T70" fmla="*/ 60 w 228"/>
                <a:gd name="T71" fmla="*/ 214 h 227"/>
                <a:gd name="T72" fmla="*/ 46 w 228"/>
                <a:gd name="T73" fmla="*/ 205 h 227"/>
                <a:gd name="T74" fmla="*/ 34 w 228"/>
                <a:gd name="T75" fmla="*/ 194 h 227"/>
                <a:gd name="T76" fmla="*/ 23 w 228"/>
                <a:gd name="T77" fmla="*/ 182 h 227"/>
                <a:gd name="T78" fmla="*/ 14 w 228"/>
                <a:gd name="T79" fmla="*/ 168 h 227"/>
                <a:gd name="T80" fmla="*/ 7 w 228"/>
                <a:gd name="T81" fmla="*/ 152 h 227"/>
                <a:gd name="T82" fmla="*/ 3 w 228"/>
                <a:gd name="T83" fmla="*/ 137 h 227"/>
                <a:gd name="T84" fmla="*/ 1 w 228"/>
                <a:gd name="T85"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227">
                  <a:moveTo>
                    <a:pt x="0" y="113"/>
                  </a:moveTo>
                  <a:lnTo>
                    <a:pt x="1" y="108"/>
                  </a:lnTo>
                  <a:lnTo>
                    <a:pt x="1" y="102"/>
                  </a:lnTo>
                  <a:lnTo>
                    <a:pt x="2" y="96"/>
                  </a:lnTo>
                  <a:lnTo>
                    <a:pt x="3" y="91"/>
                  </a:lnTo>
                  <a:lnTo>
                    <a:pt x="4" y="85"/>
                  </a:lnTo>
                  <a:lnTo>
                    <a:pt x="6" y="80"/>
                  </a:lnTo>
                  <a:lnTo>
                    <a:pt x="7" y="74"/>
                  </a:lnTo>
                  <a:lnTo>
                    <a:pt x="9" y="69"/>
                  </a:lnTo>
                  <a:lnTo>
                    <a:pt x="11" y="64"/>
                  </a:lnTo>
                  <a:lnTo>
                    <a:pt x="14" y="59"/>
                  </a:lnTo>
                  <a:lnTo>
                    <a:pt x="17" y="54"/>
                  </a:lnTo>
                  <a:lnTo>
                    <a:pt x="20" y="50"/>
                  </a:lnTo>
                  <a:lnTo>
                    <a:pt x="23" y="46"/>
                  </a:lnTo>
                  <a:lnTo>
                    <a:pt x="26" y="41"/>
                  </a:lnTo>
                  <a:lnTo>
                    <a:pt x="30" y="37"/>
                  </a:lnTo>
                  <a:lnTo>
                    <a:pt x="34" y="33"/>
                  </a:lnTo>
                  <a:lnTo>
                    <a:pt x="38" y="29"/>
                  </a:lnTo>
                  <a:lnTo>
                    <a:pt x="42" y="26"/>
                  </a:lnTo>
                  <a:lnTo>
                    <a:pt x="46" y="22"/>
                  </a:lnTo>
                  <a:lnTo>
                    <a:pt x="50" y="19"/>
                  </a:lnTo>
                  <a:lnTo>
                    <a:pt x="55" y="17"/>
                  </a:lnTo>
                  <a:lnTo>
                    <a:pt x="60" y="14"/>
                  </a:lnTo>
                  <a:lnTo>
                    <a:pt x="65" y="11"/>
                  </a:lnTo>
                  <a:lnTo>
                    <a:pt x="70" y="9"/>
                  </a:lnTo>
                  <a:lnTo>
                    <a:pt x="75" y="7"/>
                  </a:lnTo>
                  <a:lnTo>
                    <a:pt x="80" y="5"/>
                  </a:lnTo>
                  <a:lnTo>
                    <a:pt x="86" y="3"/>
                  </a:lnTo>
                  <a:lnTo>
                    <a:pt x="91" y="2"/>
                  </a:lnTo>
                  <a:lnTo>
                    <a:pt x="97" y="1"/>
                  </a:lnTo>
                  <a:lnTo>
                    <a:pt x="103" y="0"/>
                  </a:lnTo>
                  <a:lnTo>
                    <a:pt x="108" y="0"/>
                  </a:lnTo>
                  <a:lnTo>
                    <a:pt x="114" y="0"/>
                  </a:lnTo>
                  <a:lnTo>
                    <a:pt x="120" y="0"/>
                  </a:lnTo>
                  <a:lnTo>
                    <a:pt x="126" y="0"/>
                  </a:lnTo>
                  <a:lnTo>
                    <a:pt x="131" y="1"/>
                  </a:lnTo>
                  <a:lnTo>
                    <a:pt x="137" y="2"/>
                  </a:lnTo>
                  <a:lnTo>
                    <a:pt x="143" y="3"/>
                  </a:lnTo>
                  <a:lnTo>
                    <a:pt x="148" y="5"/>
                  </a:lnTo>
                  <a:lnTo>
                    <a:pt x="153" y="7"/>
                  </a:lnTo>
                  <a:lnTo>
                    <a:pt x="158" y="9"/>
                  </a:lnTo>
                  <a:lnTo>
                    <a:pt x="163" y="11"/>
                  </a:lnTo>
                  <a:lnTo>
                    <a:pt x="168" y="14"/>
                  </a:lnTo>
                  <a:lnTo>
                    <a:pt x="173" y="17"/>
                  </a:lnTo>
                  <a:lnTo>
                    <a:pt x="178" y="19"/>
                  </a:lnTo>
                  <a:lnTo>
                    <a:pt x="182" y="22"/>
                  </a:lnTo>
                  <a:lnTo>
                    <a:pt x="186" y="26"/>
                  </a:lnTo>
                  <a:lnTo>
                    <a:pt x="191" y="29"/>
                  </a:lnTo>
                  <a:lnTo>
                    <a:pt x="194" y="33"/>
                  </a:lnTo>
                  <a:lnTo>
                    <a:pt x="198" y="37"/>
                  </a:lnTo>
                  <a:lnTo>
                    <a:pt x="202" y="41"/>
                  </a:lnTo>
                  <a:lnTo>
                    <a:pt x="205" y="46"/>
                  </a:lnTo>
                  <a:lnTo>
                    <a:pt x="208" y="50"/>
                  </a:lnTo>
                  <a:lnTo>
                    <a:pt x="211" y="54"/>
                  </a:lnTo>
                  <a:lnTo>
                    <a:pt x="214" y="59"/>
                  </a:lnTo>
                  <a:lnTo>
                    <a:pt x="217" y="64"/>
                  </a:lnTo>
                  <a:lnTo>
                    <a:pt x="219" y="69"/>
                  </a:lnTo>
                  <a:lnTo>
                    <a:pt x="221" y="74"/>
                  </a:lnTo>
                  <a:lnTo>
                    <a:pt x="223" y="80"/>
                  </a:lnTo>
                  <a:lnTo>
                    <a:pt x="224" y="85"/>
                  </a:lnTo>
                  <a:lnTo>
                    <a:pt x="225" y="91"/>
                  </a:lnTo>
                  <a:lnTo>
                    <a:pt x="226" y="96"/>
                  </a:lnTo>
                  <a:lnTo>
                    <a:pt x="227" y="102"/>
                  </a:lnTo>
                  <a:lnTo>
                    <a:pt x="227" y="108"/>
                  </a:lnTo>
                  <a:lnTo>
                    <a:pt x="228" y="113"/>
                  </a:lnTo>
                  <a:lnTo>
                    <a:pt x="228" y="113"/>
                  </a:lnTo>
                  <a:lnTo>
                    <a:pt x="227" y="120"/>
                  </a:lnTo>
                  <a:lnTo>
                    <a:pt x="227" y="125"/>
                  </a:lnTo>
                  <a:lnTo>
                    <a:pt x="226" y="131"/>
                  </a:lnTo>
                  <a:lnTo>
                    <a:pt x="225" y="137"/>
                  </a:lnTo>
                  <a:lnTo>
                    <a:pt x="224" y="142"/>
                  </a:lnTo>
                  <a:lnTo>
                    <a:pt x="223" y="147"/>
                  </a:lnTo>
                  <a:lnTo>
                    <a:pt x="221" y="152"/>
                  </a:lnTo>
                  <a:lnTo>
                    <a:pt x="219" y="158"/>
                  </a:lnTo>
                  <a:lnTo>
                    <a:pt x="217" y="163"/>
                  </a:lnTo>
                  <a:lnTo>
                    <a:pt x="214" y="168"/>
                  </a:lnTo>
                  <a:lnTo>
                    <a:pt x="211" y="172"/>
                  </a:lnTo>
                  <a:lnTo>
                    <a:pt x="208" y="177"/>
                  </a:lnTo>
                  <a:lnTo>
                    <a:pt x="205" y="182"/>
                  </a:lnTo>
                  <a:lnTo>
                    <a:pt x="202" y="186"/>
                  </a:lnTo>
                  <a:lnTo>
                    <a:pt x="198" y="190"/>
                  </a:lnTo>
                  <a:lnTo>
                    <a:pt x="194" y="194"/>
                  </a:lnTo>
                  <a:lnTo>
                    <a:pt x="191" y="198"/>
                  </a:lnTo>
                  <a:lnTo>
                    <a:pt x="186" y="201"/>
                  </a:lnTo>
                  <a:lnTo>
                    <a:pt x="182" y="205"/>
                  </a:lnTo>
                  <a:lnTo>
                    <a:pt x="178" y="208"/>
                  </a:lnTo>
                  <a:lnTo>
                    <a:pt x="173" y="211"/>
                  </a:lnTo>
                  <a:lnTo>
                    <a:pt x="168" y="214"/>
                  </a:lnTo>
                  <a:lnTo>
                    <a:pt x="163" y="216"/>
                  </a:lnTo>
                  <a:lnTo>
                    <a:pt x="158" y="218"/>
                  </a:lnTo>
                  <a:lnTo>
                    <a:pt x="153" y="221"/>
                  </a:lnTo>
                  <a:lnTo>
                    <a:pt x="148" y="222"/>
                  </a:lnTo>
                  <a:lnTo>
                    <a:pt x="143" y="223"/>
                  </a:lnTo>
                  <a:lnTo>
                    <a:pt x="137" y="225"/>
                  </a:lnTo>
                  <a:lnTo>
                    <a:pt x="131" y="226"/>
                  </a:lnTo>
                  <a:lnTo>
                    <a:pt x="126" y="227"/>
                  </a:lnTo>
                  <a:lnTo>
                    <a:pt x="120" y="227"/>
                  </a:lnTo>
                  <a:lnTo>
                    <a:pt x="114" y="227"/>
                  </a:lnTo>
                  <a:lnTo>
                    <a:pt x="109" y="227"/>
                  </a:lnTo>
                  <a:lnTo>
                    <a:pt x="103" y="227"/>
                  </a:lnTo>
                  <a:lnTo>
                    <a:pt x="97" y="226"/>
                  </a:lnTo>
                  <a:lnTo>
                    <a:pt x="91" y="225"/>
                  </a:lnTo>
                  <a:lnTo>
                    <a:pt x="86" y="223"/>
                  </a:lnTo>
                  <a:lnTo>
                    <a:pt x="80" y="222"/>
                  </a:lnTo>
                  <a:lnTo>
                    <a:pt x="75" y="221"/>
                  </a:lnTo>
                  <a:lnTo>
                    <a:pt x="70" y="218"/>
                  </a:lnTo>
                  <a:lnTo>
                    <a:pt x="65" y="216"/>
                  </a:lnTo>
                  <a:lnTo>
                    <a:pt x="60" y="214"/>
                  </a:lnTo>
                  <a:lnTo>
                    <a:pt x="55" y="211"/>
                  </a:lnTo>
                  <a:lnTo>
                    <a:pt x="50" y="208"/>
                  </a:lnTo>
                  <a:lnTo>
                    <a:pt x="46" y="205"/>
                  </a:lnTo>
                  <a:lnTo>
                    <a:pt x="42" y="201"/>
                  </a:lnTo>
                  <a:lnTo>
                    <a:pt x="38" y="198"/>
                  </a:lnTo>
                  <a:lnTo>
                    <a:pt x="34" y="194"/>
                  </a:lnTo>
                  <a:lnTo>
                    <a:pt x="30" y="190"/>
                  </a:lnTo>
                  <a:lnTo>
                    <a:pt x="26" y="186"/>
                  </a:lnTo>
                  <a:lnTo>
                    <a:pt x="23" y="182"/>
                  </a:lnTo>
                  <a:lnTo>
                    <a:pt x="20" y="177"/>
                  </a:lnTo>
                  <a:lnTo>
                    <a:pt x="17" y="172"/>
                  </a:lnTo>
                  <a:lnTo>
                    <a:pt x="14" y="168"/>
                  </a:lnTo>
                  <a:lnTo>
                    <a:pt x="11" y="163"/>
                  </a:lnTo>
                  <a:lnTo>
                    <a:pt x="9" y="158"/>
                  </a:lnTo>
                  <a:lnTo>
                    <a:pt x="7" y="152"/>
                  </a:lnTo>
                  <a:lnTo>
                    <a:pt x="6" y="147"/>
                  </a:lnTo>
                  <a:lnTo>
                    <a:pt x="4" y="142"/>
                  </a:lnTo>
                  <a:lnTo>
                    <a:pt x="3" y="137"/>
                  </a:lnTo>
                  <a:lnTo>
                    <a:pt x="2" y="131"/>
                  </a:lnTo>
                  <a:lnTo>
                    <a:pt x="1" y="125"/>
                  </a:lnTo>
                  <a:lnTo>
                    <a:pt x="1" y="120"/>
                  </a:lnTo>
                  <a:lnTo>
                    <a:pt x="0" y="113"/>
                  </a:lnTo>
                </a:path>
              </a:pathLst>
            </a:custGeom>
            <a:noFill/>
            <a:ln w="1905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19"/>
            <p:cNvSpPr>
              <a:spLocks noChangeArrowheads="1"/>
            </p:cNvSpPr>
            <p:nvPr/>
          </p:nvSpPr>
          <p:spPr bwMode="auto">
            <a:xfrm>
              <a:off x="2909" y="1374"/>
              <a:ext cx="11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s</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74" name="Rectangle 20"/>
            <p:cNvSpPr>
              <a:spLocks noChangeArrowheads="1"/>
            </p:cNvSpPr>
            <p:nvPr/>
          </p:nvSpPr>
          <p:spPr bwMode="auto">
            <a:xfrm>
              <a:off x="3288" y="1719"/>
              <a:ext cx="229"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1"/>
            <p:cNvSpPr>
              <a:spLocks/>
            </p:cNvSpPr>
            <p:nvPr/>
          </p:nvSpPr>
          <p:spPr bwMode="auto">
            <a:xfrm>
              <a:off x="3289" y="1720"/>
              <a:ext cx="228" cy="228"/>
            </a:xfrm>
            <a:custGeom>
              <a:avLst/>
              <a:gdLst>
                <a:gd name="T0" fmla="*/ 1 w 228"/>
                <a:gd name="T1" fmla="*/ 103 h 228"/>
                <a:gd name="T2" fmla="*/ 4 w 228"/>
                <a:gd name="T3" fmla="*/ 86 h 228"/>
                <a:gd name="T4" fmla="*/ 9 w 228"/>
                <a:gd name="T5" fmla="*/ 69 h 228"/>
                <a:gd name="T6" fmla="*/ 17 w 228"/>
                <a:gd name="T7" fmla="*/ 55 h 228"/>
                <a:gd name="T8" fmla="*/ 26 w 228"/>
                <a:gd name="T9" fmla="*/ 42 h 228"/>
                <a:gd name="T10" fmla="*/ 37 w 228"/>
                <a:gd name="T11" fmla="*/ 30 h 228"/>
                <a:gd name="T12" fmla="*/ 50 w 228"/>
                <a:gd name="T13" fmla="*/ 20 h 228"/>
                <a:gd name="T14" fmla="*/ 65 w 228"/>
                <a:gd name="T15" fmla="*/ 12 h 228"/>
                <a:gd name="T16" fmla="*/ 80 w 228"/>
                <a:gd name="T17" fmla="*/ 5 h 228"/>
                <a:gd name="T18" fmla="*/ 97 w 228"/>
                <a:gd name="T19" fmla="*/ 2 h 228"/>
                <a:gd name="T20" fmla="*/ 114 w 228"/>
                <a:gd name="T21" fmla="*/ 0 h 228"/>
                <a:gd name="T22" fmla="*/ 131 w 228"/>
                <a:gd name="T23" fmla="*/ 2 h 228"/>
                <a:gd name="T24" fmla="*/ 148 w 228"/>
                <a:gd name="T25" fmla="*/ 5 h 228"/>
                <a:gd name="T26" fmla="*/ 163 w 228"/>
                <a:gd name="T27" fmla="*/ 12 h 228"/>
                <a:gd name="T28" fmla="*/ 178 w 228"/>
                <a:gd name="T29" fmla="*/ 20 h 228"/>
                <a:gd name="T30" fmla="*/ 190 w 228"/>
                <a:gd name="T31" fmla="*/ 30 h 228"/>
                <a:gd name="T32" fmla="*/ 202 w 228"/>
                <a:gd name="T33" fmla="*/ 42 h 228"/>
                <a:gd name="T34" fmla="*/ 211 w 228"/>
                <a:gd name="T35" fmla="*/ 55 h 228"/>
                <a:gd name="T36" fmla="*/ 219 w 228"/>
                <a:gd name="T37" fmla="*/ 69 h 228"/>
                <a:gd name="T38" fmla="*/ 224 w 228"/>
                <a:gd name="T39" fmla="*/ 86 h 228"/>
                <a:gd name="T40" fmla="*/ 227 w 228"/>
                <a:gd name="T41" fmla="*/ 103 h 228"/>
                <a:gd name="T42" fmla="*/ 228 w 228"/>
                <a:gd name="T43" fmla="*/ 114 h 228"/>
                <a:gd name="T44" fmla="*/ 227 w 228"/>
                <a:gd name="T45" fmla="*/ 131 h 228"/>
                <a:gd name="T46" fmla="*/ 222 w 228"/>
                <a:gd name="T47" fmla="*/ 148 h 228"/>
                <a:gd name="T48" fmla="*/ 217 w 228"/>
                <a:gd name="T49" fmla="*/ 163 h 228"/>
                <a:gd name="T50" fmla="*/ 208 w 228"/>
                <a:gd name="T51" fmla="*/ 178 h 228"/>
                <a:gd name="T52" fmla="*/ 198 w 228"/>
                <a:gd name="T53" fmla="*/ 190 h 228"/>
                <a:gd name="T54" fmla="*/ 186 w 228"/>
                <a:gd name="T55" fmla="*/ 202 h 228"/>
                <a:gd name="T56" fmla="*/ 173 w 228"/>
                <a:gd name="T57" fmla="*/ 212 h 228"/>
                <a:gd name="T58" fmla="*/ 158 w 228"/>
                <a:gd name="T59" fmla="*/ 219 h 228"/>
                <a:gd name="T60" fmla="*/ 142 w 228"/>
                <a:gd name="T61" fmla="*/ 224 h 228"/>
                <a:gd name="T62" fmla="*/ 125 w 228"/>
                <a:gd name="T63" fmla="*/ 227 h 228"/>
                <a:gd name="T64" fmla="*/ 108 w 228"/>
                <a:gd name="T65" fmla="*/ 228 h 228"/>
                <a:gd name="T66" fmla="*/ 91 w 228"/>
                <a:gd name="T67" fmla="*/ 226 h 228"/>
                <a:gd name="T68" fmla="*/ 75 w 228"/>
                <a:gd name="T69" fmla="*/ 221 h 228"/>
                <a:gd name="T70" fmla="*/ 60 w 228"/>
                <a:gd name="T71" fmla="*/ 214 h 228"/>
                <a:gd name="T72" fmla="*/ 46 w 228"/>
                <a:gd name="T73" fmla="*/ 205 h 228"/>
                <a:gd name="T74" fmla="*/ 34 w 228"/>
                <a:gd name="T75" fmla="*/ 195 h 228"/>
                <a:gd name="T76" fmla="*/ 23 w 228"/>
                <a:gd name="T77" fmla="*/ 182 h 228"/>
                <a:gd name="T78" fmla="*/ 14 w 228"/>
                <a:gd name="T79" fmla="*/ 168 h 228"/>
                <a:gd name="T80" fmla="*/ 7 w 228"/>
                <a:gd name="T81" fmla="*/ 153 h 228"/>
                <a:gd name="T82" fmla="*/ 2 w 228"/>
                <a:gd name="T83" fmla="*/ 137 h 228"/>
                <a:gd name="T84" fmla="*/ 0 w 228"/>
                <a:gd name="T85" fmla="*/ 1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228">
                  <a:moveTo>
                    <a:pt x="0" y="114"/>
                  </a:moveTo>
                  <a:lnTo>
                    <a:pt x="0" y="109"/>
                  </a:lnTo>
                  <a:lnTo>
                    <a:pt x="1" y="103"/>
                  </a:lnTo>
                  <a:lnTo>
                    <a:pt x="1" y="97"/>
                  </a:lnTo>
                  <a:lnTo>
                    <a:pt x="2" y="91"/>
                  </a:lnTo>
                  <a:lnTo>
                    <a:pt x="4" y="86"/>
                  </a:lnTo>
                  <a:lnTo>
                    <a:pt x="5" y="80"/>
                  </a:lnTo>
                  <a:lnTo>
                    <a:pt x="7" y="75"/>
                  </a:lnTo>
                  <a:lnTo>
                    <a:pt x="9" y="69"/>
                  </a:lnTo>
                  <a:lnTo>
                    <a:pt x="11" y="64"/>
                  </a:lnTo>
                  <a:lnTo>
                    <a:pt x="14" y="59"/>
                  </a:lnTo>
                  <a:lnTo>
                    <a:pt x="17" y="55"/>
                  </a:lnTo>
                  <a:lnTo>
                    <a:pt x="20" y="50"/>
                  </a:lnTo>
                  <a:lnTo>
                    <a:pt x="23" y="46"/>
                  </a:lnTo>
                  <a:lnTo>
                    <a:pt x="26" y="42"/>
                  </a:lnTo>
                  <a:lnTo>
                    <a:pt x="30" y="37"/>
                  </a:lnTo>
                  <a:lnTo>
                    <a:pt x="34" y="34"/>
                  </a:lnTo>
                  <a:lnTo>
                    <a:pt x="37" y="30"/>
                  </a:lnTo>
                  <a:lnTo>
                    <a:pt x="42" y="26"/>
                  </a:lnTo>
                  <a:lnTo>
                    <a:pt x="46" y="23"/>
                  </a:lnTo>
                  <a:lnTo>
                    <a:pt x="50" y="20"/>
                  </a:lnTo>
                  <a:lnTo>
                    <a:pt x="55" y="17"/>
                  </a:lnTo>
                  <a:lnTo>
                    <a:pt x="60" y="14"/>
                  </a:lnTo>
                  <a:lnTo>
                    <a:pt x="65" y="12"/>
                  </a:lnTo>
                  <a:lnTo>
                    <a:pt x="69" y="10"/>
                  </a:lnTo>
                  <a:lnTo>
                    <a:pt x="75" y="8"/>
                  </a:lnTo>
                  <a:lnTo>
                    <a:pt x="80" y="5"/>
                  </a:lnTo>
                  <a:lnTo>
                    <a:pt x="85" y="4"/>
                  </a:lnTo>
                  <a:lnTo>
                    <a:pt x="91" y="3"/>
                  </a:lnTo>
                  <a:lnTo>
                    <a:pt x="97" y="2"/>
                  </a:lnTo>
                  <a:lnTo>
                    <a:pt x="102" y="1"/>
                  </a:lnTo>
                  <a:lnTo>
                    <a:pt x="108" y="0"/>
                  </a:lnTo>
                  <a:lnTo>
                    <a:pt x="114" y="0"/>
                  </a:lnTo>
                  <a:lnTo>
                    <a:pt x="119" y="0"/>
                  </a:lnTo>
                  <a:lnTo>
                    <a:pt x="125" y="1"/>
                  </a:lnTo>
                  <a:lnTo>
                    <a:pt x="131" y="2"/>
                  </a:lnTo>
                  <a:lnTo>
                    <a:pt x="137" y="3"/>
                  </a:lnTo>
                  <a:lnTo>
                    <a:pt x="142" y="4"/>
                  </a:lnTo>
                  <a:lnTo>
                    <a:pt x="148" y="5"/>
                  </a:lnTo>
                  <a:lnTo>
                    <a:pt x="153" y="8"/>
                  </a:lnTo>
                  <a:lnTo>
                    <a:pt x="158" y="10"/>
                  </a:lnTo>
                  <a:lnTo>
                    <a:pt x="163" y="12"/>
                  </a:lnTo>
                  <a:lnTo>
                    <a:pt x="168" y="14"/>
                  </a:lnTo>
                  <a:lnTo>
                    <a:pt x="173" y="17"/>
                  </a:lnTo>
                  <a:lnTo>
                    <a:pt x="178" y="20"/>
                  </a:lnTo>
                  <a:lnTo>
                    <a:pt x="182" y="23"/>
                  </a:lnTo>
                  <a:lnTo>
                    <a:pt x="186" y="26"/>
                  </a:lnTo>
                  <a:lnTo>
                    <a:pt x="190" y="30"/>
                  </a:lnTo>
                  <a:lnTo>
                    <a:pt x="194" y="34"/>
                  </a:lnTo>
                  <a:lnTo>
                    <a:pt x="198" y="37"/>
                  </a:lnTo>
                  <a:lnTo>
                    <a:pt x="202" y="42"/>
                  </a:lnTo>
                  <a:lnTo>
                    <a:pt x="205" y="46"/>
                  </a:lnTo>
                  <a:lnTo>
                    <a:pt x="208" y="50"/>
                  </a:lnTo>
                  <a:lnTo>
                    <a:pt x="211" y="55"/>
                  </a:lnTo>
                  <a:lnTo>
                    <a:pt x="214" y="59"/>
                  </a:lnTo>
                  <a:lnTo>
                    <a:pt x="217" y="64"/>
                  </a:lnTo>
                  <a:lnTo>
                    <a:pt x="219" y="69"/>
                  </a:lnTo>
                  <a:lnTo>
                    <a:pt x="221" y="75"/>
                  </a:lnTo>
                  <a:lnTo>
                    <a:pt x="222" y="80"/>
                  </a:lnTo>
                  <a:lnTo>
                    <a:pt x="224" y="86"/>
                  </a:lnTo>
                  <a:lnTo>
                    <a:pt x="226" y="91"/>
                  </a:lnTo>
                  <a:lnTo>
                    <a:pt x="227" y="97"/>
                  </a:lnTo>
                  <a:lnTo>
                    <a:pt x="227" y="103"/>
                  </a:lnTo>
                  <a:lnTo>
                    <a:pt x="228" y="109"/>
                  </a:lnTo>
                  <a:lnTo>
                    <a:pt x="228" y="114"/>
                  </a:lnTo>
                  <a:lnTo>
                    <a:pt x="228" y="114"/>
                  </a:lnTo>
                  <a:lnTo>
                    <a:pt x="228" y="120"/>
                  </a:lnTo>
                  <a:lnTo>
                    <a:pt x="227" y="126"/>
                  </a:lnTo>
                  <a:lnTo>
                    <a:pt x="227" y="131"/>
                  </a:lnTo>
                  <a:lnTo>
                    <a:pt x="226" y="137"/>
                  </a:lnTo>
                  <a:lnTo>
                    <a:pt x="224" y="143"/>
                  </a:lnTo>
                  <a:lnTo>
                    <a:pt x="222" y="148"/>
                  </a:lnTo>
                  <a:lnTo>
                    <a:pt x="221" y="153"/>
                  </a:lnTo>
                  <a:lnTo>
                    <a:pt x="219" y="158"/>
                  </a:lnTo>
                  <a:lnTo>
                    <a:pt x="217" y="163"/>
                  </a:lnTo>
                  <a:lnTo>
                    <a:pt x="214" y="168"/>
                  </a:lnTo>
                  <a:lnTo>
                    <a:pt x="211" y="173"/>
                  </a:lnTo>
                  <a:lnTo>
                    <a:pt x="208" y="178"/>
                  </a:lnTo>
                  <a:lnTo>
                    <a:pt x="205" y="182"/>
                  </a:lnTo>
                  <a:lnTo>
                    <a:pt x="202" y="187"/>
                  </a:lnTo>
                  <a:lnTo>
                    <a:pt x="198" y="190"/>
                  </a:lnTo>
                  <a:lnTo>
                    <a:pt x="194" y="195"/>
                  </a:lnTo>
                  <a:lnTo>
                    <a:pt x="190" y="198"/>
                  </a:lnTo>
                  <a:lnTo>
                    <a:pt x="186" y="202"/>
                  </a:lnTo>
                  <a:lnTo>
                    <a:pt x="182" y="205"/>
                  </a:lnTo>
                  <a:lnTo>
                    <a:pt x="178" y="209"/>
                  </a:lnTo>
                  <a:lnTo>
                    <a:pt x="173" y="212"/>
                  </a:lnTo>
                  <a:lnTo>
                    <a:pt x="168" y="214"/>
                  </a:lnTo>
                  <a:lnTo>
                    <a:pt x="163" y="217"/>
                  </a:lnTo>
                  <a:lnTo>
                    <a:pt x="158" y="219"/>
                  </a:lnTo>
                  <a:lnTo>
                    <a:pt x="153" y="221"/>
                  </a:lnTo>
                  <a:lnTo>
                    <a:pt x="148" y="223"/>
                  </a:lnTo>
                  <a:lnTo>
                    <a:pt x="142" y="224"/>
                  </a:lnTo>
                  <a:lnTo>
                    <a:pt x="137" y="226"/>
                  </a:lnTo>
                  <a:lnTo>
                    <a:pt x="131" y="227"/>
                  </a:lnTo>
                  <a:lnTo>
                    <a:pt x="125" y="227"/>
                  </a:lnTo>
                  <a:lnTo>
                    <a:pt x="119" y="228"/>
                  </a:lnTo>
                  <a:lnTo>
                    <a:pt x="114" y="228"/>
                  </a:lnTo>
                  <a:lnTo>
                    <a:pt x="108" y="228"/>
                  </a:lnTo>
                  <a:lnTo>
                    <a:pt x="102" y="227"/>
                  </a:lnTo>
                  <a:lnTo>
                    <a:pt x="97" y="227"/>
                  </a:lnTo>
                  <a:lnTo>
                    <a:pt x="91" y="226"/>
                  </a:lnTo>
                  <a:lnTo>
                    <a:pt x="85" y="224"/>
                  </a:lnTo>
                  <a:lnTo>
                    <a:pt x="80" y="223"/>
                  </a:lnTo>
                  <a:lnTo>
                    <a:pt x="75" y="221"/>
                  </a:lnTo>
                  <a:lnTo>
                    <a:pt x="69" y="219"/>
                  </a:lnTo>
                  <a:lnTo>
                    <a:pt x="65" y="217"/>
                  </a:lnTo>
                  <a:lnTo>
                    <a:pt x="60" y="214"/>
                  </a:lnTo>
                  <a:lnTo>
                    <a:pt x="55" y="212"/>
                  </a:lnTo>
                  <a:lnTo>
                    <a:pt x="50" y="209"/>
                  </a:lnTo>
                  <a:lnTo>
                    <a:pt x="46" y="205"/>
                  </a:lnTo>
                  <a:lnTo>
                    <a:pt x="42" y="202"/>
                  </a:lnTo>
                  <a:lnTo>
                    <a:pt x="37" y="198"/>
                  </a:lnTo>
                  <a:lnTo>
                    <a:pt x="34" y="195"/>
                  </a:lnTo>
                  <a:lnTo>
                    <a:pt x="30" y="190"/>
                  </a:lnTo>
                  <a:lnTo>
                    <a:pt x="26" y="187"/>
                  </a:lnTo>
                  <a:lnTo>
                    <a:pt x="23" y="182"/>
                  </a:lnTo>
                  <a:lnTo>
                    <a:pt x="20" y="178"/>
                  </a:lnTo>
                  <a:lnTo>
                    <a:pt x="17" y="173"/>
                  </a:lnTo>
                  <a:lnTo>
                    <a:pt x="14" y="168"/>
                  </a:lnTo>
                  <a:lnTo>
                    <a:pt x="11" y="163"/>
                  </a:lnTo>
                  <a:lnTo>
                    <a:pt x="9" y="158"/>
                  </a:lnTo>
                  <a:lnTo>
                    <a:pt x="7" y="153"/>
                  </a:lnTo>
                  <a:lnTo>
                    <a:pt x="5" y="148"/>
                  </a:lnTo>
                  <a:lnTo>
                    <a:pt x="4" y="143"/>
                  </a:lnTo>
                  <a:lnTo>
                    <a:pt x="2" y="137"/>
                  </a:lnTo>
                  <a:lnTo>
                    <a:pt x="1" y="131"/>
                  </a:lnTo>
                  <a:lnTo>
                    <a:pt x="1" y="126"/>
                  </a:lnTo>
                  <a:lnTo>
                    <a:pt x="0" y="120"/>
                  </a:lnTo>
                  <a:lnTo>
                    <a:pt x="0" y="1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22"/>
            <p:cNvSpPr>
              <a:spLocks/>
            </p:cNvSpPr>
            <p:nvPr/>
          </p:nvSpPr>
          <p:spPr bwMode="auto">
            <a:xfrm>
              <a:off x="3289" y="1720"/>
              <a:ext cx="228" cy="228"/>
            </a:xfrm>
            <a:custGeom>
              <a:avLst/>
              <a:gdLst>
                <a:gd name="T0" fmla="*/ 1 w 228"/>
                <a:gd name="T1" fmla="*/ 103 h 228"/>
                <a:gd name="T2" fmla="*/ 4 w 228"/>
                <a:gd name="T3" fmla="*/ 86 h 228"/>
                <a:gd name="T4" fmla="*/ 9 w 228"/>
                <a:gd name="T5" fmla="*/ 69 h 228"/>
                <a:gd name="T6" fmla="*/ 17 w 228"/>
                <a:gd name="T7" fmla="*/ 55 h 228"/>
                <a:gd name="T8" fmla="*/ 26 w 228"/>
                <a:gd name="T9" fmla="*/ 42 h 228"/>
                <a:gd name="T10" fmla="*/ 37 w 228"/>
                <a:gd name="T11" fmla="*/ 30 h 228"/>
                <a:gd name="T12" fmla="*/ 50 w 228"/>
                <a:gd name="T13" fmla="*/ 20 h 228"/>
                <a:gd name="T14" fmla="*/ 65 w 228"/>
                <a:gd name="T15" fmla="*/ 12 h 228"/>
                <a:gd name="T16" fmla="*/ 80 w 228"/>
                <a:gd name="T17" fmla="*/ 5 h 228"/>
                <a:gd name="T18" fmla="*/ 97 w 228"/>
                <a:gd name="T19" fmla="*/ 2 h 228"/>
                <a:gd name="T20" fmla="*/ 114 w 228"/>
                <a:gd name="T21" fmla="*/ 0 h 228"/>
                <a:gd name="T22" fmla="*/ 131 w 228"/>
                <a:gd name="T23" fmla="*/ 2 h 228"/>
                <a:gd name="T24" fmla="*/ 148 w 228"/>
                <a:gd name="T25" fmla="*/ 5 h 228"/>
                <a:gd name="T26" fmla="*/ 163 w 228"/>
                <a:gd name="T27" fmla="*/ 12 h 228"/>
                <a:gd name="T28" fmla="*/ 178 w 228"/>
                <a:gd name="T29" fmla="*/ 20 h 228"/>
                <a:gd name="T30" fmla="*/ 190 w 228"/>
                <a:gd name="T31" fmla="*/ 30 h 228"/>
                <a:gd name="T32" fmla="*/ 202 w 228"/>
                <a:gd name="T33" fmla="*/ 42 h 228"/>
                <a:gd name="T34" fmla="*/ 211 w 228"/>
                <a:gd name="T35" fmla="*/ 55 h 228"/>
                <a:gd name="T36" fmla="*/ 219 w 228"/>
                <a:gd name="T37" fmla="*/ 69 h 228"/>
                <a:gd name="T38" fmla="*/ 224 w 228"/>
                <a:gd name="T39" fmla="*/ 86 h 228"/>
                <a:gd name="T40" fmla="*/ 227 w 228"/>
                <a:gd name="T41" fmla="*/ 103 h 228"/>
                <a:gd name="T42" fmla="*/ 228 w 228"/>
                <a:gd name="T43" fmla="*/ 114 h 228"/>
                <a:gd name="T44" fmla="*/ 227 w 228"/>
                <a:gd name="T45" fmla="*/ 131 h 228"/>
                <a:gd name="T46" fmla="*/ 222 w 228"/>
                <a:gd name="T47" fmla="*/ 148 h 228"/>
                <a:gd name="T48" fmla="*/ 217 w 228"/>
                <a:gd name="T49" fmla="*/ 163 h 228"/>
                <a:gd name="T50" fmla="*/ 208 w 228"/>
                <a:gd name="T51" fmla="*/ 178 h 228"/>
                <a:gd name="T52" fmla="*/ 198 w 228"/>
                <a:gd name="T53" fmla="*/ 190 h 228"/>
                <a:gd name="T54" fmla="*/ 186 w 228"/>
                <a:gd name="T55" fmla="*/ 202 h 228"/>
                <a:gd name="T56" fmla="*/ 173 w 228"/>
                <a:gd name="T57" fmla="*/ 212 h 228"/>
                <a:gd name="T58" fmla="*/ 158 w 228"/>
                <a:gd name="T59" fmla="*/ 219 h 228"/>
                <a:gd name="T60" fmla="*/ 142 w 228"/>
                <a:gd name="T61" fmla="*/ 224 h 228"/>
                <a:gd name="T62" fmla="*/ 125 w 228"/>
                <a:gd name="T63" fmla="*/ 227 h 228"/>
                <a:gd name="T64" fmla="*/ 108 w 228"/>
                <a:gd name="T65" fmla="*/ 228 h 228"/>
                <a:gd name="T66" fmla="*/ 91 w 228"/>
                <a:gd name="T67" fmla="*/ 226 h 228"/>
                <a:gd name="T68" fmla="*/ 75 w 228"/>
                <a:gd name="T69" fmla="*/ 221 h 228"/>
                <a:gd name="T70" fmla="*/ 60 w 228"/>
                <a:gd name="T71" fmla="*/ 214 h 228"/>
                <a:gd name="T72" fmla="*/ 46 w 228"/>
                <a:gd name="T73" fmla="*/ 205 h 228"/>
                <a:gd name="T74" fmla="*/ 34 w 228"/>
                <a:gd name="T75" fmla="*/ 195 h 228"/>
                <a:gd name="T76" fmla="*/ 23 w 228"/>
                <a:gd name="T77" fmla="*/ 182 h 228"/>
                <a:gd name="T78" fmla="*/ 14 w 228"/>
                <a:gd name="T79" fmla="*/ 168 h 228"/>
                <a:gd name="T80" fmla="*/ 7 w 228"/>
                <a:gd name="T81" fmla="*/ 153 h 228"/>
                <a:gd name="T82" fmla="*/ 2 w 228"/>
                <a:gd name="T83" fmla="*/ 137 h 228"/>
                <a:gd name="T84" fmla="*/ 0 w 228"/>
                <a:gd name="T85" fmla="*/ 1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228">
                  <a:moveTo>
                    <a:pt x="0" y="114"/>
                  </a:moveTo>
                  <a:lnTo>
                    <a:pt x="0" y="109"/>
                  </a:lnTo>
                  <a:lnTo>
                    <a:pt x="1" y="103"/>
                  </a:lnTo>
                  <a:lnTo>
                    <a:pt x="1" y="97"/>
                  </a:lnTo>
                  <a:lnTo>
                    <a:pt x="2" y="91"/>
                  </a:lnTo>
                  <a:lnTo>
                    <a:pt x="4" y="86"/>
                  </a:lnTo>
                  <a:lnTo>
                    <a:pt x="5" y="80"/>
                  </a:lnTo>
                  <a:lnTo>
                    <a:pt x="7" y="75"/>
                  </a:lnTo>
                  <a:lnTo>
                    <a:pt x="9" y="69"/>
                  </a:lnTo>
                  <a:lnTo>
                    <a:pt x="11" y="64"/>
                  </a:lnTo>
                  <a:lnTo>
                    <a:pt x="14" y="59"/>
                  </a:lnTo>
                  <a:lnTo>
                    <a:pt x="17" y="55"/>
                  </a:lnTo>
                  <a:lnTo>
                    <a:pt x="20" y="50"/>
                  </a:lnTo>
                  <a:lnTo>
                    <a:pt x="23" y="46"/>
                  </a:lnTo>
                  <a:lnTo>
                    <a:pt x="26" y="42"/>
                  </a:lnTo>
                  <a:lnTo>
                    <a:pt x="30" y="37"/>
                  </a:lnTo>
                  <a:lnTo>
                    <a:pt x="34" y="34"/>
                  </a:lnTo>
                  <a:lnTo>
                    <a:pt x="37" y="30"/>
                  </a:lnTo>
                  <a:lnTo>
                    <a:pt x="42" y="26"/>
                  </a:lnTo>
                  <a:lnTo>
                    <a:pt x="46" y="23"/>
                  </a:lnTo>
                  <a:lnTo>
                    <a:pt x="50" y="20"/>
                  </a:lnTo>
                  <a:lnTo>
                    <a:pt x="55" y="17"/>
                  </a:lnTo>
                  <a:lnTo>
                    <a:pt x="60" y="14"/>
                  </a:lnTo>
                  <a:lnTo>
                    <a:pt x="65" y="12"/>
                  </a:lnTo>
                  <a:lnTo>
                    <a:pt x="69" y="10"/>
                  </a:lnTo>
                  <a:lnTo>
                    <a:pt x="75" y="8"/>
                  </a:lnTo>
                  <a:lnTo>
                    <a:pt x="80" y="5"/>
                  </a:lnTo>
                  <a:lnTo>
                    <a:pt x="85" y="4"/>
                  </a:lnTo>
                  <a:lnTo>
                    <a:pt x="91" y="3"/>
                  </a:lnTo>
                  <a:lnTo>
                    <a:pt x="97" y="2"/>
                  </a:lnTo>
                  <a:lnTo>
                    <a:pt x="102" y="1"/>
                  </a:lnTo>
                  <a:lnTo>
                    <a:pt x="108" y="0"/>
                  </a:lnTo>
                  <a:lnTo>
                    <a:pt x="114" y="0"/>
                  </a:lnTo>
                  <a:lnTo>
                    <a:pt x="119" y="0"/>
                  </a:lnTo>
                  <a:lnTo>
                    <a:pt x="125" y="1"/>
                  </a:lnTo>
                  <a:lnTo>
                    <a:pt x="131" y="2"/>
                  </a:lnTo>
                  <a:lnTo>
                    <a:pt x="137" y="3"/>
                  </a:lnTo>
                  <a:lnTo>
                    <a:pt x="142" y="4"/>
                  </a:lnTo>
                  <a:lnTo>
                    <a:pt x="148" y="5"/>
                  </a:lnTo>
                  <a:lnTo>
                    <a:pt x="153" y="8"/>
                  </a:lnTo>
                  <a:lnTo>
                    <a:pt x="158" y="10"/>
                  </a:lnTo>
                  <a:lnTo>
                    <a:pt x="163" y="12"/>
                  </a:lnTo>
                  <a:lnTo>
                    <a:pt x="168" y="14"/>
                  </a:lnTo>
                  <a:lnTo>
                    <a:pt x="173" y="17"/>
                  </a:lnTo>
                  <a:lnTo>
                    <a:pt x="178" y="20"/>
                  </a:lnTo>
                  <a:lnTo>
                    <a:pt x="182" y="23"/>
                  </a:lnTo>
                  <a:lnTo>
                    <a:pt x="186" y="26"/>
                  </a:lnTo>
                  <a:lnTo>
                    <a:pt x="190" y="30"/>
                  </a:lnTo>
                  <a:lnTo>
                    <a:pt x="194" y="34"/>
                  </a:lnTo>
                  <a:lnTo>
                    <a:pt x="198" y="37"/>
                  </a:lnTo>
                  <a:lnTo>
                    <a:pt x="202" y="42"/>
                  </a:lnTo>
                  <a:lnTo>
                    <a:pt x="205" y="46"/>
                  </a:lnTo>
                  <a:lnTo>
                    <a:pt x="208" y="50"/>
                  </a:lnTo>
                  <a:lnTo>
                    <a:pt x="211" y="55"/>
                  </a:lnTo>
                  <a:lnTo>
                    <a:pt x="214" y="59"/>
                  </a:lnTo>
                  <a:lnTo>
                    <a:pt x="217" y="64"/>
                  </a:lnTo>
                  <a:lnTo>
                    <a:pt x="219" y="69"/>
                  </a:lnTo>
                  <a:lnTo>
                    <a:pt x="221" y="75"/>
                  </a:lnTo>
                  <a:lnTo>
                    <a:pt x="222" y="80"/>
                  </a:lnTo>
                  <a:lnTo>
                    <a:pt x="224" y="86"/>
                  </a:lnTo>
                  <a:lnTo>
                    <a:pt x="226" y="91"/>
                  </a:lnTo>
                  <a:lnTo>
                    <a:pt x="227" y="97"/>
                  </a:lnTo>
                  <a:lnTo>
                    <a:pt x="227" y="103"/>
                  </a:lnTo>
                  <a:lnTo>
                    <a:pt x="228" y="109"/>
                  </a:lnTo>
                  <a:lnTo>
                    <a:pt x="228" y="114"/>
                  </a:lnTo>
                  <a:lnTo>
                    <a:pt x="228" y="114"/>
                  </a:lnTo>
                  <a:lnTo>
                    <a:pt x="228" y="120"/>
                  </a:lnTo>
                  <a:lnTo>
                    <a:pt x="227" y="126"/>
                  </a:lnTo>
                  <a:lnTo>
                    <a:pt x="227" y="131"/>
                  </a:lnTo>
                  <a:lnTo>
                    <a:pt x="226" y="137"/>
                  </a:lnTo>
                  <a:lnTo>
                    <a:pt x="224" y="143"/>
                  </a:lnTo>
                  <a:lnTo>
                    <a:pt x="222" y="148"/>
                  </a:lnTo>
                  <a:lnTo>
                    <a:pt x="221" y="153"/>
                  </a:lnTo>
                  <a:lnTo>
                    <a:pt x="219" y="158"/>
                  </a:lnTo>
                  <a:lnTo>
                    <a:pt x="217" y="163"/>
                  </a:lnTo>
                  <a:lnTo>
                    <a:pt x="214" y="168"/>
                  </a:lnTo>
                  <a:lnTo>
                    <a:pt x="211" y="173"/>
                  </a:lnTo>
                  <a:lnTo>
                    <a:pt x="208" y="178"/>
                  </a:lnTo>
                  <a:lnTo>
                    <a:pt x="205" y="182"/>
                  </a:lnTo>
                  <a:lnTo>
                    <a:pt x="202" y="187"/>
                  </a:lnTo>
                  <a:lnTo>
                    <a:pt x="198" y="190"/>
                  </a:lnTo>
                  <a:lnTo>
                    <a:pt x="194" y="195"/>
                  </a:lnTo>
                  <a:lnTo>
                    <a:pt x="190" y="198"/>
                  </a:lnTo>
                  <a:lnTo>
                    <a:pt x="186" y="202"/>
                  </a:lnTo>
                  <a:lnTo>
                    <a:pt x="182" y="205"/>
                  </a:lnTo>
                  <a:lnTo>
                    <a:pt x="178" y="209"/>
                  </a:lnTo>
                  <a:lnTo>
                    <a:pt x="173" y="212"/>
                  </a:lnTo>
                  <a:lnTo>
                    <a:pt x="168" y="214"/>
                  </a:lnTo>
                  <a:lnTo>
                    <a:pt x="163" y="217"/>
                  </a:lnTo>
                  <a:lnTo>
                    <a:pt x="158" y="219"/>
                  </a:lnTo>
                  <a:lnTo>
                    <a:pt x="153" y="221"/>
                  </a:lnTo>
                  <a:lnTo>
                    <a:pt x="148" y="223"/>
                  </a:lnTo>
                  <a:lnTo>
                    <a:pt x="142" y="224"/>
                  </a:lnTo>
                  <a:lnTo>
                    <a:pt x="137" y="226"/>
                  </a:lnTo>
                  <a:lnTo>
                    <a:pt x="131" y="227"/>
                  </a:lnTo>
                  <a:lnTo>
                    <a:pt x="125" y="227"/>
                  </a:lnTo>
                  <a:lnTo>
                    <a:pt x="119" y="228"/>
                  </a:lnTo>
                  <a:lnTo>
                    <a:pt x="114" y="228"/>
                  </a:lnTo>
                  <a:lnTo>
                    <a:pt x="108" y="228"/>
                  </a:lnTo>
                  <a:lnTo>
                    <a:pt x="102" y="227"/>
                  </a:lnTo>
                  <a:lnTo>
                    <a:pt x="97" y="227"/>
                  </a:lnTo>
                  <a:lnTo>
                    <a:pt x="91" y="226"/>
                  </a:lnTo>
                  <a:lnTo>
                    <a:pt x="85" y="224"/>
                  </a:lnTo>
                  <a:lnTo>
                    <a:pt x="80" y="223"/>
                  </a:lnTo>
                  <a:lnTo>
                    <a:pt x="75" y="221"/>
                  </a:lnTo>
                  <a:lnTo>
                    <a:pt x="69" y="219"/>
                  </a:lnTo>
                  <a:lnTo>
                    <a:pt x="65" y="217"/>
                  </a:lnTo>
                  <a:lnTo>
                    <a:pt x="60" y="214"/>
                  </a:lnTo>
                  <a:lnTo>
                    <a:pt x="55" y="212"/>
                  </a:lnTo>
                  <a:lnTo>
                    <a:pt x="50" y="209"/>
                  </a:lnTo>
                  <a:lnTo>
                    <a:pt x="46" y="205"/>
                  </a:lnTo>
                  <a:lnTo>
                    <a:pt x="42" y="202"/>
                  </a:lnTo>
                  <a:lnTo>
                    <a:pt x="37" y="198"/>
                  </a:lnTo>
                  <a:lnTo>
                    <a:pt x="34" y="195"/>
                  </a:lnTo>
                  <a:lnTo>
                    <a:pt x="30" y="190"/>
                  </a:lnTo>
                  <a:lnTo>
                    <a:pt x="26" y="187"/>
                  </a:lnTo>
                  <a:lnTo>
                    <a:pt x="23" y="182"/>
                  </a:lnTo>
                  <a:lnTo>
                    <a:pt x="20" y="178"/>
                  </a:lnTo>
                  <a:lnTo>
                    <a:pt x="17" y="173"/>
                  </a:lnTo>
                  <a:lnTo>
                    <a:pt x="14" y="168"/>
                  </a:lnTo>
                  <a:lnTo>
                    <a:pt x="11" y="163"/>
                  </a:lnTo>
                  <a:lnTo>
                    <a:pt x="9" y="158"/>
                  </a:lnTo>
                  <a:lnTo>
                    <a:pt x="7" y="153"/>
                  </a:lnTo>
                  <a:lnTo>
                    <a:pt x="5" y="148"/>
                  </a:lnTo>
                  <a:lnTo>
                    <a:pt x="4" y="143"/>
                  </a:lnTo>
                  <a:lnTo>
                    <a:pt x="2" y="137"/>
                  </a:lnTo>
                  <a:lnTo>
                    <a:pt x="1" y="131"/>
                  </a:lnTo>
                  <a:lnTo>
                    <a:pt x="1" y="126"/>
                  </a:lnTo>
                  <a:lnTo>
                    <a:pt x="0" y="120"/>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Rectangle 23"/>
            <p:cNvSpPr>
              <a:spLocks noChangeArrowheads="1"/>
            </p:cNvSpPr>
            <p:nvPr/>
          </p:nvSpPr>
          <p:spPr bwMode="auto">
            <a:xfrm>
              <a:off x="3288" y="1719"/>
              <a:ext cx="229"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4"/>
            <p:cNvSpPr>
              <a:spLocks/>
            </p:cNvSpPr>
            <p:nvPr/>
          </p:nvSpPr>
          <p:spPr bwMode="auto">
            <a:xfrm>
              <a:off x="3289" y="1720"/>
              <a:ext cx="227" cy="227"/>
            </a:xfrm>
            <a:custGeom>
              <a:avLst/>
              <a:gdLst>
                <a:gd name="T0" fmla="*/ 1 w 227"/>
                <a:gd name="T1" fmla="*/ 102 h 227"/>
                <a:gd name="T2" fmla="*/ 4 w 227"/>
                <a:gd name="T3" fmla="*/ 85 h 227"/>
                <a:gd name="T4" fmla="*/ 9 w 227"/>
                <a:gd name="T5" fmla="*/ 69 h 227"/>
                <a:gd name="T6" fmla="*/ 17 w 227"/>
                <a:gd name="T7" fmla="*/ 55 h 227"/>
                <a:gd name="T8" fmla="*/ 26 w 227"/>
                <a:gd name="T9" fmla="*/ 42 h 227"/>
                <a:gd name="T10" fmla="*/ 37 w 227"/>
                <a:gd name="T11" fmla="*/ 30 h 227"/>
                <a:gd name="T12" fmla="*/ 50 w 227"/>
                <a:gd name="T13" fmla="*/ 20 h 227"/>
                <a:gd name="T14" fmla="*/ 65 w 227"/>
                <a:gd name="T15" fmla="*/ 11 h 227"/>
                <a:gd name="T16" fmla="*/ 80 w 227"/>
                <a:gd name="T17" fmla="*/ 5 h 227"/>
                <a:gd name="T18" fmla="*/ 97 w 227"/>
                <a:gd name="T19" fmla="*/ 1 h 227"/>
                <a:gd name="T20" fmla="*/ 114 w 227"/>
                <a:gd name="T21" fmla="*/ 0 h 227"/>
                <a:gd name="T22" fmla="*/ 131 w 227"/>
                <a:gd name="T23" fmla="*/ 1 h 227"/>
                <a:gd name="T24" fmla="*/ 147 w 227"/>
                <a:gd name="T25" fmla="*/ 5 h 227"/>
                <a:gd name="T26" fmla="*/ 163 w 227"/>
                <a:gd name="T27" fmla="*/ 11 h 227"/>
                <a:gd name="T28" fmla="*/ 177 w 227"/>
                <a:gd name="T29" fmla="*/ 20 h 227"/>
                <a:gd name="T30" fmla="*/ 190 w 227"/>
                <a:gd name="T31" fmla="*/ 30 h 227"/>
                <a:gd name="T32" fmla="*/ 201 w 227"/>
                <a:gd name="T33" fmla="*/ 42 h 227"/>
                <a:gd name="T34" fmla="*/ 211 w 227"/>
                <a:gd name="T35" fmla="*/ 55 h 227"/>
                <a:gd name="T36" fmla="*/ 218 w 227"/>
                <a:gd name="T37" fmla="*/ 69 h 227"/>
                <a:gd name="T38" fmla="*/ 223 w 227"/>
                <a:gd name="T39" fmla="*/ 85 h 227"/>
                <a:gd name="T40" fmla="*/ 227 w 227"/>
                <a:gd name="T41" fmla="*/ 102 h 227"/>
                <a:gd name="T42" fmla="*/ 227 w 227"/>
                <a:gd name="T43" fmla="*/ 114 h 227"/>
                <a:gd name="T44" fmla="*/ 226 w 227"/>
                <a:gd name="T45" fmla="*/ 131 h 227"/>
                <a:gd name="T46" fmla="*/ 222 w 227"/>
                <a:gd name="T47" fmla="*/ 148 h 227"/>
                <a:gd name="T48" fmla="*/ 216 w 227"/>
                <a:gd name="T49" fmla="*/ 163 h 227"/>
                <a:gd name="T50" fmla="*/ 208 w 227"/>
                <a:gd name="T51" fmla="*/ 178 h 227"/>
                <a:gd name="T52" fmla="*/ 198 w 227"/>
                <a:gd name="T53" fmla="*/ 190 h 227"/>
                <a:gd name="T54" fmla="*/ 186 w 227"/>
                <a:gd name="T55" fmla="*/ 202 h 227"/>
                <a:gd name="T56" fmla="*/ 173 w 227"/>
                <a:gd name="T57" fmla="*/ 211 h 227"/>
                <a:gd name="T58" fmla="*/ 158 w 227"/>
                <a:gd name="T59" fmla="*/ 219 h 227"/>
                <a:gd name="T60" fmla="*/ 142 w 227"/>
                <a:gd name="T61" fmla="*/ 224 h 227"/>
                <a:gd name="T62" fmla="*/ 125 w 227"/>
                <a:gd name="T63" fmla="*/ 227 h 227"/>
                <a:gd name="T64" fmla="*/ 108 w 227"/>
                <a:gd name="T65" fmla="*/ 227 h 227"/>
                <a:gd name="T66" fmla="*/ 91 w 227"/>
                <a:gd name="T67" fmla="*/ 225 h 227"/>
                <a:gd name="T68" fmla="*/ 75 w 227"/>
                <a:gd name="T69" fmla="*/ 221 h 227"/>
                <a:gd name="T70" fmla="*/ 59 w 227"/>
                <a:gd name="T71" fmla="*/ 214 h 227"/>
                <a:gd name="T72" fmla="*/ 45 w 227"/>
                <a:gd name="T73" fmla="*/ 205 h 227"/>
                <a:gd name="T74" fmla="*/ 33 w 227"/>
                <a:gd name="T75" fmla="*/ 195 h 227"/>
                <a:gd name="T76" fmla="*/ 22 w 227"/>
                <a:gd name="T77" fmla="*/ 182 h 227"/>
                <a:gd name="T78" fmla="*/ 14 w 227"/>
                <a:gd name="T79" fmla="*/ 168 h 227"/>
                <a:gd name="T80" fmla="*/ 7 w 227"/>
                <a:gd name="T81" fmla="*/ 153 h 227"/>
                <a:gd name="T82" fmla="*/ 2 w 227"/>
                <a:gd name="T83" fmla="*/ 137 h 227"/>
                <a:gd name="T84" fmla="*/ 0 w 227"/>
                <a:gd name="T85"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7" h="227">
                  <a:moveTo>
                    <a:pt x="0" y="114"/>
                  </a:moveTo>
                  <a:lnTo>
                    <a:pt x="0" y="108"/>
                  </a:lnTo>
                  <a:lnTo>
                    <a:pt x="1" y="102"/>
                  </a:lnTo>
                  <a:lnTo>
                    <a:pt x="1" y="96"/>
                  </a:lnTo>
                  <a:lnTo>
                    <a:pt x="2" y="91"/>
                  </a:lnTo>
                  <a:lnTo>
                    <a:pt x="4" y="85"/>
                  </a:lnTo>
                  <a:lnTo>
                    <a:pt x="5" y="80"/>
                  </a:lnTo>
                  <a:lnTo>
                    <a:pt x="7" y="74"/>
                  </a:lnTo>
                  <a:lnTo>
                    <a:pt x="9" y="69"/>
                  </a:lnTo>
                  <a:lnTo>
                    <a:pt x="11" y="64"/>
                  </a:lnTo>
                  <a:lnTo>
                    <a:pt x="14" y="59"/>
                  </a:lnTo>
                  <a:lnTo>
                    <a:pt x="17" y="55"/>
                  </a:lnTo>
                  <a:lnTo>
                    <a:pt x="19" y="50"/>
                  </a:lnTo>
                  <a:lnTo>
                    <a:pt x="22" y="46"/>
                  </a:lnTo>
                  <a:lnTo>
                    <a:pt x="26" y="42"/>
                  </a:lnTo>
                  <a:lnTo>
                    <a:pt x="29" y="37"/>
                  </a:lnTo>
                  <a:lnTo>
                    <a:pt x="33" y="33"/>
                  </a:lnTo>
                  <a:lnTo>
                    <a:pt x="37" y="30"/>
                  </a:lnTo>
                  <a:lnTo>
                    <a:pt x="41" y="26"/>
                  </a:lnTo>
                  <a:lnTo>
                    <a:pt x="45" y="23"/>
                  </a:lnTo>
                  <a:lnTo>
                    <a:pt x="50" y="20"/>
                  </a:lnTo>
                  <a:lnTo>
                    <a:pt x="54" y="17"/>
                  </a:lnTo>
                  <a:lnTo>
                    <a:pt x="59" y="14"/>
                  </a:lnTo>
                  <a:lnTo>
                    <a:pt x="65" y="11"/>
                  </a:lnTo>
                  <a:lnTo>
                    <a:pt x="69" y="9"/>
                  </a:lnTo>
                  <a:lnTo>
                    <a:pt x="75" y="7"/>
                  </a:lnTo>
                  <a:lnTo>
                    <a:pt x="80" y="5"/>
                  </a:lnTo>
                  <a:lnTo>
                    <a:pt x="85" y="3"/>
                  </a:lnTo>
                  <a:lnTo>
                    <a:pt x="91" y="3"/>
                  </a:lnTo>
                  <a:lnTo>
                    <a:pt x="97" y="1"/>
                  </a:lnTo>
                  <a:lnTo>
                    <a:pt x="102" y="0"/>
                  </a:lnTo>
                  <a:lnTo>
                    <a:pt x="108" y="0"/>
                  </a:lnTo>
                  <a:lnTo>
                    <a:pt x="114" y="0"/>
                  </a:lnTo>
                  <a:lnTo>
                    <a:pt x="119" y="0"/>
                  </a:lnTo>
                  <a:lnTo>
                    <a:pt x="125" y="0"/>
                  </a:lnTo>
                  <a:lnTo>
                    <a:pt x="131" y="1"/>
                  </a:lnTo>
                  <a:lnTo>
                    <a:pt x="137" y="3"/>
                  </a:lnTo>
                  <a:lnTo>
                    <a:pt x="142" y="3"/>
                  </a:lnTo>
                  <a:lnTo>
                    <a:pt x="147" y="5"/>
                  </a:lnTo>
                  <a:lnTo>
                    <a:pt x="153" y="7"/>
                  </a:lnTo>
                  <a:lnTo>
                    <a:pt x="158" y="9"/>
                  </a:lnTo>
                  <a:lnTo>
                    <a:pt x="163" y="11"/>
                  </a:lnTo>
                  <a:lnTo>
                    <a:pt x="168" y="14"/>
                  </a:lnTo>
                  <a:lnTo>
                    <a:pt x="173" y="17"/>
                  </a:lnTo>
                  <a:lnTo>
                    <a:pt x="177" y="20"/>
                  </a:lnTo>
                  <a:lnTo>
                    <a:pt x="182" y="23"/>
                  </a:lnTo>
                  <a:lnTo>
                    <a:pt x="186" y="26"/>
                  </a:lnTo>
                  <a:lnTo>
                    <a:pt x="190" y="30"/>
                  </a:lnTo>
                  <a:lnTo>
                    <a:pt x="194" y="33"/>
                  </a:lnTo>
                  <a:lnTo>
                    <a:pt x="198" y="37"/>
                  </a:lnTo>
                  <a:lnTo>
                    <a:pt x="201" y="42"/>
                  </a:lnTo>
                  <a:lnTo>
                    <a:pt x="205" y="46"/>
                  </a:lnTo>
                  <a:lnTo>
                    <a:pt x="208" y="50"/>
                  </a:lnTo>
                  <a:lnTo>
                    <a:pt x="211" y="55"/>
                  </a:lnTo>
                  <a:lnTo>
                    <a:pt x="213" y="59"/>
                  </a:lnTo>
                  <a:lnTo>
                    <a:pt x="216" y="64"/>
                  </a:lnTo>
                  <a:lnTo>
                    <a:pt x="218" y="69"/>
                  </a:lnTo>
                  <a:lnTo>
                    <a:pt x="220" y="74"/>
                  </a:lnTo>
                  <a:lnTo>
                    <a:pt x="222" y="80"/>
                  </a:lnTo>
                  <a:lnTo>
                    <a:pt x="223" y="85"/>
                  </a:lnTo>
                  <a:lnTo>
                    <a:pt x="225" y="91"/>
                  </a:lnTo>
                  <a:lnTo>
                    <a:pt x="226" y="96"/>
                  </a:lnTo>
                  <a:lnTo>
                    <a:pt x="227" y="102"/>
                  </a:lnTo>
                  <a:lnTo>
                    <a:pt x="227" y="108"/>
                  </a:lnTo>
                  <a:lnTo>
                    <a:pt x="227" y="114"/>
                  </a:lnTo>
                  <a:lnTo>
                    <a:pt x="227" y="114"/>
                  </a:lnTo>
                  <a:lnTo>
                    <a:pt x="227" y="120"/>
                  </a:lnTo>
                  <a:lnTo>
                    <a:pt x="227" y="126"/>
                  </a:lnTo>
                  <a:lnTo>
                    <a:pt x="226" y="131"/>
                  </a:lnTo>
                  <a:lnTo>
                    <a:pt x="225" y="137"/>
                  </a:lnTo>
                  <a:lnTo>
                    <a:pt x="223" y="142"/>
                  </a:lnTo>
                  <a:lnTo>
                    <a:pt x="222" y="148"/>
                  </a:lnTo>
                  <a:lnTo>
                    <a:pt x="220" y="153"/>
                  </a:lnTo>
                  <a:lnTo>
                    <a:pt x="218" y="158"/>
                  </a:lnTo>
                  <a:lnTo>
                    <a:pt x="216" y="163"/>
                  </a:lnTo>
                  <a:lnTo>
                    <a:pt x="213" y="168"/>
                  </a:lnTo>
                  <a:lnTo>
                    <a:pt x="211" y="173"/>
                  </a:lnTo>
                  <a:lnTo>
                    <a:pt x="208" y="178"/>
                  </a:lnTo>
                  <a:lnTo>
                    <a:pt x="205" y="182"/>
                  </a:lnTo>
                  <a:lnTo>
                    <a:pt x="201" y="186"/>
                  </a:lnTo>
                  <a:lnTo>
                    <a:pt x="198" y="190"/>
                  </a:lnTo>
                  <a:lnTo>
                    <a:pt x="194" y="195"/>
                  </a:lnTo>
                  <a:lnTo>
                    <a:pt x="190" y="198"/>
                  </a:lnTo>
                  <a:lnTo>
                    <a:pt x="186" y="202"/>
                  </a:lnTo>
                  <a:lnTo>
                    <a:pt x="182" y="205"/>
                  </a:lnTo>
                  <a:lnTo>
                    <a:pt x="177" y="208"/>
                  </a:lnTo>
                  <a:lnTo>
                    <a:pt x="173" y="211"/>
                  </a:lnTo>
                  <a:lnTo>
                    <a:pt x="168" y="214"/>
                  </a:lnTo>
                  <a:lnTo>
                    <a:pt x="163" y="217"/>
                  </a:lnTo>
                  <a:lnTo>
                    <a:pt x="158" y="219"/>
                  </a:lnTo>
                  <a:lnTo>
                    <a:pt x="153" y="221"/>
                  </a:lnTo>
                  <a:lnTo>
                    <a:pt x="147" y="222"/>
                  </a:lnTo>
                  <a:lnTo>
                    <a:pt x="142" y="224"/>
                  </a:lnTo>
                  <a:lnTo>
                    <a:pt x="137" y="225"/>
                  </a:lnTo>
                  <a:lnTo>
                    <a:pt x="131" y="227"/>
                  </a:lnTo>
                  <a:lnTo>
                    <a:pt x="125" y="227"/>
                  </a:lnTo>
                  <a:lnTo>
                    <a:pt x="119" y="227"/>
                  </a:lnTo>
                  <a:lnTo>
                    <a:pt x="114" y="227"/>
                  </a:lnTo>
                  <a:lnTo>
                    <a:pt x="108" y="227"/>
                  </a:lnTo>
                  <a:lnTo>
                    <a:pt x="102" y="227"/>
                  </a:lnTo>
                  <a:lnTo>
                    <a:pt x="97" y="227"/>
                  </a:lnTo>
                  <a:lnTo>
                    <a:pt x="91" y="225"/>
                  </a:lnTo>
                  <a:lnTo>
                    <a:pt x="85" y="224"/>
                  </a:lnTo>
                  <a:lnTo>
                    <a:pt x="80" y="222"/>
                  </a:lnTo>
                  <a:lnTo>
                    <a:pt x="75" y="221"/>
                  </a:lnTo>
                  <a:lnTo>
                    <a:pt x="69" y="219"/>
                  </a:lnTo>
                  <a:lnTo>
                    <a:pt x="65" y="217"/>
                  </a:lnTo>
                  <a:lnTo>
                    <a:pt x="59" y="214"/>
                  </a:lnTo>
                  <a:lnTo>
                    <a:pt x="54" y="211"/>
                  </a:lnTo>
                  <a:lnTo>
                    <a:pt x="50" y="208"/>
                  </a:lnTo>
                  <a:lnTo>
                    <a:pt x="45" y="205"/>
                  </a:lnTo>
                  <a:lnTo>
                    <a:pt x="41" y="202"/>
                  </a:lnTo>
                  <a:lnTo>
                    <a:pt x="37" y="198"/>
                  </a:lnTo>
                  <a:lnTo>
                    <a:pt x="33" y="195"/>
                  </a:lnTo>
                  <a:lnTo>
                    <a:pt x="29" y="190"/>
                  </a:lnTo>
                  <a:lnTo>
                    <a:pt x="26" y="186"/>
                  </a:lnTo>
                  <a:lnTo>
                    <a:pt x="22" y="182"/>
                  </a:lnTo>
                  <a:lnTo>
                    <a:pt x="19" y="178"/>
                  </a:lnTo>
                  <a:lnTo>
                    <a:pt x="17" y="173"/>
                  </a:lnTo>
                  <a:lnTo>
                    <a:pt x="14" y="168"/>
                  </a:lnTo>
                  <a:lnTo>
                    <a:pt x="11" y="163"/>
                  </a:lnTo>
                  <a:lnTo>
                    <a:pt x="9" y="158"/>
                  </a:lnTo>
                  <a:lnTo>
                    <a:pt x="7" y="153"/>
                  </a:lnTo>
                  <a:lnTo>
                    <a:pt x="5" y="148"/>
                  </a:lnTo>
                  <a:lnTo>
                    <a:pt x="4" y="142"/>
                  </a:lnTo>
                  <a:lnTo>
                    <a:pt x="2" y="137"/>
                  </a:lnTo>
                  <a:lnTo>
                    <a:pt x="1" y="131"/>
                  </a:lnTo>
                  <a:lnTo>
                    <a:pt x="1" y="126"/>
                  </a:lnTo>
                  <a:lnTo>
                    <a:pt x="0" y="120"/>
                  </a:lnTo>
                  <a:lnTo>
                    <a:pt x="0" y="114"/>
                  </a:lnTo>
                </a:path>
              </a:pathLst>
            </a:custGeom>
            <a:noFill/>
            <a:ln w="1905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Rectangle 25"/>
            <p:cNvSpPr>
              <a:spLocks noChangeArrowheads="1"/>
            </p:cNvSpPr>
            <p:nvPr/>
          </p:nvSpPr>
          <p:spPr bwMode="auto">
            <a:xfrm>
              <a:off x="3325" y="1695"/>
              <a:ext cx="12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dirty="0" smtClean="0">
                  <a:ln>
                    <a:noFill/>
                  </a:ln>
                  <a:solidFill>
                    <a:srgbClr val="000000"/>
                  </a:solidFill>
                  <a:effectLst/>
                  <a:latin typeface="Times New Roman" panose="02020603050405020304" pitchFamily="18" charset="0"/>
                </a:rPr>
                <a:t>v</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80" name="Rectangle 26"/>
            <p:cNvSpPr>
              <a:spLocks noChangeArrowheads="1"/>
            </p:cNvSpPr>
            <p:nvPr/>
          </p:nvSpPr>
          <p:spPr bwMode="auto">
            <a:xfrm>
              <a:off x="3414" y="1786"/>
              <a:ext cx="9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dirty="0" smtClean="0">
                  <a:ln>
                    <a:noFill/>
                  </a:ln>
                  <a:solidFill>
                    <a:srgbClr val="000000"/>
                  </a:solidFill>
                  <a:effectLst/>
                  <a:latin typeface="Times New Roman" panose="02020603050405020304" pitchFamily="18" charset="0"/>
                </a:rPr>
                <a:t>2</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81" name="Rectangle 27"/>
            <p:cNvSpPr>
              <a:spLocks noChangeArrowheads="1"/>
            </p:cNvSpPr>
            <p:nvPr/>
          </p:nvSpPr>
          <p:spPr bwMode="auto">
            <a:xfrm>
              <a:off x="3106" y="2174"/>
              <a:ext cx="229"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8"/>
            <p:cNvSpPr>
              <a:spLocks/>
            </p:cNvSpPr>
            <p:nvPr/>
          </p:nvSpPr>
          <p:spPr bwMode="auto">
            <a:xfrm>
              <a:off x="3107" y="2175"/>
              <a:ext cx="228" cy="228"/>
            </a:xfrm>
            <a:custGeom>
              <a:avLst/>
              <a:gdLst>
                <a:gd name="T0" fmla="*/ 1 w 228"/>
                <a:gd name="T1" fmla="*/ 103 h 228"/>
                <a:gd name="T2" fmla="*/ 4 w 228"/>
                <a:gd name="T3" fmla="*/ 86 h 228"/>
                <a:gd name="T4" fmla="*/ 9 w 228"/>
                <a:gd name="T5" fmla="*/ 69 h 228"/>
                <a:gd name="T6" fmla="*/ 17 w 228"/>
                <a:gd name="T7" fmla="*/ 55 h 228"/>
                <a:gd name="T8" fmla="*/ 26 w 228"/>
                <a:gd name="T9" fmla="*/ 42 h 228"/>
                <a:gd name="T10" fmla="*/ 38 w 228"/>
                <a:gd name="T11" fmla="*/ 30 h 228"/>
                <a:gd name="T12" fmla="*/ 50 w 228"/>
                <a:gd name="T13" fmla="*/ 20 h 228"/>
                <a:gd name="T14" fmla="*/ 65 w 228"/>
                <a:gd name="T15" fmla="*/ 12 h 228"/>
                <a:gd name="T16" fmla="*/ 80 w 228"/>
                <a:gd name="T17" fmla="*/ 5 h 228"/>
                <a:gd name="T18" fmla="*/ 97 w 228"/>
                <a:gd name="T19" fmla="*/ 2 h 228"/>
                <a:gd name="T20" fmla="*/ 114 w 228"/>
                <a:gd name="T21" fmla="*/ 0 h 228"/>
                <a:gd name="T22" fmla="*/ 131 w 228"/>
                <a:gd name="T23" fmla="*/ 2 h 228"/>
                <a:gd name="T24" fmla="*/ 148 w 228"/>
                <a:gd name="T25" fmla="*/ 5 h 228"/>
                <a:gd name="T26" fmla="*/ 163 w 228"/>
                <a:gd name="T27" fmla="*/ 12 h 228"/>
                <a:gd name="T28" fmla="*/ 178 w 228"/>
                <a:gd name="T29" fmla="*/ 20 h 228"/>
                <a:gd name="T30" fmla="*/ 191 w 228"/>
                <a:gd name="T31" fmla="*/ 30 h 228"/>
                <a:gd name="T32" fmla="*/ 202 w 228"/>
                <a:gd name="T33" fmla="*/ 42 h 228"/>
                <a:gd name="T34" fmla="*/ 211 w 228"/>
                <a:gd name="T35" fmla="*/ 55 h 228"/>
                <a:gd name="T36" fmla="*/ 219 w 228"/>
                <a:gd name="T37" fmla="*/ 69 h 228"/>
                <a:gd name="T38" fmla="*/ 224 w 228"/>
                <a:gd name="T39" fmla="*/ 86 h 228"/>
                <a:gd name="T40" fmla="*/ 227 w 228"/>
                <a:gd name="T41" fmla="*/ 103 h 228"/>
                <a:gd name="T42" fmla="*/ 228 w 228"/>
                <a:gd name="T43" fmla="*/ 114 h 228"/>
                <a:gd name="T44" fmla="*/ 227 w 228"/>
                <a:gd name="T45" fmla="*/ 131 h 228"/>
                <a:gd name="T46" fmla="*/ 223 w 228"/>
                <a:gd name="T47" fmla="*/ 148 h 228"/>
                <a:gd name="T48" fmla="*/ 217 w 228"/>
                <a:gd name="T49" fmla="*/ 163 h 228"/>
                <a:gd name="T50" fmla="*/ 208 w 228"/>
                <a:gd name="T51" fmla="*/ 178 h 228"/>
                <a:gd name="T52" fmla="*/ 198 w 228"/>
                <a:gd name="T53" fmla="*/ 190 h 228"/>
                <a:gd name="T54" fmla="*/ 186 w 228"/>
                <a:gd name="T55" fmla="*/ 202 h 228"/>
                <a:gd name="T56" fmla="*/ 173 w 228"/>
                <a:gd name="T57" fmla="*/ 212 h 228"/>
                <a:gd name="T58" fmla="*/ 158 w 228"/>
                <a:gd name="T59" fmla="*/ 219 h 228"/>
                <a:gd name="T60" fmla="*/ 142 w 228"/>
                <a:gd name="T61" fmla="*/ 224 h 228"/>
                <a:gd name="T62" fmla="*/ 126 w 228"/>
                <a:gd name="T63" fmla="*/ 227 h 228"/>
                <a:gd name="T64" fmla="*/ 108 w 228"/>
                <a:gd name="T65" fmla="*/ 228 h 228"/>
                <a:gd name="T66" fmla="*/ 91 w 228"/>
                <a:gd name="T67" fmla="*/ 226 h 228"/>
                <a:gd name="T68" fmla="*/ 75 w 228"/>
                <a:gd name="T69" fmla="*/ 221 h 228"/>
                <a:gd name="T70" fmla="*/ 60 w 228"/>
                <a:gd name="T71" fmla="*/ 215 h 228"/>
                <a:gd name="T72" fmla="*/ 46 w 228"/>
                <a:gd name="T73" fmla="*/ 205 h 228"/>
                <a:gd name="T74" fmla="*/ 34 w 228"/>
                <a:gd name="T75" fmla="*/ 195 h 228"/>
                <a:gd name="T76" fmla="*/ 23 w 228"/>
                <a:gd name="T77" fmla="*/ 183 h 228"/>
                <a:gd name="T78" fmla="*/ 14 w 228"/>
                <a:gd name="T79" fmla="*/ 168 h 228"/>
                <a:gd name="T80" fmla="*/ 7 w 228"/>
                <a:gd name="T81" fmla="*/ 153 h 228"/>
                <a:gd name="T82" fmla="*/ 2 w 228"/>
                <a:gd name="T83" fmla="*/ 137 h 228"/>
                <a:gd name="T84" fmla="*/ 0 w 228"/>
                <a:gd name="T85" fmla="*/ 1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228">
                  <a:moveTo>
                    <a:pt x="0" y="114"/>
                  </a:moveTo>
                  <a:lnTo>
                    <a:pt x="0" y="109"/>
                  </a:lnTo>
                  <a:lnTo>
                    <a:pt x="1" y="103"/>
                  </a:lnTo>
                  <a:lnTo>
                    <a:pt x="1" y="97"/>
                  </a:lnTo>
                  <a:lnTo>
                    <a:pt x="2" y="92"/>
                  </a:lnTo>
                  <a:lnTo>
                    <a:pt x="4" y="86"/>
                  </a:lnTo>
                  <a:lnTo>
                    <a:pt x="6" y="80"/>
                  </a:lnTo>
                  <a:lnTo>
                    <a:pt x="7" y="75"/>
                  </a:lnTo>
                  <a:lnTo>
                    <a:pt x="9" y="69"/>
                  </a:lnTo>
                  <a:lnTo>
                    <a:pt x="11" y="64"/>
                  </a:lnTo>
                  <a:lnTo>
                    <a:pt x="14" y="60"/>
                  </a:lnTo>
                  <a:lnTo>
                    <a:pt x="17" y="55"/>
                  </a:lnTo>
                  <a:lnTo>
                    <a:pt x="20" y="50"/>
                  </a:lnTo>
                  <a:lnTo>
                    <a:pt x="23" y="46"/>
                  </a:lnTo>
                  <a:lnTo>
                    <a:pt x="26" y="42"/>
                  </a:lnTo>
                  <a:lnTo>
                    <a:pt x="30" y="37"/>
                  </a:lnTo>
                  <a:lnTo>
                    <a:pt x="34" y="34"/>
                  </a:lnTo>
                  <a:lnTo>
                    <a:pt x="38" y="30"/>
                  </a:lnTo>
                  <a:lnTo>
                    <a:pt x="42" y="26"/>
                  </a:lnTo>
                  <a:lnTo>
                    <a:pt x="46" y="23"/>
                  </a:lnTo>
                  <a:lnTo>
                    <a:pt x="50" y="20"/>
                  </a:lnTo>
                  <a:lnTo>
                    <a:pt x="55" y="17"/>
                  </a:lnTo>
                  <a:lnTo>
                    <a:pt x="60" y="14"/>
                  </a:lnTo>
                  <a:lnTo>
                    <a:pt x="65" y="12"/>
                  </a:lnTo>
                  <a:lnTo>
                    <a:pt x="70" y="10"/>
                  </a:lnTo>
                  <a:lnTo>
                    <a:pt x="75" y="8"/>
                  </a:lnTo>
                  <a:lnTo>
                    <a:pt x="80" y="5"/>
                  </a:lnTo>
                  <a:lnTo>
                    <a:pt x="86" y="4"/>
                  </a:lnTo>
                  <a:lnTo>
                    <a:pt x="91" y="3"/>
                  </a:lnTo>
                  <a:lnTo>
                    <a:pt x="97" y="2"/>
                  </a:lnTo>
                  <a:lnTo>
                    <a:pt x="102" y="1"/>
                  </a:lnTo>
                  <a:lnTo>
                    <a:pt x="108" y="0"/>
                  </a:lnTo>
                  <a:lnTo>
                    <a:pt x="114" y="0"/>
                  </a:lnTo>
                  <a:lnTo>
                    <a:pt x="120" y="0"/>
                  </a:lnTo>
                  <a:lnTo>
                    <a:pt x="126" y="1"/>
                  </a:lnTo>
                  <a:lnTo>
                    <a:pt x="131" y="2"/>
                  </a:lnTo>
                  <a:lnTo>
                    <a:pt x="137" y="3"/>
                  </a:lnTo>
                  <a:lnTo>
                    <a:pt x="142" y="4"/>
                  </a:lnTo>
                  <a:lnTo>
                    <a:pt x="148" y="5"/>
                  </a:lnTo>
                  <a:lnTo>
                    <a:pt x="153" y="8"/>
                  </a:lnTo>
                  <a:lnTo>
                    <a:pt x="158" y="10"/>
                  </a:lnTo>
                  <a:lnTo>
                    <a:pt x="163" y="12"/>
                  </a:lnTo>
                  <a:lnTo>
                    <a:pt x="168" y="14"/>
                  </a:lnTo>
                  <a:lnTo>
                    <a:pt x="173" y="17"/>
                  </a:lnTo>
                  <a:lnTo>
                    <a:pt x="178" y="20"/>
                  </a:lnTo>
                  <a:lnTo>
                    <a:pt x="182" y="23"/>
                  </a:lnTo>
                  <a:lnTo>
                    <a:pt x="186" y="26"/>
                  </a:lnTo>
                  <a:lnTo>
                    <a:pt x="191" y="30"/>
                  </a:lnTo>
                  <a:lnTo>
                    <a:pt x="194" y="34"/>
                  </a:lnTo>
                  <a:lnTo>
                    <a:pt x="198" y="37"/>
                  </a:lnTo>
                  <a:lnTo>
                    <a:pt x="202" y="42"/>
                  </a:lnTo>
                  <a:lnTo>
                    <a:pt x="205" y="46"/>
                  </a:lnTo>
                  <a:lnTo>
                    <a:pt x="208" y="50"/>
                  </a:lnTo>
                  <a:lnTo>
                    <a:pt x="211" y="55"/>
                  </a:lnTo>
                  <a:lnTo>
                    <a:pt x="214" y="60"/>
                  </a:lnTo>
                  <a:lnTo>
                    <a:pt x="217" y="64"/>
                  </a:lnTo>
                  <a:lnTo>
                    <a:pt x="219" y="69"/>
                  </a:lnTo>
                  <a:lnTo>
                    <a:pt x="221" y="75"/>
                  </a:lnTo>
                  <a:lnTo>
                    <a:pt x="223" y="80"/>
                  </a:lnTo>
                  <a:lnTo>
                    <a:pt x="224" y="86"/>
                  </a:lnTo>
                  <a:lnTo>
                    <a:pt x="226" y="92"/>
                  </a:lnTo>
                  <a:lnTo>
                    <a:pt x="227" y="97"/>
                  </a:lnTo>
                  <a:lnTo>
                    <a:pt x="227" y="103"/>
                  </a:lnTo>
                  <a:lnTo>
                    <a:pt x="228" y="109"/>
                  </a:lnTo>
                  <a:lnTo>
                    <a:pt x="228" y="114"/>
                  </a:lnTo>
                  <a:lnTo>
                    <a:pt x="228" y="114"/>
                  </a:lnTo>
                  <a:lnTo>
                    <a:pt x="228" y="120"/>
                  </a:lnTo>
                  <a:lnTo>
                    <a:pt x="227" y="126"/>
                  </a:lnTo>
                  <a:lnTo>
                    <a:pt x="227" y="131"/>
                  </a:lnTo>
                  <a:lnTo>
                    <a:pt x="226" y="137"/>
                  </a:lnTo>
                  <a:lnTo>
                    <a:pt x="224" y="143"/>
                  </a:lnTo>
                  <a:lnTo>
                    <a:pt x="223" y="148"/>
                  </a:lnTo>
                  <a:lnTo>
                    <a:pt x="221" y="153"/>
                  </a:lnTo>
                  <a:lnTo>
                    <a:pt x="219" y="158"/>
                  </a:lnTo>
                  <a:lnTo>
                    <a:pt x="217" y="163"/>
                  </a:lnTo>
                  <a:lnTo>
                    <a:pt x="214" y="168"/>
                  </a:lnTo>
                  <a:lnTo>
                    <a:pt x="211" y="173"/>
                  </a:lnTo>
                  <a:lnTo>
                    <a:pt x="208" y="178"/>
                  </a:lnTo>
                  <a:lnTo>
                    <a:pt x="205" y="183"/>
                  </a:lnTo>
                  <a:lnTo>
                    <a:pt x="202" y="187"/>
                  </a:lnTo>
                  <a:lnTo>
                    <a:pt x="198" y="190"/>
                  </a:lnTo>
                  <a:lnTo>
                    <a:pt x="194" y="195"/>
                  </a:lnTo>
                  <a:lnTo>
                    <a:pt x="191" y="198"/>
                  </a:lnTo>
                  <a:lnTo>
                    <a:pt x="186" y="202"/>
                  </a:lnTo>
                  <a:lnTo>
                    <a:pt x="182" y="205"/>
                  </a:lnTo>
                  <a:lnTo>
                    <a:pt x="178" y="209"/>
                  </a:lnTo>
                  <a:lnTo>
                    <a:pt x="173" y="212"/>
                  </a:lnTo>
                  <a:lnTo>
                    <a:pt x="168" y="215"/>
                  </a:lnTo>
                  <a:lnTo>
                    <a:pt x="163" y="217"/>
                  </a:lnTo>
                  <a:lnTo>
                    <a:pt x="158" y="219"/>
                  </a:lnTo>
                  <a:lnTo>
                    <a:pt x="153" y="221"/>
                  </a:lnTo>
                  <a:lnTo>
                    <a:pt x="148" y="223"/>
                  </a:lnTo>
                  <a:lnTo>
                    <a:pt x="142" y="224"/>
                  </a:lnTo>
                  <a:lnTo>
                    <a:pt x="137" y="226"/>
                  </a:lnTo>
                  <a:lnTo>
                    <a:pt x="131" y="227"/>
                  </a:lnTo>
                  <a:lnTo>
                    <a:pt x="126" y="227"/>
                  </a:lnTo>
                  <a:lnTo>
                    <a:pt x="120" y="228"/>
                  </a:lnTo>
                  <a:lnTo>
                    <a:pt x="114" y="228"/>
                  </a:lnTo>
                  <a:lnTo>
                    <a:pt x="108" y="228"/>
                  </a:lnTo>
                  <a:lnTo>
                    <a:pt x="102" y="227"/>
                  </a:lnTo>
                  <a:lnTo>
                    <a:pt x="97" y="227"/>
                  </a:lnTo>
                  <a:lnTo>
                    <a:pt x="91" y="226"/>
                  </a:lnTo>
                  <a:lnTo>
                    <a:pt x="86" y="224"/>
                  </a:lnTo>
                  <a:lnTo>
                    <a:pt x="80" y="223"/>
                  </a:lnTo>
                  <a:lnTo>
                    <a:pt x="75" y="221"/>
                  </a:lnTo>
                  <a:lnTo>
                    <a:pt x="70" y="219"/>
                  </a:lnTo>
                  <a:lnTo>
                    <a:pt x="65" y="217"/>
                  </a:lnTo>
                  <a:lnTo>
                    <a:pt x="60" y="215"/>
                  </a:lnTo>
                  <a:lnTo>
                    <a:pt x="55" y="212"/>
                  </a:lnTo>
                  <a:lnTo>
                    <a:pt x="50" y="209"/>
                  </a:lnTo>
                  <a:lnTo>
                    <a:pt x="46" y="205"/>
                  </a:lnTo>
                  <a:lnTo>
                    <a:pt x="42" y="202"/>
                  </a:lnTo>
                  <a:lnTo>
                    <a:pt x="38" y="198"/>
                  </a:lnTo>
                  <a:lnTo>
                    <a:pt x="34" y="195"/>
                  </a:lnTo>
                  <a:lnTo>
                    <a:pt x="30" y="190"/>
                  </a:lnTo>
                  <a:lnTo>
                    <a:pt x="26" y="187"/>
                  </a:lnTo>
                  <a:lnTo>
                    <a:pt x="23" y="183"/>
                  </a:lnTo>
                  <a:lnTo>
                    <a:pt x="20" y="178"/>
                  </a:lnTo>
                  <a:lnTo>
                    <a:pt x="17" y="173"/>
                  </a:lnTo>
                  <a:lnTo>
                    <a:pt x="14" y="168"/>
                  </a:lnTo>
                  <a:lnTo>
                    <a:pt x="11" y="163"/>
                  </a:lnTo>
                  <a:lnTo>
                    <a:pt x="9" y="158"/>
                  </a:lnTo>
                  <a:lnTo>
                    <a:pt x="7" y="153"/>
                  </a:lnTo>
                  <a:lnTo>
                    <a:pt x="6" y="148"/>
                  </a:lnTo>
                  <a:lnTo>
                    <a:pt x="4" y="143"/>
                  </a:lnTo>
                  <a:lnTo>
                    <a:pt x="2" y="137"/>
                  </a:lnTo>
                  <a:lnTo>
                    <a:pt x="1" y="131"/>
                  </a:lnTo>
                  <a:lnTo>
                    <a:pt x="1" y="126"/>
                  </a:lnTo>
                  <a:lnTo>
                    <a:pt x="0" y="120"/>
                  </a:lnTo>
                  <a:lnTo>
                    <a:pt x="0" y="1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29"/>
            <p:cNvSpPr>
              <a:spLocks/>
            </p:cNvSpPr>
            <p:nvPr/>
          </p:nvSpPr>
          <p:spPr bwMode="auto">
            <a:xfrm>
              <a:off x="3107" y="2175"/>
              <a:ext cx="228" cy="228"/>
            </a:xfrm>
            <a:custGeom>
              <a:avLst/>
              <a:gdLst>
                <a:gd name="T0" fmla="*/ 1 w 228"/>
                <a:gd name="T1" fmla="*/ 103 h 228"/>
                <a:gd name="T2" fmla="*/ 4 w 228"/>
                <a:gd name="T3" fmla="*/ 86 h 228"/>
                <a:gd name="T4" fmla="*/ 9 w 228"/>
                <a:gd name="T5" fmla="*/ 69 h 228"/>
                <a:gd name="T6" fmla="*/ 17 w 228"/>
                <a:gd name="T7" fmla="*/ 55 h 228"/>
                <a:gd name="T8" fmla="*/ 26 w 228"/>
                <a:gd name="T9" fmla="*/ 42 h 228"/>
                <a:gd name="T10" fmla="*/ 38 w 228"/>
                <a:gd name="T11" fmla="*/ 30 h 228"/>
                <a:gd name="T12" fmla="*/ 50 w 228"/>
                <a:gd name="T13" fmla="*/ 20 h 228"/>
                <a:gd name="T14" fmla="*/ 65 w 228"/>
                <a:gd name="T15" fmla="*/ 12 h 228"/>
                <a:gd name="T16" fmla="*/ 80 w 228"/>
                <a:gd name="T17" fmla="*/ 5 h 228"/>
                <a:gd name="T18" fmla="*/ 97 w 228"/>
                <a:gd name="T19" fmla="*/ 2 h 228"/>
                <a:gd name="T20" fmla="*/ 114 w 228"/>
                <a:gd name="T21" fmla="*/ 0 h 228"/>
                <a:gd name="T22" fmla="*/ 131 w 228"/>
                <a:gd name="T23" fmla="*/ 2 h 228"/>
                <a:gd name="T24" fmla="*/ 148 w 228"/>
                <a:gd name="T25" fmla="*/ 5 h 228"/>
                <a:gd name="T26" fmla="*/ 163 w 228"/>
                <a:gd name="T27" fmla="*/ 12 h 228"/>
                <a:gd name="T28" fmla="*/ 178 w 228"/>
                <a:gd name="T29" fmla="*/ 20 h 228"/>
                <a:gd name="T30" fmla="*/ 191 w 228"/>
                <a:gd name="T31" fmla="*/ 30 h 228"/>
                <a:gd name="T32" fmla="*/ 202 w 228"/>
                <a:gd name="T33" fmla="*/ 42 h 228"/>
                <a:gd name="T34" fmla="*/ 211 w 228"/>
                <a:gd name="T35" fmla="*/ 55 h 228"/>
                <a:gd name="T36" fmla="*/ 219 w 228"/>
                <a:gd name="T37" fmla="*/ 69 h 228"/>
                <a:gd name="T38" fmla="*/ 224 w 228"/>
                <a:gd name="T39" fmla="*/ 86 h 228"/>
                <a:gd name="T40" fmla="*/ 227 w 228"/>
                <a:gd name="T41" fmla="*/ 103 h 228"/>
                <a:gd name="T42" fmla="*/ 228 w 228"/>
                <a:gd name="T43" fmla="*/ 114 h 228"/>
                <a:gd name="T44" fmla="*/ 227 w 228"/>
                <a:gd name="T45" fmla="*/ 131 h 228"/>
                <a:gd name="T46" fmla="*/ 223 w 228"/>
                <a:gd name="T47" fmla="*/ 148 h 228"/>
                <a:gd name="T48" fmla="*/ 217 w 228"/>
                <a:gd name="T49" fmla="*/ 163 h 228"/>
                <a:gd name="T50" fmla="*/ 208 w 228"/>
                <a:gd name="T51" fmla="*/ 178 h 228"/>
                <a:gd name="T52" fmla="*/ 198 w 228"/>
                <a:gd name="T53" fmla="*/ 190 h 228"/>
                <a:gd name="T54" fmla="*/ 186 w 228"/>
                <a:gd name="T55" fmla="*/ 202 h 228"/>
                <a:gd name="T56" fmla="*/ 173 w 228"/>
                <a:gd name="T57" fmla="*/ 212 h 228"/>
                <a:gd name="T58" fmla="*/ 158 w 228"/>
                <a:gd name="T59" fmla="*/ 219 h 228"/>
                <a:gd name="T60" fmla="*/ 142 w 228"/>
                <a:gd name="T61" fmla="*/ 224 h 228"/>
                <a:gd name="T62" fmla="*/ 126 w 228"/>
                <a:gd name="T63" fmla="*/ 227 h 228"/>
                <a:gd name="T64" fmla="*/ 108 w 228"/>
                <a:gd name="T65" fmla="*/ 228 h 228"/>
                <a:gd name="T66" fmla="*/ 91 w 228"/>
                <a:gd name="T67" fmla="*/ 226 h 228"/>
                <a:gd name="T68" fmla="*/ 75 w 228"/>
                <a:gd name="T69" fmla="*/ 221 h 228"/>
                <a:gd name="T70" fmla="*/ 60 w 228"/>
                <a:gd name="T71" fmla="*/ 215 h 228"/>
                <a:gd name="T72" fmla="*/ 46 w 228"/>
                <a:gd name="T73" fmla="*/ 205 h 228"/>
                <a:gd name="T74" fmla="*/ 34 w 228"/>
                <a:gd name="T75" fmla="*/ 195 h 228"/>
                <a:gd name="T76" fmla="*/ 23 w 228"/>
                <a:gd name="T77" fmla="*/ 183 h 228"/>
                <a:gd name="T78" fmla="*/ 14 w 228"/>
                <a:gd name="T79" fmla="*/ 168 h 228"/>
                <a:gd name="T80" fmla="*/ 7 w 228"/>
                <a:gd name="T81" fmla="*/ 153 h 228"/>
                <a:gd name="T82" fmla="*/ 2 w 228"/>
                <a:gd name="T83" fmla="*/ 137 h 228"/>
                <a:gd name="T84" fmla="*/ 0 w 228"/>
                <a:gd name="T85" fmla="*/ 1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228">
                  <a:moveTo>
                    <a:pt x="0" y="114"/>
                  </a:moveTo>
                  <a:lnTo>
                    <a:pt x="0" y="109"/>
                  </a:lnTo>
                  <a:lnTo>
                    <a:pt x="1" y="103"/>
                  </a:lnTo>
                  <a:lnTo>
                    <a:pt x="1" y="97"/>
                  </a:lnTo>
                  <a:lnTo>
                    <a:pt x="2" y="92"/>
                  </a:lnTo>
                  <a:lnTo>
                    <a:pt x="4" y="86"/>
                  </a:lnTo>
                  <a:lnTo>
                    <a:pt x="6" y="80"/>
                  </a:lnTo>
                  <a:lnTo>
                    <a:pt x="7" y="75"/>
                  </a:lnTo>
                  <a:lnTo>
                    <a:pt x="9" y="69"/>
                  </a:lnTo>
                  <a:lnTo>
                    <a:pt x="11" y="64"/>
                  </a:lnTo>
                  <a:lnTo>
                    <a:pt x="14" y="60"/>
                  </a:lnTo>
                  <a:lnTo>
                    <a:pt x="17" y="55"/>
                  </a:lnTo>
                  <a:lnTo>
                    <a:pt x="20" y="50"/>
                  </a:lnTo>
                  <a:lnTo>
                    <a:pt x="23" y="46"/>
                  </a:lnTo>
                  <a:lnTo>
                    <a:pt x="26" y="42"/>
                  </a:lnTo>
                  <a:lnTo>
                    <a:pt x="30" y="37"/>
                  </a:lnTo>
                  <a:lnTo>
                    <a:pt x="34" y="34"/>
                  </a:lnTo>
                  <a:lnTo>
                    <a:pt x="38" y="30"/>
                  </a:lnTo>
                  <a:lnTo>
                    <a:pt x="42" y="26"/>
                  </a:lnTo>
                  <a:lnTo>
                    <a:pt x="46" y="23"/>
                  </a:lnTo>
                  <a:lnTo>
                    <a:pt x="50" y="20"/>
                  </a:lnTo>
                  <a:lnTo>
                    <a:pt x="55" y="17"/>
                  </a:lnTo>
                  <a:lnTo>
                    <a:pt x="60" y="14"/>
                  </a:lnTo>
                  <a:lnTo>
                    <a:pt x="65" y="12"/>
                  </a:lnTo>
                  <a:lnTo>
                    <a:pt x="70" y="10"/>
                  </a:lnTo>
                  <a:lnTo>
                    <a:pt x="75" y="8"/>
                  </a:lnTo>
                  <a:lnTo>
                    <a:pt x="80" y="5"/>
                  </a:lnTo>
                  <a:lnTo>
                    <a:pt x="86" y="4"/>
                  </a:lnTo>
                  <a:lnTo>
                    <a:pt x="91" y="3"/>
                  </a:lnTo>
                  <a:lnTo>
                    <a:pt x="97" y="2"/>
                  </a:lnTo>
                  <a:lnTo>
                    <a:pt x="102" y="1"/>
                  </a:lnTo>
                  <a:lnTo>
                    <a:pt x="108" y="0"/>
                  </a:lnTo>
                  <a:lnTo>
                    <a:pt x="114" y="0"/>
                  </a:lnTo>
                  <a:lnTo>
                    <a:pt x="120" y="0"/>
                  </a:lnTo>
                  <a:lnTo>
                    <a:pt x="126" y="1"/>
                  </a:lnTo>
                  <a:lnTo>
                    <a:pt x="131" y="2"/>
                  </a:lnTo>
                  <a:lnTo>
                    <a:pt x="137" y="3"/>
                  </a:lnTo>
                  <a:lnTo>
                    <a:pt x="142" y="4"/>
                  </a:lnTo>
                  <a:lnTo>
                    <a:pt x="148" y="5"/>
                  </a:lnTo>
                  <a:lnTo>
                    <a:pt x="153" y="8"/>
                  </a:lnTo>
                  <a:lnTo>
                    <a:pt x="158" y="10"/>
                  </a:lnTo>
                  <a:lnTo>
                    <a:pt x="163" y="12"/>
                  </a:lnTo>
                  <a:lnTo>
                    <a:pt x="168" y="14"/>
                  </a:lnTo>
                  <a:lnTo>
                    <a:pt x="173" y="17"/>
                  </a:lnTo>
                  <a:lnTo>
                    <a:pt x="178" y="20"/>
                  </a:lnTo>
                  <a:lnTo>
                    <a:pt x="182" y="23"/>
                  </a:lnTo>
                  <a:lnTo>
                    <a:pt x="186" y="26"/>
                  </a:lnTo>
                  <a:lnTo>
                    <a:pt x="191" y="30"/>
                  </a:lnTo>
                  <a:lnTo>
                    <a:pt x="194" y="34"/>
                  </a:lnTo>
                  <a:lnTo>
                    <a:pt x="198" y="37"/>
                  </a:lnTo>
                  <a:lnTo>
                    <a:pt x="202" y="42"/>
                  </a:lnTo>
                  <a:lnTo>
                    <a:pt x="205" y="46"/>
                  </a:lnTo>
                  <a:lnTo>
                    <a:pt x="208" y="50"/>
                  </a:lnTo>
                  <a:lnTo>
                    <a:pt x="211" y="55"/>
                  </a:lnTo>
                  <a:lnTo>
                    <a:pt x="214" y="60"/>
                  </a:lnTo>
                  <a:lnTo>
                    <a:pt x="217" y="64"/>
                  </a:lnTo>
                  <a:lnTo>
                    <a:pt x="219" y="69"/>
                  </a:lnTo>
                  <a:lnTo>
                    <a:pt x="221" y="75"/>
                  </a:lnTo>
                  <a:lnTo>
                    <a:pt x="223" y="80"/>
                  </a:lnTo>
                  <a:lnTo>
                    <a:pt x="224" y="86"/>
                  </a:lnTo>
                  <a:lnTo>
                    <a:pt x="226" y="92"/>
                  </a:lnTo>
                  <a:lnTo>
                    <a:pt x="227" y="97"/>
                  </a:lnTo>
                  <a:lnTo>
                    <a:pt x="227" y="103"/>
                  </a:lnTo>
                  <a:lnTo>
                    <a:pt x="228" y="109"/>
                  </a:lnTo>
                  <a:lnTo>
                    <a:pt x="228" y="114"/>
                  </a:lnTo>
                  <a:lnTo>
                    <a:pt x="228" y="114"/>
                  </a:lnTo>
                  <a:lnTo>
                    <a:pt x="228" y="120"/>
                  </a:lnTo>
                  <a:lnTo>
                    <a:pt x="227" y="126"/>
                  </a:lnTo>
                  <a:lnTo>
                    <a:pt x="227" y="131"/>
                  </a:lnTo>
                  <a:lnTo>
                    <a:pt x="226" y="137"/>
                  </a:lnTo>
                  <a:lnTo>
                    <a:pt x="224" y="143"/>
                  </a:lnTo>
                  <a:lnTo>
                    <a:pt x="223" y="148"/>
                  </a:lnTo>
                  <a:lnTo>
                    <a:pt x="221" y="153"/>
                  </a:lnTo>
                  <a:lnTo>
                    <a:pt x="219" y="158"/>
                  </a:lnTo>
                  <a:lnTo>
                    <a:pt x="217" y="163"/>
                  </a:lnTo>
                  <a:lnTo>
                    <a:pt x="214" y="168"/>
                  </a:lnTo>
                  <a:lnTo>
                    <a:pt x="211" y="173"/>
                  </a:lnTo>
                  <a:lnTo>
                    <a:pt x="208" y="178"/>
                  </a:lnTo>
                  <a:lnTo>
                    <a:pt x="205" y="183"/>
                  </a:lnTo>
                  <a:lnTo>
                    <a:pt x="202" y="187"/>
                  </a:lnTo>
                  <a:lnTo>
                    <a:pt x="198" y="190"/>
                  </a:lnTo>
                  <a:lnTo>
                    <a:pt x="194" y="195"/>
                  </a:lnTo>
                  <a:lnTo>
                    <a:pt x="191" y="198"/>
                  </a:lnTo>
                  <a:lnTo>
                    <a:pt x="186" y="202"/>
                  </a:lnTo>
                  <a:lnTo>
                    <a:pt x="182" y="205"/>
                  </a:lnTo>
                  <a:lnTo>
                    <a:pt x="178" y="209"/>
                  </a:lnTo>
                  <a:lnTo>
                    <a:pt x="173" y="212"/>
                  </a:lnTo>
                  <a:lnTo>
                    <a:pt x="168" y="215"/>
                  </a:lnTo>
                  <a:lnTo>
                    <a:pt x="163" y="217"/>
                  </a:lnTo>
                  <a:lnTo>
                    <a:pt x="158" y="219"/>
                  </a:lnTo>
                  <a:lnTo>
                    <a:pt x="153" y="221"/>
                  </a:lnTo>
                  <a:lnTo>
                    <a:pt x="148" y="223"/>
                  </a:lnTo>
                  <a:lnTo>
                    <a:pt x="142" y="224"/>
                  </a:lnTo>
                  <a:lnTo>
                    <a:pt x="137" y="226"/>
                  </a:lnTo>
                  <a:lnTo>
                    <a:pt x="131" y="227"/>
                  </a:lnTo>
                  <a:lnTo>
                    <a:pt x="126" y="227"/>
                  </a:lnTo>
                  <a:lnTo>
                    <a:pt x="120" y="228"/>
                  </a:lnTo>
                  <a:lnTo>
                    <a:pt x="114" y="228"/>
                  </a:lnTo>
                  <a:lnTo>
                    <a:pt x="108" y="228"/>
                  </a:lnTo>
                  <a:lnTo>
                    <a:pt x="102" y="227"/>
                  </a:lnTo>
                  <a:lnTo>
                    <a:pt x="97" y="227"/>
                  </a:lnTo>
                  <a:lnTo>
                    <a:pt x="91" y="226"/>
                  </a:lnTo>
                  <a:lnTo>
                    <a:pt x="86" y="224"/>
                  </a:lnTo>
                  <a:lnTo>
                    <a:pt x="80" y="223"/>
                  </a:lnTo>
                  <a:lnTo>
                    <a:pt x="75" y="221"/>
                  </a:lnTo>
                  <a:lnTo>
                    <a:pt x="70" y="219"/>
                  </a:lnTo>
                  <a:lnTo>
                    <a:pt x="65" y="217"/>
                  </a:lnTo>
                  <a:lnTo>
                    <a:pt x="60" y="215"/>
                  </a:lnTo>
                  <a:lnTo>
                    <a:pt x="55" y="212"/>
                  </a:lnTo>
                  <a:lnTo>
                    <a:pt x="50" y="209"/>
                  </a:lnTo>
                  <a:lnTo>
                    <a:pt x="46" y="205"/>
                  </a:lnTo>
                  <a:lnTo>
                    <a:pt x="42" y="202"/>
                  </a:lnTo>
                  <a:lnTo>
                    <a:pt x="38" y="198"/>
                  </a:lnTo>
                  <a:lnTo>
                    <a:pt x="34" y="195"/>
                  </a:lnTo>
                  <a:lnTo>
                    <a:pt x="30" y="190"/>
                  </a:lnTo>
                  <a:lnTo>
                    <a:pt x="26" y="187"/>
                  </a:lnTo>
                  <a:lnTo>
                    <a:pt x="23" y="183"/>
                  </a:lnTo>
                  <a:lnTo>
                    <a:pt x="20" y="178"/>
                  </a:lnTo>
                  <a:lnTo>
                    <a:pt x="17" y="173"/>
                  </a:lnTo>
                  <a:lnTo>
                    <a:pt x="14" y="168"/>
                  </a:lnTo>
                  <a:lnTo>
                    <a:pt x="11" y="163"/>
                  </a:lnTo>
                  <a:lnTo>
                    <a:pt x="9" y="158"/>
                  </a:lnTo>
                  <a:lnTo>
                    <a:pt x="7" y="153"/>
                  </a:lnTo>
                  <a:lnTo>
                    <a:pt x="6" y="148"/>
                  </a:lnTo>
                  <a:lnTo>
                    <a:pt x="4" y="143"/>
                  </a:lnTo>
                  <a:lnTo>
                    <a:pt x="2" y="137"/>
                  </a:lnTo>
                  <a:lnTo>
                    <a:pt x="1" y="131"/>
                  </a:lnTo>
                  <a:lnTo>
                    <a:pt x="1" y="126"/>
                  </a:lnTo>
                  <a:lnTo>
                    <a:pt x="0" y="120"/>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Rectangle 30"/>
            <p:cNvSpPr>
              <a:spLocks noChangeArrowheads="1"/>
            </p:cNvSpPr>
            <p:nvPr/>
          </p:nvSpPr>
          <p:spPr bwMode="auto">
            <a:xfrm>
              <a:off x="3106" y="2174"/>
              <a:ext cx="229"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31"/>
            <p:cNvSpPr>
              <a:spLocks/>
            </p:cNvSpPr>
            <p:nvPr/>
          </p:nvSpPr>
          <p:spPr bwMode="auto">
            <a:xfrm>
              <a:off x="3107" y="2175"/>
              <a:ext cx="227" cy="227"/>
            </a:xfrm>
            <a:custGeom>
              <a:avLst/>
              <a:gdLst>
                <a:gd name="T0" fmla="*/ 1 w 227"/>
                <a:gd name="T1" fmla="*/ 102 h 227"/>
                <a:gd name="T2" fmla="*/ 4 w 227"/>
                <a:gd name="T3" fmla="*/ 85 h 227"/>
                <a:gd name="T4" fmla="*/ 9 w 227"/>
                <a:gd name="T5" fmla="*/ 69 h 227"/>
                <a:gd name="T6" fmla="*/ 17 w 227"/>
                <a:gd name="T7" fmla="*/ 55 h 227"/>
                <a:gd name="T8" fmla="*/ 26 w 227"/>
                <a:gd name="T9" fmla="*/ 42 h 227"/>
                <a:gd name="T10" fmla="*/ 38 w 227"/>
                <a:gd name="T11" fmla="*/ 30 h 227"/>
                <a:gd name="T12" fmla="*/ 50 w 227"/>
                <a:gd name="T13" fmla="*/ 20 h 227"/>
                <a:gd name="T14" fmla="*/ 65 w 227"/>
                <a:gd name="T15" fmla="*/ 11 h 227"/>
                <a:gd name="T16" fmla="*/ 80 w 227"/>
                <a:gd name="T17" fmla="*/ 5 h 227"/>
                <a:gd name="T18" fmla="*/ 97 w 227"/>
                <a:gd name="T19" fmla="*/ 1 h 227"/>
                <a:gd name="T20" fmla="*/ 114 w 227"/>
                <a:gd name="T21" fmla="*/ 0 h 227"/>
                <a:gd name="T22" fmla="*/ 131 w 227"/>
                <a:gd name="T23" fmla="*/ 1 h 227"/>
                <a:gd name="T24" fmla="*/ 147 w 227"/>
                <a:gd name="T25" fmla="*/ 5 h 227"/>
                <a:gd name="T26" fmla="*/ 163 w 227"/>
                <a:gd name="T27" fmla="*/ 11 h 227"/>
                <a:gd name="T28" fmla="*/ 177 w 227"/>
                <a:gd name="T29" fmla="*/ 20 h 227"/>
                <a:gd name="T30" fmla="*/ 190 w 227"/>
                <a:gd name="T31" fmla="*/ 30 h 227"/>
                <a:gd name="T32" fmla="*/ 201 w 227"/>
                <a:gd name="T33" fmla="*/ 42 h 227"/>
                <a:gd name="T34" fmla="*/ 211 w 227"/>
                <a:gd name="T35" fmla="*/ 55 h 227"/>
                <a:gd name="T36" fmla="*/ 218 w 227"/>
                <a:gd name="T37" fmla="*/ 69 h 227"/>
                <a:gd name="T38" fmla="*/ 224 w 227"/>
                <a:gd name="T39" fmla="*/ 85 h 227"/>
                <a:gd name="T40" fmla="*/ 227 w 227"/>
                <a:gd name="T41" fmla="*/ 102 h 227"/>
                <a:gd name="T42" fmla="*/ 227 w 227"/>
                <a:gd name="T43" fmla="*/ 114 h 227"/>
                <a:gd name="T44" fmla="*/ 226 w 227"/>
                <a:gd name="T45" fmla="*/ 131 h 227"/>
                <a:gd name="T46" fmla="*/ 223 w 227"/>
                <a:gd name="T47" fmla="*/ 148 h 227"/>
                <a:gd name="T48" fmla="*/ 216 w 227"/>
                <a:gd name="T49" fmla="*/ 163 h 227"/>
                <a:gd name="T50" fmla="*/ 208 w 227"/>
                <a:gd name="T51" fmla="*/ 178 h 227"/>
                <a:gd name="T52" fmla="*/ 198 w 227"/>
                <a:gd name="T53" fmla="*/ 190 h 227"/>
                <a:gd name="T54" fmla="*/ 186 w 227"/>
                <a:gd name="T55" fmla="*/ 202 h 227"/>
                <a:gd name="T56" fmla="*/ 173 w 227"/>
                <a:gd name="T57" fmla="*/ 211 h 227"/>
                <a:gd name="T58" fmla="*/ 158 w 227"/>
                <a:gd name="T59" fmla="*/ 219 h 227"/>
                <a:gd name="T60" fmla="*/ 142 w 227"/>
                <a:gd name="T61" fmla="*/ 224 h 227"/>
                <a:gd name="T62" fmla="*/ 126 w 227"/>
                <a:gd name="T63" fmla="*/ 227 h 227"/>
                <a:gd name="T64" fmla="*/ 108 w 227"/>
                <a:gd name="T65" fmla="*/ 227 h 227"/>
                <a:gd name="T66" fmla="*/ 91 w 227"/>
                <a:gd name="T67" fmla="*/ 225 h 227"/>
                <a:gd name="T68" fmla="*/ 75 w 227"/>
                <a:gd name="T69" fmla="*/ 221 h 227"/>
                <a:gd name="T70" fmla="*/ 59 w 227"/>
                <a:gd name="T71" fmla="*/ 214 h 227"/>
                <a:gd name="T72" fmla="*/ 46 w 227"/>
                <a:gd name="T73" fmla="*/ 205 h 227"/>
                <a:gd name="T74" fmla="*/ 33 w 227"/>
                <a:gd name="T75" fmla="*/ 195 h 227"/>
                <a:gd name="T76" fmla="*/ 23 w 227"/>
                <a:gd name="T77" fmla="*/ 182 h 227"/>
                <a:gd name="T78" fmla="*/ 14 w 227"/>
                <a:gd name="T79" fmla="*/ 168 h 227"/>
                <a:gd name="T80" fmla="*/ 7 w 227"/>
                <a:gd name="T81" fmla="*/ 153 h 227"/>
                <a:gd name="T82" fmla="*/ 2 w 227"/>
                <a:gd name="T83" fmla="*/ 137 h 227"/>
                <a:gd name="T84" fmla="*/ 0 w 227"/>
                <a:gd name="T85"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7" h="227">
                  <a:moveTo>
                    <a:pt x="0" y="114"/>
                  </a:moveTo>
                  <a:lnTo>
                    <a:pt x="0" y="108"/>
                  </a:lnTo>
                  <a:lnTo>
                    <a:pt x="1" y="102"/>
                  </a:lnTo>
                  <a:lnTo>
                    <a:pt x="1" y="96"/>
                  </a:lnTo>
                  <a:lnTo>
                    <a:pt x="2" y="91"/>
                  </a:lnTo>
                  <a:lnTo>
                    <a:pt x="4" y="85"/>
                  </a:lnTo>
                  <a:lnTo>
                    <a:pt x="5" y="80"/>
                  </a:lnTo>
                  <a:lnTo>
                    <a:pt x="7" y="74"/>
                  </a:lnTo>
                  <a:lnTo>
                    <a:pt x="9" y="69"/>
                  </a:lnTo>
                  <a:lnTo>
                    <a:pt x="11" y="64"/>
                  </a:lnTo>
                  <a:lnTo>
                    <a:pt x="14" y="60"/>
                  </a:lnTo>
                  <a:lnTo>
                    <a:pt x="17" y="55"/>
                  </a:lnTo>
                  <a:lnTo>
                    <a:pt x="19" y="50"/>
                  </a:lnTo>
                  <a:lnTo>
                    <a:pt x="23" y="46"/>
                  </a:lnTo>
                  <a:lnTo>
                    <a:pt x="26" y="42"/>
                  </a:lnTo>
                  <a:lnTo>
                    <a:pt x="30" y="37"/>
                  </a:lnTo>
                  <a:lnTo>
                    <a:pt x="33" y="33"/>
                  </a:lnTo>
                  <a:lnTo>
                    <a:pt x="38" y="30"/>
                  </a:lnTo>
                  <a:lnTo>
                    <a:pt x="41" y="26"/>
                  </a:lnTo>
                  <a:lnTo>
                    <a:pt x="46" y="23"/>
                  </a:lnTo>
                  <a:lnTo>
                    <a:pt x="50" y="20"/>
                  </a:lnTo>
                  <a:lnTo>
                    <a:pt x="55" y="17"/>
                  </a:lnTo>
                  <a:lnTo>
                    <a:pt x="59" y="14"/>
                  </a:lnTo>
                  <a:lnTo>
                    <a:pt x="65" y="11"/>
                  </a:lnTo>
                  <a:lnTo>
                    <a:pt x="70" y="9"/>
                  </a:lnTo>
                  <a:lnTo>
                    <a:pt x="75" y="7"/>
                  </a:lnTo>
                  <a:lnTo>
                    <a:pt x="80" y="5"/>
                  </a:lnTo>
                  <a:lnTo>
                    <a:pt x="86" y="3"/>
                  </a:lnTo>
                  <a:lnTo>
                    <a:pt x="91" y="3"/>
                  </a:lnTo>
                  <a:lnTo>
                    <a:pt x="97" y="1"/>
                  </a:lnTo>
                  <a:lnTo>
                    <a:pt x="102" y="0"/>
                  </a:lnTo>
                  <a:lnTo>
                    <a:pt x="108" y="0"/>
                  </a:lnTo>
                  <a:lnTo>
                    <a:pt x="114" y="0"/>
                  </a:lnTo>
                  <a:lnTo>
                    <a:pt x="120" y="0"/>
                  </a:lnTo>
                  <a:lnTo>
                    <a:pt x="126" y="0"/>
                  </a:lnTo>
                  <a:lnTo>
                    <a:pt x="131" y="1"/>
                  </a:lnTo>
                  <a:lnTo>
                    <a:pt x="137" y="3"/>
                  </a:lnTo>
                  <a:lnTo>
                    <a:pt x="142" y="3"/>
                  </a:lnTo>
                  <a:lnTo>
                    <a:pt x="147" y="5"/>
                  </a:lnTo>
                  <a:lnTo>
                    <a:pt x="153" y="7"/>
                  </a:lnTo>
                  <a:lnTo>
                    <a:pt x="158" y="9"/>
                  </a:lnTo>
                  <a:lnTo>
                    <a:pt x="163" y="11"/>
                  </a:lnTo>
                  <a:lnTo>
                    <a:pt x="168" y="14"/>
                  </a:lnTo>
                  <a:lnTo>
                    <a:pt x="173" y="17"/>
                  </a:lnTo>
                  <a:lnTo>
                    <a:pt x="177" y="20"/>
                  </a:lnTo>
                  <a:lnTo>
                    <a:pt x="182" y="23"/>
                  </a:lnTo>
                  <a:lnTo>
                    <a:pt x="186" y="26"/>
                  </a:lnTo>
                  <a:lnTo>
                    <a:pt x="190" y="30"/>
                  </a:lnTo>
                  <a:lnTo>
                    <a:pt x="194" y="33"/>
                  </a:lnTo>
                  <a:lnTo>
                    <a:pt x="198" y="37"/>
                  </a:lnTo>
                  <a:lnTo>
                    <a:pt x="201" y="42"/>
                  </a:lnTo>
                  <a:lnTo>
                    <a:pt x="205" y="46"/>
                  </a:lnTo>
                  <a:lnTo>
                    <a:pt x="208" y="50"/>
                  </a:lnTo>
                  <a:lnTo>
                    <a:pt x="211" y="55"/>
                  </a:lnTo>
                  <a:lnTo>
                    <a:pt x="214" y="60"/>
                  </a:lnTo>
                  <a:lnTo>
                    <a:pt x="216" y="64"/>
                  </a:lnTo>
                  <a:lnTo>
                    <a:pt x="218" y="69"/>
                  </a:lnTo>
                  <a:lnTo>
                    <a:pt x="220" y="74"/>
                  </a:lnTo>
                  <a:lnTo>
                    <a:pt x="223" y="80"/>
                  </a:lnTo>
                  <a:lnTo>
                    <a:pt x="224" y="85"/>
                  </a:lnTo>
                  <a:lnTo>
                    <a:pt x="225" y="91"/>
                  </a:lnTo>
                  <a:lnTo>
                    <a:pt x="226" y="96"/>
                  </a:lnTo>
                  <a:lnTo>
                    <a:pt x="227" y="102"/>
                  </a:lnTo>
                  <a:lnTo>
                    <a:pt x="227" y="108"/>
                  </a:lnTo>
                  <a:lnTo>
                    <a:pt x="227" y="114"/>
                  </a:lnTo>
                  <a:lnTo>
                    <a:pt x="227" y="114"/>
                  </a:lnTo>
                  <a:lnTo>
                    <a:pt x="227" y="120"/>
                  </a:lnTo>
                  <a:lnTo>
                    <a:pt x="227" y="126"/>
                  </a:lnTo>
                  <a:lnTo>
                    <a:pt x="226" y="131"/>
                  </a:lnTo>
                  <a:lnTo>
                    <a:pt x="225" y="137"/>
                  </a:lnTo>
                  <a:lnTo>
                    <a:pt x="224" y="142"/>
                  </a:lnTo>
                  <a:lnTo>
                    <a:pt x="223" y="148"/>
                  </a:lnTo>
                  <a:lnTo>
                    <a:pt x="220" y="153"/>
                  </a:lnTo>
                  <a:lnTo>
                    <a:pt x="218" y="158"/>
                  </a:lnTo>
                  <a:lnTo>
                    <a:pt x="216" y="163"/>
                  </a:lnTo>
                  <a:lnTo>
                    <a:pt x="214" y="168"/>
                  </a:lnTo>
                  <a:lnTo>
                    <a:pt x="211" y="173"/>
                  </a:lnTo>
                  <a:lnTo>
                    <a:pt x="208" y="178"/>
                  </a:lnTo>
                  <a:lnTo>
                    <a:pt x="205" y="182"/>
                  </a:lnTo>
                  <a:lnTo>
                    <a:pt x="201" y="186"/>
                  </a:lnTo>
                  <a:lnTo>
                    <a:pt x="198" y="190"/>
                  </a:lnTo>
                  <a:lnTo>
                    <a:pt x="194" y="195"/>
                  </a:lnTo>
                  <a:lnTo>
                    <a:pt x="190" y="198"/>
                  </a:lnTo>
                  <a:lnTo>
                    <a:pt x="186" y="202"/>
                  </a:lnTo>
                  <a:lnTo>
                    <a:pt x="182" y="205"/>
                  </a:lnTo>
                  <a:lnTo>
                    <a:pt x="177" y="208"/>
                  </a:lnTo>
                  <a:lnTo>
                    <a:pt x="173" y="211"/>
                  </a:lnTo>
                  <a:lnTo>
                    <a:pt x="168" y="214"/>
                  </a:lnTo>
                  <a:lnTo>
                    <a:pt x="163" y="217"/>
                  </a:lnTo>
                  <a:lnTo>
                    <a:pt x="158" y="219"/>
                  </a:lnTo>
                  <a:lnTo>
                    <a:pt x="153" y="221"/>
                  </a:lnTo>
                  <a:lnTo>
                    <a:pt x="147" y="222"/>
                  </a:lnTo>
                  <a:lnTo>
                    <a:pt x="142" y="224"/>
                  </a:lnTo>
                  <a:lnTo>
                    <a:pt x="137" y="225"/>
                  </a:lnTo>
                  <a:lnTo>
                    <a:pt x="131" y="227"/>
                  </a:lnTo>
                  <a:lnTo>
                    <a:pt x="126" y="227"/>
                  </a:lnTo>
                  <a:lnTo>
                    <a:pt x="120" y="227"/>
                  </a:lnTo>
                  <a:lnTo>
                    <a:pt x="114" y="227"/>
                  </a:lnTo>
                  <a:lnTo>
                    <a:pt x="108" y="227"/>
                  </a:lnTo>
                  <a:lnTo>
                    <a:pt x="102" y="227"/>
                  </a:lnTo>
                  <a:lnTo>
                    <a:pt x="97" y="227"/>
                  </a:lnTo>
                  <a:lnTo>
                    <a:pt x="91" y="225"/>
                  </a:lnTo>
                  <a:lnTo>
                    <a:pt x="86" y="224"/>
                  </a:lnTo>
                  <a:lnTo>
                    <a:pt x="80" y="222"/>
                  </a:lnTo>
                  <a:lnTo>
                    <a:pt x="75" y="221"/>
                  </a:lnTo>
                  <a:lnTo>
                    <a:pt x="70" y="219"/>
                  </a:lnTo>
                  <a:lnTo>
                    <a:pt x="65" y="217"/>
                  </a:lnTo>
                  <a:lnTo>
                    <a:pt x="59" y="214"/>
                  </a:lnTo>
                  <a:lnTo>
                    <a:pt x="55" y="211"/>
                  </a:lnTo>
                  <a:lnTo>
                    <a:pt x="50" y="208"/>
                  </a:lnTo>
                  <a:lnTo>
                    <a:pt x="46" y="205"/>
                  </a:lnTo>
                  <a:lnTo>
                    <a:pt x="41" y="202"/>
                  </a:lnTo>
                  <a:lnTo>
                    <a:pt x="38" y="198"/>
                  </a:lnTo>
                  <a:lnTo>
                    <a:pt x="33" y="195"/>
                  </a:lnTo>
                  <a:lnTo>
                    <a:pt x="30" y="190"/>
                  </a:lnTo>
                  <a:lnTo>
                    <a:pt x="26" y="186"/>
                  </a:lnTo>
                  <a:lnTo>
                    <a:pt x="23" y="182"/>
                  </a:lnTo>
                  <a:lnTo>
                    <a:pt x="19" y="178"/>
                  </a:lnTo>
                  <a:lnTo>
                    <a:pt x="17" y="173"/>
                  </a:lnTo>
                  <a:lnTo>
                    <a:pt x="14" y="168"/>
                  </a:lnTo>
                  <a:lnTo>
                    <a:pt x="11" y="163"/>
                  </a:lnTo>
                  <a:lnTo>
                    <a:pt x="9" y="158"/>
                  </a:lnTo>
                  <a:lnTo>
                    <a:pt x="7" y="153"/>
                  </a:lnTo>
                  <a:lnTo>
                    <a:pt x="5" y="148"/>
                  </a:lnTo>
                  <a:lnTo>
                    <a:pt x="4" y="142"/>
                  </a:lnTo>
                  <a:lnTo>
                    <a:pt x="2" y="137"/>
                  </a:lnTo>
                  <a:lnTo>
                    <a:pt x="1" y="131"/>
                  </a:lnTo>
                  <a:lnTo>
                    <a:pt x="1" y="126"/>
                  </a:lnTo>
                  <a:lnTo>
                    <a:pt x="0" y="120"/>
                  </a:lnTo>
                  <a:lnTo>
                    <a:pt x="0" y="11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Rectangle 32"/>
            <p:cNvSpPr>
              <a:spLocks noChangeArrowheads="1"/>
            </p:cNvSpPr>
            <p:nvPr/>
          </p:nvSpPr>
          <p:spPr bwMode="auto">
            <a:xfrm>
              <a:off x="3144" y="2150"/>
              <a:ext cx="12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v</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87" name="Rectangle 33"/>
            <p:cNvSpPr>
              <a:spLocks noChangeArrowheads="1"/>
            </p:cNvSpPr>
            <p:nvPr/>
          </p:nvSpPr>
          <p:spPr bwMode="auto">
            <a:xfrm>
              <a:off x="3233" y="2242"/>
              <a:ext cx="9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000000"/>
                  </a:solidFill>
                  <a:effectLst/>
                  <a:latin typeface="Times New Roman" panose="02020603050405020304" pitchFamily="18" charset="0"/>
                </a:rPr>
                <a:t>3</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88" name="Freeform 34"/>
            <p:cNvSpPr>
              <a:spLocks/>
            </p:cNvSpPr>
            <p:nvPr/>
          </p:nvSpPr>
          <p:spPr bwMode="auto">
            <a:xfrm>
              <a:off x="2558" y="1577"/>
              <a:ext cx="314" cy="213"/>
            </a:xfrm>
            <a:custGeom>
              <a:avLst/>
              <a:gdLst>
                <a:gd name="T0" fmla="*/ 0 w 314"/>
                <a:gd name="T1" fmla="*/ 213 h 213"/>
                <a:gd name="T2" fmla="*/ 314 w 314"/>
                <a:gd name="T3" fmla="*/ 0 h 213"/>
                <a:gd name="T4" fmla="*/ 314 w 314"/>
                <a:gd name="T5" fmla="*/ 0 h 213"/>
              </a:gdLst>
              <a:ahLst/>
              <a:cxnLst>
                <a:cxn ang="0">
                  <a:pos x="T0" y="T1"/>
                </a:cxn>
                <a:cxn ang="0">
                  <a:pos x="T2" y="T3"/>
                </a:cxn>
                <a:cxn ang="0">
                  <a:pos x="T4" y="T5"/>
                </a:cxn>
              </a:cxnLst>
              <a:rect l="0" t="0" r="r" b="b"/>
              <a:pathLst>
                <a:path w="314" h="213">
                  <a:moveTo>
                    <a:pt x="0" y="213"/>
                  </a:moveTo>
                  <a:lnTo>
                    <a:pt x="314" y="0"/>
                  </a:lnTo>
                  <a:lnTo>
                    <a:pt x="31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35"/>
            <p:cNvSpPr>
              <a:spLocks/>
            </p:cNvSpPr>
            <p:nvPr/>
          </p:nvSpPr>
          <p:spPr bwMode="auto">
            <a:xfrm>
              <a:off x="2494" y="1763"/>
              <a:ext cx="85" cy="71"/>
            </a:xfrm>
            <a:custGeom>
              <a:avLst/>
              <a:gdLst>
                <a:gd name="T0" fmla="*/ 54 w 85"/>
                <a:gd name="T1" fmla="*/ 0 h 71"/>
                <a:gd name="T2" fmla="*/ 0 w 85"/>
                <a:gd name="T3" fmla="*/ 71 h 71"/>
                <a:gd name="T4" fmla="*/ 85 w 85"/>
                <a:gd name="T5" fmla="*/ 46 h 71"/>
                <a:gd name="T6" fmla="*/ 54 w 85"/>
                <a:gd name="T7" fmla="*/ 0 h 71"/>
              </a:gdLst>
              <a:ahLst/>
              <a:cxnLst>
                <a:cxn ang="0">
                  <a:pos x="T0" y="T1"/>
                </a:cxn>
                <a:cxn ang="0">
                  <a:pos x="T2" y="T3"/>
                </a:cxn>
                <a:cxn ang="0">
                  <a:pos x="T4" y="T5"/>
                </a:cxn>
                <a:cxn ang="0">
                  <a:pos x="T6" y="T7"/>
                </a:cxn>
              </a:cxnLst>
              <a:rect l="0" t="0" r="r" b="b"/>
              <a:pathLst>
                <a:path w="85" h="71">
                  <a:moveTo>
                    <a:pt x="54" y="0"/>
                  </a:moveTo>
                  <a:lnTo>
                    <a:pt x="0" y="71"/>
                  </a:lnTo>
                  <a:lnTo>
                    <a:pt x="85" y="46"/>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36"/>
            <p:cNvSpPr>
              <a:spLocks/>
            </p:cNvSpPr>
            <p:nvPr/>
          </p:nvSpPr>
          <p:spPr bwMode="auto">
            <a:xfrm>
              <a:off x="3221" y="2021"/>
              <a:ext cx="124" cy="154"/>
            </a:xfrm>
            <a:custGeom>
              <a:avLst/>
              <a:gdLst>
                <a:gd name="T0" fmla="*/ 0 w 124"/>
                <a:gd name="T1" fmla="*/ 154 h 154"/>
                <a:gd name="T2" fmla="*/ 124 w 124"/>
                <a:gd name="T3" fmla="*/ 0 h 154"/>
                <a:gd name="T4" fmla="*/ 124 w 124"/>
                <a:gd name="T5" fmla="*/ 0 h 154"/>
              </a:gdLst>
              <a:ahLst/>
              <a:cxnLst>
                <a:cxn ang="0">
                  <a:pos x="T0" y="T1"/>
                </a:cxn>
                <a:cxn ang="0">
                  <a:pos x="T2" y="T3"/>
                </a:cxn>
                <a:cxn ang="0">
                  <a:pos x="T4" y="T5"/>
                </a:cxn>
              </a:cxnLst>
              <a:rect l="0" t="0" r="r" b="b"/>
              <a:pathLst>
                <a:path w="124" h="154">
                  <a:moveTo>
                    <a:pt x="0" y="154"/>
                  </a:moveTo>
                  <a:lnTo>
                    <a:pt x="124" y="0"/>
                  </a:lnTo>
                  <a:lnTo>
                    <a:pt x="12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37"/>
            <p:cNvSpPr>
              <a:spLocks/>
            </p:cNvSpPr>
            <p:nvPr/>
          </p:nvSpPr>
          <p:spPr bwMode="auto">
            <a:xfrm>
              <a:off x="3313" y="1947"/>
              <a:ext cx="90" cy="102"/>
            </a:xfrm>
            <a:custGeom>
              <a:avLst/>
              <a:gdLst>
                <a:gd name="T0" fmla="*/ 52 w 90"/>
                <a:gd name="T1" fmla="*/ 102 h 102"/>
                <a:gd name="T2" fmla="*/ 90 w 90"/>
                <a:gd name="T3" fmla="*/ 0 h 102"/>
                <a:gd name="T4" fmla="*/ 0 w 90"/>
                <a:gd name="T5" fmla="*/ 59 h 102"/>
                <a:gd name="T6" fmla="*/ 52 w 90"/>
                <a:gd name="T7" fmla="*/ 102 h 102"/>
              </a:gdLst>
              <a:ahLst/>
              <a:cxnLst>
                <a:cxn ang="0">
                  <a:pos x="T0" y="T1"/>
                </a:cxn>
                <a:cxn ang="0">
                  <a:pos x="T2" y="T3"/>
                </a:cxn>
                <a:cxn ang="0">
                  <a:pos x="T4" y="T5"/>
                </a:cxn>
                <a:cxn ang="0">
                  <a:pos x="T6" y="T7"/>
                </a:cxn>
              </a:cxnLst>
              <a:rect l="0" t="0" r="r" b="b"/>
              <a:pathLst>
                <a:path w="90" h="102">
                  <a:moveTo>
                    <a:pt x="52" y="102"/>
                  </a:moveTo>
                  <a:lnTo>
                    <a:pt x="90" y="0"/>
                  </a:lnTo>
                  <a:lnTo>
                    <a:pt x="0" y="59"/>
                  </a:lnTo>
                  <a:lnTo>
                    <a:pt x="52"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38"/>
            <p:cNvSpPr>
              <a:spLocks/>
            </p:cNvSpPr>
            <p:nvPr/>
          </p:nvSpPr>
          <p:spPr bwMode="auto">
            <a:xfrm>
              <a:off x="2986" y="1692"/>
              <a:ext cx="303" cy="144"/>
            </a:xfrm>
            <a:custGeom>
              <a:avLst/>
              <a:gdLst>
                <a:gd name="T0" fmla="*/ 303 w 303"/>
                <a:gd name="T1" fmla="*/ 142 h 144"/>
                <a:gd name="T2" fmla="*/ 280 w 303"/>
                <a:gd name="T3" fmla="*/ 143 h 144"/>
                <a:gd name="T4" fmla="*/ 258 w 303"/>
                <a:gd name="T5" fmla="*/ 144 h 144"/>
                <a:gd name="T6" fmla="*/ 236 w 303"/>
                <a:gd name="T7" fmla="*/ 142 h 144"/>
                <a:gd name="T8" fmla="*/ 216 w 303"/>
                <a:gd name="T9" fmla="*/ 141 h 144"/>
                <a:gd name="T10" fmla="*/ 195 w 303"/>
                <a:gd name="T11" fmla="*/ 137 h 144"/>
                <a:gd name="T12" fmla="*/ 176 w 303"/>
                <a:gd name="T13" fmla="*/ 133 h 144"/>
                <a:gd name="T14" fmla="*/ 158 w 303"/>
                <a:gd name="T15" fmla="*/ 128 h 144"/>
                <a:gd name="T16" fmla="*/ 140 w 303"/>
                <a:gd name="T17" fmla="*/ 122 h 144"/>
                <a:gd name="T18" fmla="*/ 122 w 303"/>
                <a:gd name="T19" fmla="*/ 115 h 144"/>
                <a:gd name="T20" fmla="*/ 106 w 303"/>
                <a:gd name="T21" fmla="*/ 106 h 144"/>
                <a:gd name="T22" fmla="*/ 90 w 303"/>
                <a:gd name="T23" fmla="*/ 97 h 144"/>
                <a:gd name="T24" fmla="*/ 75 w 303"/>
                <a:gd name="T25" fmla="*/ 86 h 144"/>
                <a:gd name="T26" fmla="*/ 61 w 303"/>
                <a:gd name="T27" fmla="*/ 74 h 144"/>
                <a:gd name="T28" fmla="*/ 47 w 303"/>
                <a:gd name="T29" fmla="*/ 62 h 144"/>
                <a:gd name="T30" fmla="*/ 34 w 303"/>
                <a:gd name="T31" fmla="*/ 48 h 144"/>
                <a:gd name="T32" fmla="*/ 22 w 303"/>
                <a:gd name="T33" fmla="*/ 33 h 144"/>
                <a:gd name="T34" fmla="*/ 11 w 303"/>
                <a:gd name="T35" fmla="*/ 17 h 144"/>
                <a:gd name="T36" fmla="*/ 0 w 303"/>
                <a:gd name="T3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3" h="144">
                  <a:moveTo>
                    <a:pt x="303" y="142"/>
                  </a:moveTo>
                  <a:lnTo>
                    <a:pt x="280" y="143"/>
                  </a:lnTo>
                  <a:lnTo>
                    <a:pt x="258" y="144"/>
                  </a:lnTo>
                  <a:lnTo>
                    <a:pt x="236" y="142"/>
                  </a:lnTo>
                  <a:lnTo>
                    <a:pt x="216" y="141"/>
                  </a:lnTo>
                  <a:lnTo>
                    <a:pt x="195" y="137"/>
                  </a:lnTo>
                  <a:lnTo>
                    <a:pt x="176" y="133"/>
                  </a:lnTo>
                  <a:lnTo>
                    <a:pt x="158" y="128"/>
                  </a:lnTo>
                  <a:lnTo>
                    <a:pt x="140" y="122"/>
                  </a:lnTo>
                  <a:lnTo>
                    <a:pt x="122" y="115"/>
                  </a:lnTo>
                  <a:lnTo>
                    <a:pt x="106" y="106"/>
                  </a:lnTo>
                  <a:lnTo>
                    <a:pt x="90" y="97"/>
                  </a:lnTo>
                  <a:lnTo>
                    <a:pt x="75" y="86"/>
                  </a:lnTo>
                  <a:lnTo>
                    <a:pt x="61" y="74"/>
                  </a:lnTo>
                  <a:lnTo>
                    <a:pt x="47" y="62"/>
                  </a:lnTo>
                  <a:lnTo>
                    <a:pt x="34" y="48"/>
                  </a:lnTo>
                  <a:lnTo>
                    <a:pt x="22" y="33"/>
                  </a:lnTo>
                  <a:lnTo>
                    <a:pt x="11" y="17"/>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39"/>
            <p:cNvSpPr>
              <a:spLocks/>
            </p:cNvSpPr>
            <p:nvPr/>
          </p:nvSpPr>
          <p:spPr bwMode="auto">
            <a:xfrm>
              <a:off x="2948" y="1606"/>
              <a:ext cx="72" cy="107"/>
            </a:xfrm>
            <a:custGeom>
              <a:avLst/>
              <a:gdLst>
                <a:gd name="T0" fmla="*/ 10 w 72"/>
                <a:gd name="T1" fmla="*/ 107 h 107"/>
                <a:gd name="T2" fmla="*/ 0 w 72"/>
                <a:gd name="T3" fmla="*/ 0 h 107"/>
                <a:gd name="T4" fmla="*/ 72 w 72"/>
                <a:gd name="T5" fmla="*/ 80 h 107"/>
                <a:gd name="T6" fmla="*/ 10 w 72"/>
                <a:gd name="T7" fmla="*/ 107 h 107"/>
              </a:gdLst>
              <a:ahLst/>
              <a:cxnLst>
                <a:cxn ang="0">
                  <a:pos x="T0" y="T1"/>
                </a:cxn>
                <a:cxn ang="0">
                  <a:pos x="T2" y="T3"/>
                </a:cxn>
                <a:cxn ang="0">
                  <a:pos x="T4" y="T5"/>
                </a:cxn>
                <a:cxn ang="0">
                  <a:pos x="T6" y="T7"/>
                </a:cxn>
              </a:cxnLst>
              <a:rect l="0" t="0" r="r" b="b"/>
              <a:pathLst>
                <a:path w="72" h="107">
                  <a:moveTo>
                    <a:pt x="10" y="107"/>
                  </a:moveTo>
                  <a:lnTo>
                    <a:pt x="0" y="0"/>
                  </a:lnTo>
                  <a:lnTo>
                    <a:pt x="72" y="80"/>
                  </a:lnTo>
                  <a:lnTo>
                    <a:pt x="1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40"/>
            <p:cNvSpPr>
              <a:spLocks/>
            </p:cNvSpPr>
            <p:nvPr/>
          </p:nvSpPr>
          <p:spPr bwMode="auto">
            <a:xfrm>
              <a:off x="3062" y="1487"/>
              <a:ext cx="312" cy="144"/>
            </a:xfrm>
            <a:custGeom>
              <a:avLst/>
              <a:gdLst>
                <a:gd name="T0" fmla="*/ 0 w 312"/>
                <a:gd name="T1" fmla="*/ 5 h 144"/>
                <a:gd name="T2" fmla="*/ 23 w 312"/>
                <a:gd name="T3" fmla="*/ 2 h 144"/>
                <a:gd name="T4" fmla="*/ 45 w 312"/>
                <a:gd name="T5" fmla="*/ 0 h 144"/>
                <a:gd name="T6" fmla="*/ 66 w 312"/>
                <a:gd name="T7" fmla="*/ 0 h 144"/>
                <a:gd name="T8" fmla="*/ 86 w 312"/>
                <a:gd name="T9" fmla="*/ 0 h 144"/>
                <a:gd name="T10" fmla="*/ 107 w 312"/>
                <a:gd name="T11" fmla="*/ 0 h 144"/>
                <a:gd name="T12" fmla="*/ 125 w 312"/>
                <a:gd name="T13" fmla="*/ 2 h 144"/>
                <a:gd name="T14" fmla="*/ 144 w 312"/>
                <a:gd name="T15" fmla="*/ 6 h 144"/>
                <a:gd name="T16" fmla="*/ 161 w 312"/>
                <a:gd name="T17" fmla="*/ 10 h 144"/>
                <a:gd name="T18" fmla="*/ 178 w 312"/>
                <a:gd name="T19" fmla="*/ 15 h 144"/>
                <a:gd name="T20" fmla="*/ 194 w 312"/>
                <a:gd name="T21" fmla="*/ 22 h 144"/>
                <a:gd name="T22" fmla="*/ 209 w 312"/>
                <a:gd name="T23" fmla="*/ 29 h 144"/>
                <a:gd name="T24" fmla="*/ 224 w 312"/>
                <a:gd name="T25" fmla="*/ 37 h 144"/>
                <a:gd name="T26" fmla="*/ 237 w 312"/>
                <a:gd name="T27" fmla="*/ 47 h 144"/>
                <a:gd name="T28" fmla="*/ 251 w 312"/>
                <a:gd name="T29" fmla="*/ 58 h 144"/>
                <a:gd name="T30" fmla="*/ 263 w 312"/>
                <a:gd name="T31" fmla="*/ 69 h 144"/>
                <a:gd name="T32" fmla="*/ 274 w 312"/>
                <a:gd name="T33" fmla="*/ 82 h 144"/>
                <a:gd name="T34" fmla="*/ 285 w 312"/>
                <a:gd name="T35" fmla="*/ 96 h 144"/>
                <a:gd name="T36" fmla="*/ 295 w 312"/>
                <a:gd name="T37" fmla="*/ 111 h 144"/>
                <a:gd name="T38" fmla="*/ 304 w 312"/>
                <a:gd name="T39" fmla="*/ 127 h 144"/>
                <a:gd name="T40" fmla="*/ 312 w 312"/>
                <a:gd name="T4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2" h="144">
                  <a:moveTo>
                    <a:pt x="0" y="5"/>
                  </a:moveTo>
                  <a:lnTo>
                    <a:pt x="23" y="2"/>
                  </a:lnTo>
                  <a:lnTo>
                    <a:pt x="45" y="0"/>
                  </a:lnTo>
                  <a:lnTo>
                    <a:pt x="66" y="0"/>
                  </a:lnTo>
                  <a:lnTo>
                    <a:pt x="86" y="0"/>
                  </a:lnTo>
                  <a:lnTo>
                    <a:pt x="107" y="0"/>
                  </a:lnTo>
                  <a:lnTo>
                    <a:pt x="125" y="2"/>
                  </a:lnTo>
                  <a:lnTo>
                    <a:pt x="144" y="6"/>
                  </a:lnTo>
                  <a:lnTo>
                    <a:pt x="161" y="10"/>
                  </a:lnTo>
                  <a:lnTo>
                    <a:pt x="178" y="15"/>
                  </a:lnTo>
                  <a:lnTo>
                    <a:pt x="194" y="22"/>
                  </a:lnTo>
                  <a:lnTo>
                    <a:pt x="209" y="29"/>
                  </a:lnTo>
                  <a:lnTo>
                    <a:pt x="224" y="37"/>
                  </a:lnTo>
                  <a:lnTo>
                    <a:pt x="237" y="47"/>
                  </a:lnTo>
                  <a:lnTo>
                    <a:pt x="251" y="58"/>
                  </a:lnTo>
                  <a:lnTo>
                    <a:pt x="263" y="69"/>
                  </a:lnTo>
                  <a:lnTo>
                    <a:pt x="274" y="82"/>
                  </a:lnTo>
                  <a:lnTo>
                    <a:pt x="285" y="96"/>
                  </a:lnTo>
                  <a:lnTo>
                    <a:pt x="295" y="111"/>
                  </a:lnTo>
                  <a:lnTo>
                    <a:pt x="304" y="127"/>
                  </a:lnTo>
                  <a:lnTo>
                    <a:pt x="312" y="14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41"/>
            <p:cNvSpPr>
              <a:spLocks/>
            </p:cNvSpPr>
            <p:nvPr/>
          </p:nvSpPr>
          <p:spPr bwMode="auto">
            <a:xfrm>
              <a:off x="3339" y="1612"/>
              <a:ext cx="65" cy="108"/>
            </a:xfrm>
            <a:custGeom>
              <a:avLst/>
              <a:gdLst>
                <a:gd name="T0" fmla="*/ 65 w 65"/>
                <a:gd name="T1" fmla="*/ 0 h 108"/>
                <a:gd name="T2" fmla="*/ 64 w 65"/>
                <a:gd name="T3" fmla="*/ 108 h 108"/>
                <a:gd name="T4" fmla="*/ 0 w 65"/>
                <a:gd name="T5" fmla="*/ 21 h 108"/>
                <a:gd name="T6" fmla="*/ 65 w 65"/>
                <a:gd name="T7" fmla="*/ 0 h 108"/>
              </a:gdLst>
              <a:ahLst/>
              <a:cxnLst>
                <a:cxn ang="0">
                  <a:pos x="T0" y="T1"/>
                </a:cxn>
                <a:cxn ang="0">
                  <a:pos x="T2" y="T3"/>
                </a:cxn>
                <a:cxn ang="0">
                  <a:pos x="T4" y="T5"/>
                </a:cxn>
                <a:cxn ang="0">
                  <a:pos x="T6" y="T7"/>
                </a:cxn>
              </a:cxnLst>
              <a:rect l="0" t="0" r="r" b="b"/>
              <a:pathLst>
                <a:path w="65" h="108">
                  <a:moveTo>
                    <a:pt x="65" y="0"/>
                  </a:moveTo>
                  <a:lnTo>
                    <a:pt x="64" y="108"/>
                  </a:lnTo>
                  <a:lnTo>
                    <a:pt x="0" y="21"/>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Rectangle 42"/>
            <p:cNvSpPr>
              <a:spLocks noChangeArrowheads="1"/>
            </p:cNvSpPr>
            <p:nvPr/>
          </p:nvSpPr>
          <p:spPr bwMode="auto">
            <a:xfrm>
              <a:off x="2039" y="2517"/>
              <a:ext cx="682" cy="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43"/>
            <p:cNvSpPr>
              <a:spLocks noChangeArrowheads="1"/>
            </p:cNvSpPr>
            <p:nvPr/>
          </p:nvSpPr>
          <p:spPr bwMode="auto">
            <a:xfrm>
              <a:off x="2039" y="2517"/>
              <a:ext cx="682" cy="227"/>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Rectangle 44"/>
            <p:cNvSpPr>
              <a:spLocks noChangeArrowheads="1"/>
            </p:cNvSpPr>
            <p:nvPr/>
          </p:nvSpPr>
          <p:spPr bwMode="auto">
            <a:xfrm>
              <a:off x="2185" y="2510"/>
              <a:ext cx="35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smtClean="0">
                  <a:ln>
                    <a:noFill/>
                  </a:ln>
                  <a:solidFill>
                    <a:srgbClr val="000000"/>
                  </a:solidFill>
                  <a:effectLst/>
                  <a:latin typeface="Times New Roman" panose="02020603050405020304" pitchFamily="18" charset="0"/>
                </a:rPr>
                <a:t>node</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99" name="Rectangle 45"/>
            <p:cNvSpPr>
              <a:spLocks noChangeArrowheads="1"/>
            </p:cNvSpPr>
            <p:nvPr/>
          </p:nvSpPr>
          <p:spPr bwMode="auto">
            <a:xfrm>
              <a:off x="2039" y="2744"/>
              <a:ext cx="682"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Rectangle 46"/>
            <p:cNvSpPr>
              <a:spLocks noChangeArrowheads="1"/>
            </p:cNvSpPr>
            <p:nvPr/>
          </p:nvSpPr>
          <p:spPr bwMode="auto">
            <a:xfrm>
              <a:off x="2039" y="2744"/>
              <a:ext cx="682" cy="228"/>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Rectangle 47"/>
            <p:cNvSpPr>
              <a:spLocks noChangeArrowheads="1"/>
            </p:cNvSpPr>
            <p:nvPr/>
          </p:nvSpPr>
          <p:spPr bwMode="auto">
            <a:xfrm>
              <a:off x="2091" y="2738"/>
              <a:ext cx="49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dirty="0" smtClean="0">
                  <a:ln>
                    <a:noFill/>
                  </a:ln>
                  <a:solidFill>
                    <a:srgbClr val="000000"/>
                  </a:solidFill>
                  <a:effectLst/>
                  <a:latin typeface="Times New Roman" panose="02020603050405020304" pitchFamily="18" charset="0"/>
                </a:rPr>
                <a:t>reserve</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02" name="Rectangle 48"/>
            <p:cNvSpPr>
              <a:spLocks noChangeArrowheads="1"/>
            </p:cNvSpPr>
            <p:nvPr/>
          </p:nvSpPr>
          <p:spPr bwMode="auto">
            <a:xfrm>
              <a:off x="2721" y="2517"/>
              <a:ext cx="341" cy="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Rectangle 49"/>
            <p:cNvSpPr>
              <a:spLocks noChangeArrowheads="1"/>
            </p:cNvSpPr>
            <p:nvPr/>
          </p:nvSpPr>
          <p:spPr bwMode="auto">
            <a:xfrm>
              <a:off x="2721" y="2517"/>
              <a:ext cx="341" cy="227"/>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Rectangle 50"/>
            <p:cNvSpPr>
              <a:spLocks noChangeArrowheads="1"/>
            </p:cNvSpPr>
            <p:nvPr/>
          </p:nvSpPr>
          <p:spPr bwMode="auto">
            <a:xfrm>
              <a:off x="2852" y="2511"/>
              <a:ext cx="11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s</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05" name="Rectangle 51"/>
            <p:cNvSpPr>
              <a:spLocks noChangeArrowheads="1"/>
            </p:cNvSpPr>
            <p:nvPr/>
          </p:nvSpPr>
          <p:spPr bwMode="auto">
            <a:xfrm>
              <a:off x="2721" y="2744"/>
              <a:ext cx="341"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Rectangle 52"/>
            <p:cNvSpPr>
              <a:spLocks noChangeArrowheads="1"/>
            </p:cNvSpPr>
            <p:nvPr/>
          </p:nvSpPr>
          <p:spPr bwMode="auto">
            <a:xfrm>
              <a:off x="2721" y="2744"/>
              <a:ext cx="341" cy="228"/>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Rectangle 53"/>
            <p:cNvSpPr>
              <a:spLocks noChangeArrowheads="1"/>
            </p:cNvSpPr>
            <p:nvPr/>
          </p:nvSpPr>
          <p:spPr bwMode="auto">
            <a:xfrm>
              <a:off x="2841" y="2738"/>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dirty="0" smtClean="0">
                  <a:ln>
                    <a:noFill/>
                  </a:ln>
                  <a:solidFill>
                    <a:srgbClr val="000000"/>
                  </a:solidFill>
                  <a:effectLst/>
                  <a:latin typeface="Times New Roman" panose="02020603050405020304" pitchFamily="18" charset="0"/>
                </a:rPr>
                <a:t>0</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08" name="Rectangle 54"/>
            <p:cNvSpPr>
              <a:spLocks noChangeArrowheads="1"/>
            </p:cNvSpPr>
            <p:nvPr/>
          </p:nvSpPr>
          <p:spPr bwMode="auto">
            <a:xfrm>
              <a:off x="3039" y="2517"/>
              <a:ext cx="227" cy="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Rectangle 55"/>
            <p:cNvSpPr>
              <a:spLocks noChangeArrowheads="1"/>
            </p:cNvSpPr>
            <p:nvPr/>
          </p:nvSpPr>
          <p:spPr bwMode="auto">
            <a:xfrm>
              <a:off x="3039" y="2517"/>
              <a:ext cx="227" cy="227"/>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Rectangle 56"/>
            <p:cNvSpPr>
              <a:spLocks noChangeArrowheads="1"/>
            </p:cNvSpPr>
            <p:nvPr/>
          </p:nvSpPr>
          <p:spPr bwMode="auto">
            <a:xfrm>
              <a:off x="3076" y="2499"/>
              <a:ext cx="12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v</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1" name="Rectangle 57"/>
            <p:cNvSpPr>
              <a:spLocks noChangeArrowheads="1"/>
            </p:cNvSpPr>
            <p:nvPr/>
          </p:nvSpPr>
          <p:spPr bwMode="auto">
            <a:xfrm>
              <a:off x="3164" y="2591"/>
              <a:ext cx="9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000000"/>
                  </a:solidFill>
                  <a:effectLst/>
                  <a:latin typeface="Times New Roman" panose="02020603050405020304" pitchFamily="18" charset="0"/>
                </a:rPr>
                <a:t>1</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2" name="Rectangle 58"/>
            <p:cNvSpPr>
              <a:spLocks noChangeArrowheads="1"/>
            </p:cNvSpPr>
            <p:nvPr/>
          </p:nvSpPr>
          <p:spPr bwMode="auto">
            <a:xfrm>
              <a:off x="3266" y="2517"/>
              <a:ext cx="228" cy="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Rectangle 59"/>
            <p:cNvSpPr>
              <a:spLocks noChangeArrowheads="1"/>
            </p:cNvSpPr>
            <p:nvPr/>
          </p:nvSpPr>
          <p:spPr bwMode="auto">
            <a:xfrm>
              <a:off x="3266" y="2517"/>
              <a:ext cx="228" cy="227"/>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Rectangle 60"/>
            <p:cNvSpPr>
              <a:spLocks noChangeArrowheads="1"/>
            </p:cNvSpPr>
            <p:nvPr/>
          </p:nvSpPr>
          <p:spPr bwMode="auto">
            <a:xfrm>
              <a:off x="3303" y="2499"/>
              <a:ext cx="12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v</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5" name="Rectangle 61"/>
            <p:cNvSpPr>
              <a:spLocks noChangeArrowheads="1"/>
            </p:cNvSpPr>
            <p:nvPr/>
          </p:nvSpPr>
          <p:spPr bwMode="auto">
            <a:xfrm>
              <a:off x="3392" y="2591"/>
              <a:ext cx="9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000000"/>
                  </a:solidFill>
                  <a:effectLst/>
                  <a:latin typeface="Times New Roman" panose="02020603050405020304" pitchFamily="18" charset="0"/>
                </a:rPr>
                <a:t>2</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6" name="Rectangle 62"/>
            <p:cNvSpPr>
              <a:spLocks noChangeArrowheads="1"/>
            </p:cNvSpPr>
            <p:nvPr/>
          </p:nvSpPr>
          <p:spPr bwMode="auto">
            <a:xfrm>
              <a:off x="3039" y="2744"/>
              <a:ext cx="227"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Rectangle 63"/>
            <p:cNvSpPr>
              <a:spLocks noChangeArrowheads="1"/>
            </p:cNvSpPr>
            <p:nvPr/>
          </p:nvSpPr>
          <p:spPr bwMode="auto">
            <a:xfrm>
              <a:off x="3039" y="2744"/>
              <a:ext cx="227" cy="228"/>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Rectangle 64"/>
            <p:cNvSpPr>
              <a:spLocks noChangeArrowheads="1"/>
            </p:cNvSpPr>
            <p:nvPr/>
          </p:nvSpPr>
          <p:spPr bwMode="auto">
            <a:xfrm>
              <a:off x="3102" y="2738"/>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smtClean="0">
                  <a:ln>
                    <a:noFill/>
                  </a:ln>
                  <a:solidFill>
                    <a:srgbClr val="000000"/>
                  </a:solidFill>
                  <a:effectLst/>
                  <a:latin typeface="Times New Roman" panose="02020603050405020304" pitchFamily="18" charset="0"/>
                </a:rPr>
                <a:t>0</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19" name="Rectangle 65"/>
            <p:cNvSpPr>
              <a:spLocks noChangeArrowheads="1"/>
            </p:cNvSpPr>
            <p:nvPr/>
          </p:nvSpPr>
          <p:spPr bwMode="auto">
            <a:xfrm>
              <a:off x="3266" y="2744"/>
              <a:ext cx="228"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Rectangle 66"/>
            <p:cNvSpPr>
              <a:spLocks noChangeArrowheads="1"/>
            </p:cNvSpPr>
            <p:nvPr/>
          </p:nvSpPr>
          <p:spPr bwMode="auto">
            <a:xfrm>
              <a:off x="3266" y="2744"/>
              <a:ext cx="228" cy="228"/>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Rectangle 67"/>
            <p:cNvSpPr>
              <a:spLocks noChangeArrowheads="1"/>
            </p:cNvSpPr>
            <p:nvPr/>
          </p:nvSpPr>
          <p:spPr bwMode="auto">
            <a:xfrm>
              <a:off x="3330" y="2738"/>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smtClean="0">
                  <a:ln>
                    <a:noFill/>
                  </a:ln>
                  <a:solidFill>
                    <a:srgbClr val="000000"/>
                  </a:solidFill>
                  <a:effectLst/>
                  <a:latin typeface="Times New Roman" panose="02020603050405020304" pitchFamily="18" charset="0"/>
                </a:rPr>
                <a:t>0</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22" name="Rectangle 68"/>
            <p:cNvSpPr>
              <a:spLocks noChangeArrowheads="1"/>
            </p:cNvSpPr>
            <p:nvPr/>
          </p:nvSpPr>
          <p:spPr bwMode="auto">
            <a:xfrm>
              <a:off x="3494" y="2516"/>
              <a:ext cx="227"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Rectangle 69"/>
            <p:cNvSpPr>
              <a:spLocks noChangeArrowheads="1"/>
            </p:cNvSpPr>
            <p:nvPr/>
          </p:nvSpPr>
          <p:spPr bwMode="auto">
            <a:xfrm>
              <a:off x="3494" y="2516"/>
              <a:ext cx="227" cy="228"/>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Rectangle 70"/>
            <p:cNvSpPr>
              <a:spLocks noChangeArrowheads="1"/>
            </p:cNvSpPr>
            <p:nvPr/>
          </p:nvSpPr>
          <p:spPr bwMode="auto">
            <a:xfrm>
              <a:off x="3530" y="2499"/>
              <a:ext cx="12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v</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25" name="Rectangle 71"/>
            <p:cNvSpPr>
              <a:spLocks noChangeArrowheads="1"/>
            </p:cNvSpPr>
            <p:nvPr/>
          </p:nvSpPr>
          <p:spPr bwMode="auto">
            <a:xfrm>
              <a:off x="3619" y="2591"/>
              <a:ext cx="9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000000"/>
                  </a:solidFill>
                  <a:effectLst/>
                  <a:latin typeface="Times New Roman" panose="02020603050405020304" pitchFamily="18" charset="0"/>
                </a:rPr>
                <a:t>3</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26" name="Rectangle 72"/>
            <p:cNvSpPr>
              <a:spLocks noChangeArrowheads="1"/>
            </p:cNvSpPr>
            <p:nvPr/>
          </p:nvSpPr>
          <p:spPr bwMode="auto">
            <a:xfrm>
              <a:off x="3494" y="2744"/>
              <a:ext cx="227" cy="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Rectangle 73"/>
            <p:cNvSpPr>
              <a:spLocks noChangeArrowheads="1"/>
            </p:cNvSpPr>
            <p:nvPr/>
          </p:nvSpPr>
          <p:spPr bwMode="auto">
            <a:xfrm>
              <a:off x="3494" y="2744"/>
              <a:ext cx="227" cy="227"/>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Rectangle 74"/>
            <p:cNvSpPr>
              <a:spLocks noChangeArrowheads="1"/>
            </p:cNvSpPr>
            <p:nvPr/>
          </p:nvSpPr>
          <p:spPr bwMode="auto">
            <a:xfrm>
              <a:off x="3557" y="2738"/>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smtClean="0">
                  <a:ln>
                    <a:noFill/>
                  </a:ln>
                  <a:solidFill>
                    <a:srgbClr val="000000"/>
                  </a:solidFill>
                  <a:effectLst/>
                  <a:latin typeface="Times New Roman" panose="02020603050405020304" pitchFamily="18" charset="0"/>
                </a:rPr>
                <a:t>0</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29" name="Rectangle 75"/>
            <p:cNvSpPr>
              <a:spLocks noChangeArrowheads="1"/>
            </p:cNvSpPr>
            <p:nvPr/>
          </p:nvSpPr>
          <p:spPr bwMode="auto">
            <a:xfrm>
              <a:off x="2650" y="1378"/>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400" b="0" i="0" u="none" strike="noStrike" cap="none" normalizeH="0" baseline="0" smtClean="0">
                  <a:ln>
                    <a:noFill/>
                  </a:ln>
                  <a:solidFill>
                    <a:srgbClr val="0000FF"/>
                  </a:solidFill>
                  <a:effectLst/>
                  <a:latin typeface="Times New Roman" panose="02020603050405020304" pitchFamily="18" charset="0"/>
                </a:rPr>
                <a:t>1</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grpSp>
      <p:sp>
        <p:nvSpPr>
          <p:cNvPr id="139" name="矩形 138"/>
          <p:cNvSpPr/>
          <p:nvPr/>
        </p:nvSpPr>
        <p:spPr>
          <a:xfrm>
            <a:off x="1607829" y="3424875"/>
            <a:ext cx="153194" cy="22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文本框 141"/>
          <p:cNvSpPr txBox="1"/>
          <p:nvPr/>
        </p:nvSpPr>
        <p:spPr>
          <a:xfrm>
            <a:off x="537369" y="3872646"/>
            <a:ext cx="527050" cy="400110"/>
          </a:xfrm>
          <a:prstGeom prst="rect">
            <a:avLst/>
          </a:prstGeom>
          <a:noFill/>
        </p:spPr>
        <p:txBody>
          <a:bodyPr wrap="square" rtlCol="0">
            <a:spAutoFit/>
          </a:bodyPr>
          <a:lstStyle/>
          <a:p>
            <a:r>
              <a:rPr lang="en-US" altLang="zh-CN" sz="2000" dirty="0" smtClean="0">
                <a:solidFill>
                  <a:srgbClr val="0D14FF"/>
                </a:solidFill>
                <a:latin typeface="Times New Roman" panose="02020603050405020304" pitchFamily="18" charset="0"/>
                <a:cs typeface="Times New Roman" panose="02020603050405020304" pitchFamily="18" charset="0"/>
              </a:rPr>
              <a:t>0.4</a:t>
            </a:r>
            <a:endParaRPr lang="zh-CN" altLang="en-US" dirty="0">
              <a:solidFill>
                <a:srgbClr val="0D14FF"/>
              </a:solidFill>
              <a:latin typeface="Times New Roman" panose="02020603050405020304" pitchFamily="18" charset="0"/>
              <a:cs typeface="Times New Roman" panose="02020603050405020304" pitchFamily="18" charset="0"/>
            </a:endParaRPr>
          </a:p>
        </p:txBody>
      </p:sp>
      <p:sp>
        <p:nvSpPr>
          <p:cNvPr id="143" name="文本框 142"/>
          <p:cNvSpPr txBox="1"/>
          <p:nvPr/>
        </p:nvSpPr>
        <p:spPr>
          <a:xfrm>
            <a:off x="3067050" y="3929795"/>
            <a:ext cx="536576" cy="400110"/>
          </a:xfrm>
          <a:prstGeom prst="rect">
            <a:avLst/>
          </a:prstGeom>
          <a:noFill/>
        </p:spPr>
        <p:txBody>
          <a:bodyPr wrap="square" rtlCol="0">
            <a:spAutoFit/>
          </a:bodyPr>
          <a:lstStyle/>
          <a:p>
            <a:r>
              <a:rPr lang="en-US" altLang="zh-CN" sz="2000" dirty="0" smtClean="0">
                <a:solidFill>
                  <a:srgbClr val="0D14FF"/>
                </a:solidFill>
                <a:latin typeface="Times New Roman" panose="02020603050405020304" pitchFamily="18" charset="0"/>
                <a:cs typeface="Times New Roman" panose="02020603050405020304" pitchFamily="18" charset="0"/>
              </a:rPr>
              <a:t>0.4</a:t>
            </a:r>
            <a:endParaRPr lang="zh-CN" altLang="en-US" dirty="0">
              <a:solidFill>
                <a:srgbClr val="0D14FF"/>
              </a:solidFill>
              <a:latin typeface="Times New Roman" panose="02020603050405020304" pitchFamily="18" charset="0"/>
              <a:cs typeface="Times New Roman" panose="02020603050405020304" pitchFamily="18" charset="0"/>
            </a:endParaRPr>
          </a:p>
        </p:txBody>
      </p:sp>
      <p:grpSp>
        <p:nvGrpSpPr>
          <p:cNvPr id="5" name="Group 4"/>
          <p:cNvGrpSpPr>
            <a:grpSpLocks noChangeAspect="1"/>
          </p:cNvGrpSpPr>
          <p:nvPr/>
        </p:nvGrpSpPr>
        <p:grpSpPr bwMode="auto">
          <a:xfrm>
            <a:off x="498475" y="5045869"/>
            <a:ext cx="3219450" cy="844550"/>
            <a:chOff x="1866" y="1894"/>
            <a:chExt cx="2028" cy="532"/>
          </a:xfrm>
        </p:grpSpPr>
        <p:sp>
          <p:nvSpPr>
            <p:cNvPr id="6" name="AutoShape 3"/>
            <p:cNvSpPr>
              <a:spLocks noChangeAspect="1" noChangeArrowheads="1" noTextEdit="1"/>
            </p:cNvSpPr>
            <p:nvPr/>
          </p:nvSpPr>
          <p:spPr bwMode="auto">
            <a:xfrm>
              <a:off x="1866" y="1894"/>
              <a:ext cx="2028"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5"/>
            <p:cNvSpPr>
              <a:spLocks noChangeArrowheads="1"/>
            </p:cNvSpPr>
            <p:nvPr/>
          </p:nvSpPr>
          <p:spPr bwMode="auto">
            <a:xfrm>
              <a:off x="1879" y="1953"/>
              <a:ext cx="683"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6"/>
            <p:cNvSpPr>
              <a:spLocks noChangeArrowheads="1"/>
            </p:cNvSpPr>
            <p:nvPr/>
          </p:nvSpPr>
          <p:spPr bwMode="auto">
            <a:xfrm>
              <a:off x="1879" y="1953"/>
              <a:ext cx="683" cy="228"/>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7"/>
            <p:cNvSpPr>
              <a:spLocks noChangeArrowheads="1"/>
            </p:cNvSpPr>
            <p:nvPr/>
          </p:nvSpPr>
          <p:spPr bwMode="auto">
            <a:xfrm>
              <a:off x="2025" y="1946"/>
              <a:ext cx="36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smtClean="0">
                  <a:ln>
                    <a:noFill/>
                  </a:ln>
                  <a:solidFill>
                    <a:srgbClr val="000000"/>
                  </a:solidFill>
                  <a:effectLst/>
                  <a:latin typeface="Times New Roman" panose="02020603050405020304" pitchFamily="18" charset="0"/>
                </a:rPr>
                <a:t>node</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1879" y="2181"/>
              <a:ext cx="683"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9"/>
            <p:cNvSpPr>
              <a:spLocks noChangeArrowheads="1"/>
            </p:cNvSpPr>
            <p:nvPr/>
          </p:nvSpPr>
          <p:spPr bwMode="auto">
            <a:xfrm>
              <a:off x="1879" y="2181"/>
              <a:ext cx="683" cy="229"/>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Rectangle 10"/>
            <p:cNvSpPr>
              <a:spLocks noChangeArrowheads="1"/>
            </p:cNvSpPr>
            <p:nvPr/>
          </p:nvSpPr>
          <p:spPr bwMode="auto">
            <a:xfrm>
              <a:off x="1931" y="2175"/>
              <a:ext cx="51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smtClean="0">
                  <a:ln>
                    <a:noFill/>
                  </a:ln>
                  <a:solidFill>
                    <a:srgbClr val="000000"/>
                  </a:solidFill>
                  <a:effectLst/>
                  <a:latin typeface="Times New Roman" panose="02020603050405020304" pitchFamily="18" charset="0"/>
                </a:rPr>
                <a:t>reserve</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3" name="Rectangle 11"/>
            <p:cNvSpPr>
              <a:spLocks noChangeArrowheads="1"/>
            </p:cNvSpPr>
            <p:nvPr/>
          </p:nvSpPr>
          <p:spPr bwMode="auto">
            <a:xfrm>
              <a:off x="2562" y="1953"/>
              <a:ext cx="341"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Rectangle 12"/>
            <p:cNvSpPr>
              <a:spLocks noChangeArrowheads="1"/>
            </p:cNvSpPr>
            <p:nvPr/>
          </p:nvSpPr>
          <p:spPr bwMode="auto">
            <a:xfrm>
              <a:off x="2562" y="1953"/>
              <a:ext cx="341" cy="228"/>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3"/>
            <p:cNvSpPr>
              <a:spLocks noChangeArrowheads="1"/>
            </p:cNvSpPr>
            <p:nvPr/>
          </p:nvSpPr>
          <p:spPr bwMode="auto">
            <a:xfrm>
              <a:off x="2694" y="1947"/>
              <a:ext cx="12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s</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6" name="Rectangle 14"/>
            <p:cNvSpPr>
              <a:spLocks noChangeArrowheads="1"/>
            </p:cNvSpPr>
            <p:nvPr/>
          </p:nvSpPr>
          <p:spPr bwMode="auto">
            <a:xfrm>
              <a:off x="2562" y="2181"/>
              <a:ext cx="341"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5"/>
            <p:cNvSpPr>
              <a:spLocks noChangeArrowheads="1"/>
            </p:cNvSpPr>
            <p:nvPr/>
          </p:nvSpPr>
          <p:spPr bwMode="auto">
            <a:xfrm>
              <a:off x="2562" y="2181"/>
              <a:ext cx="341" cy="229"/>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16"/>
            <p:cNvSpPr>
              <a:spLocks noChangeArrowheads="1"/>
            </p:cNvSpPr>
            <p:nvPr/>
          </p:nvSpPr>
          <p:spPr bwMode="auto">
            <a:xfrm>
              <a:off x="2607" y="2175"/>
              <a:ext cx="1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dirty="0" smtClean="0">
                  <a:ln>
                    <a:noFill/>
                  </a:ln>
                  <a:solidFill>
                    <a:srgbClr val="000000"/>
                  </a:solidFill>
                  <a:effectLst/>
                  <a:latin typeface="Times New Roman" panose="02020603050405020304" pitchFamily="18" charset="0"/>
                </a:rPr>
                <a:t>0</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7"/>
            <p:cNvSpPr>
              <a:spLocks noChangeArrowheads="1"/>
            </p:cNvSpPr>
            <p:nvPr/>
          </p:nvSpPr>
          <p:spPr bwMode="auto">
            <a:xfrm>
              <a:off x="2707" y="2175"/>
              <a:ext cx="101"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smtClean="0">
                  <a:ln>
                    <a:noFill/>
                  </a:ln>
                  <a:solidFill>
                    <a:srgbClr val="000000"/>
                  </a:solidFill>
                  <a:effectLst/>
                  <a:latin typeface="Times New Roman" panose="02020603050405020304" pitchFamily="18" charset="0"/>
                </a:rPr>
                <a:t>.</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0" name="Rectangle 18"/>
            <p:cNvSpPr>
              <a:spLocks noChangeArrowheads="1"/>
            </p:cNvSpPr>
            <p:nvPr/>
          </p:nvSpPr>
          <p:spPr bwMode="auto">
            <a:xfrm>
              <a:off x="2758" y="2175"/>
              <a:ext cx="1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smtClean="0">
                  <a:ln>
                    <a:noFill/>
                  </a:ln>
                  <a:solidFill>
                    <a:srgbClr val="000000"/>
                  </a:solidFill>
                  <a:effectLst/>
                  <a:latin typeface="Times New Roman" panose="02020603050405020304" pitchFamily="18" charset="0"/>
                </a:rPr>
                <a:t>2</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1" name="Rectangle 19"/>
            <p:cNvSpPr>
              <a:spLocks noChangeArrowheads="1"/>
            </p:cNvSpPr>
            <p:nvPr/>
          </p:nvSpPr>
          <p:spPr bwMode="auto">
            <a:xfrm>
              <a:off x="2880" y="1953"/>
              <a:ext cx="365"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20"/>
            <p:cNvSpPr>
              <a:spLocks noChangeArrowheads="1"/>
            </p:cNvSpPr>
            <p:nvPr/>
          </p:nvSpPr>
          <p:spPr bwMode="auto">
            <a:xfrm>
              <a:off x="2880" y="1953"/>
              <a:ext cx="365" cy="228"/>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1"/>
            <p:cNvSpPr>
              <a:spLocks noChangeArrowheads="1"/>
            </p:cNvSpPr>
            <p:nvPr/>
          </p:nvSpPr>
          <p:spPr bwMode="auto">
            <a:xfrm>
              <a:off x="2985" y="1935"/>
              <a:ext cx="131"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v</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4" name="Rectangle 22"/>
            <p:cNvSpPr>
              <a:spLocks noChangeArrowheads="1"/>
            </p:cNvSpPr>
            <p:nvPr/>
          </p:nvSpPr>
          <p:spPr bwMode="auto">
            <a:xfrm>
              <a:off x="3074" y="2027"/>
              <a:ext cx="9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000000"/>
                  </a:solidFill>
                  <a:effectLst/>
                  <a:latin typeface="Times New Roman" panose="02020603050405020304" pitchFamily="18" charset="0"/>
                </a:rPr>
                <a:t>1</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5" name="Rectangle 23"/>
            <p:cNvSpPr>
              <a:spLocks noChangeArrowheads="1"/>
            </p:cNvSpPr>
            <p:nvPr/>
          </p:nvSpPr>
          <p:spPr bwMode="auto">
            <a:xfrm>
              <a:off x="3245" y="1953"/>
              <a:ext cx="409"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4"/>
            <p:cNvSpPr>
              <a:spLocks noChangeArrowheads="1"/>
            </p:cNvSpPr>
            <p:nvPr/>
          </p:nvSpPr>
          <p:spPr bwMode="auto">
            <a:xfrm>
              <a:off x="3245" y="1953"/>
              <a:ext cx="409" cy="228"/>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25"/>
            <p:cNvSpPr>
              <a:spLocks noChangeArrowheads="1"/>
            </p:cNvSpPr>
            <p:nvPr/>
          </p:nvSpPr>
          <p:spPr bwMode="auto">
            <a:xfrm>
              <a:off x="3372" y="1935"/>
              <a:ext cx="131"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v</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8" name="Rectangle 26"/>
            <p:cNvSpPr>
              <a:spLocks noChangeArrowheads="1"/>
            </p:cNvSpPr>
            <p:nvPr/>
          </p:nvSpPr>
          <p:spPr bwMode="auto">
            <a:xfrm>
              <a:off x="3461" y="2027"/>
              <a:ext cx="9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000000"/>
                  </a:solidFill>
                  <a:effectLst/>
                  <a:latin typeface="Times New Roman" panose="02020603050405020304" pitchFamily="18" charset="0"/>
                </a:rPr>
                <a:t>2</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9" name="Rectangle 27"/>
            <p:cNvSpPr>
              <a:spLocks noChangeArrowheads="1"/>
            </p:cNvSpPr>
            <p:nvPr/>
          </p:nvSpPr>
          <p:spPr bwMode="auto">
            <a:xfrm>
              <a:off x="2880" y="2181"/>
              <a:ext cx="36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Rectangle 28"/>
            <p:cNvSpPr>
              <a:spLocks noChangeArrowheads="1"/>
            </p:cNvSpPr>
            <p:nvPr/>
          </p:nvSpPr>
          <p:spPr bwMode="auto">
            <a:xfrm>
              <a:off x="2880" y="2181"/>
              <a:ext cx="365" cy="229"/>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Rectangle 29"/>
            <p:cNvSpPr>
              <a:spLocks noChangeArrowheads="1"/>
            </p:cNvSpPr>
            <p:nvPr/>
          </p:nvSpPr>
          <p:spPr bwMode="auto">
            <a:xfrm>
              <a:off x="3012" y="2175"/>
              <a:ext cx="1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smtClean="0">
                  <a:ln>
                    <a:noFill/>
                  </a:ln>
                  <a:solidFill>
                    <a:srgbClr val="000000"/>
                  </a:solidFill>
                  <a:effectLst/>
                  <a:latin typeface="Times New Roman" panose="02020603050405020304" pitchFamily="18" charset="0"/>
                </a:rPr>
                <a:t>0</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32" name="Rectangle 30"/>
            <p:cNvSpPr>
              <a:spLocks noChangeArrowheads="1"/>
            </p:cNvSpPr>
            <p:nvPr/>
          </p:nvSpPr>
          <p:spPr bwMode="auto">
            <a:xfrm>
              <a:off x="3245" y="2181"/>
              <a:ext cx="4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Rectangle 31"/>
            <p:cNvSpPr>
              <a:spLocks noChangeArrowheads="1"/>
            </p:cNvSpPr>
            <p:nvPr/>
          </p:nvSpPr>
          <p:spPr bwMode="auto">
            <a:xfrm>
              <a:off x="3245" y="2181"/>
              <a:ext cx="455" cy="229"/>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Rectangle 32"/>
            <p:cNvSpPr>
              <a:spLocks noChangeArrowheads="1"/>
            </p:cNvSpPr>
            <p:nvPr/>
          </p:nvSpPr>
          <p:spPr bwMode="auto">
            <a:xfrm>
              <a:off x="3422" y="2175"/>
              <a:ext cx="1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smtClean="0">
                  <a:ln>
                    <a:noFill/>
                  </a:ln>
                  <a:solidFill>
                    <a:srgbClr val="000000"/>
                  </a:solidFill>
                  <a:effectLst/>
                  <a:latin typeface="Times New Roman" panose="02020603050405020304" pitchFamily="18" charset="0"/>
                </a:rPr>
                <a:t>0</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35" name="Rectangle 33"/>
            <p:cNvSpPr>
              <a:spLocks noChangeArrowheads="1"/>
            </p:cNvSpPr>
            <p:nvPr/>
          </p:nvSpPr>
          <p:spPr bwMode="auto">
            <a:xfrm>
              <a:off x="3654" y="1952"/>
              <a:ext cx="228"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Rectangle 34"/>
            <p:cNvSpPr>
              <a:spLocks noChangeArrowheads="1"/>
            </p:cNvSpPr>
            <p:nvPr/>
          </p:nvSpPr>
          <p:spPr bwMode="auto">
            <a:xfrm>
              <a:off x="3654" y="1952"/>
              <a:ext cx="228" cy="229"/>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5"/>
            <p:cNvSpPr>
              <a:spLocks noChangeArrowheads="1"/>
            </p:cNvSpPr>
            <p:nvPr/>
          </p:nvSpPr>
          <p:spPr bwMode="auto">
            <a:xfrm>
              <a:off x="3691" y="1935"/>
              <a:ext cx="131"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1" u="none" strike="noStrike" cap="none" normalizeH="0" baseline="0" smtClean="0">
                  <a:ln>
                    <a:noFill/>
                  </a:ln>
                  <a:solidFill>
                    <a:srgbClr val="000000"/>
                  </a:solidFill>
                  <a:effectLst/>
                  <a:latin typeface="Times New Roman" panose="02020603050405020304" pitchFamily="18" charset="0"/>
                </a:rPr>
                <a:t>v</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38" name="Rectangle 36"/>
            <p:cNvSpPr>
              <a:spLocks noChangeArrowheads="1"/>
            </p:cNvSpPr>
            <p:nvPr/>
          </p:nvSpPr>
          <p:spPr bwMode="auto">
            <a:xfrm>
              <a:off x="3780" y="2026"/>
              <a:ext cx="9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smtClean="0">
                  <a:ln>
                    <a:noFill/>
                  </a:ln>
                  <a:solidFill>
                    <a:srgbClr val="000000"/>
                  </a:solidFill>
                  <a:effectLst/>
                  <a:latin typeface="Times New Roman" panose="02020603050405020304" pitchFamily="18" charset="0"/>
                </a:rPr>
                <a:t>3</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39" name="Rectangle 37"/>
            <p:cNvSpPr>
              <a:spLocks noChangeArrowheads="1"/>
            </p:cNvSpPr>
            <p:nvPr/>
          </p:nvSpPr>
          <p:spPr bwMode="auto">
            <a:xfrm>
              <a:off x="3654" y="2181"/>
              <a:ext cx="228"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Rectangle 38"/>
            <p:cNvSpPr>
              <a:spLocks noChangeArrowheads="1"/>
            </p:cNvSpPr>
            <p:nvPr/>
          </p:nvSpPr>
          <p:spPr bwMode="auto">
            <a:xfrm>
              <a:off x="3654" y="2181"/>
              <a:ext cx="228" cy="228"/>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39"/>
            <p:cNvSpPr>
              <a:spLocks noChangeArrowheads="1"/>
            </p:cNvSpPr>
            <p:nvPr/>
          </p:nvSpPr>
          <p:spPr bwMode="auto">
            <a:xfrm>
              <a:off x="3718" y="2175"/>
              <a:ext cx="1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500" b="0" i="0" u="none" strike="noStrike" cap="none" normalizeH="0" baseline="0" smtClean="0">
                  <a:ln>
                    <a:noFill/>
                  </a:ln>
                  <a:solidFill>
                    <a:srgbClr val="000000"/>
                  </a:solidFill>
                  <a:effectLst/>
                  <a:latin typeface="Times New Roman" panose="02020603050405020304" pitchFamily="18" charset="0"/>
                </a:rPr>
                <a:t>0</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grpSp>
      <p:sp>
        <p:nvSpPr>
          <p:cNvPr id="131" name="矩形 130"/>
          <p:cNvSpPr/>
          <p:nvPr/>
        </p:nvSpPr>
        <p:spPr>
          <a:xfrm>
            <a:off x="2149475" y="5531643"/>
            <a:ext cx="479425" cy="300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smtClean="0">
                <a:solidFill>
                  <a:srgbClr val="007B00"/>
                </a:solidFill>
                <a:latin typeface="Times New Roman" panose="02020603050405020304" pitchFamily="18" charset="0"/>
                <a:cs typeface="Times New Roman" panose="02020603050405020304" pitchFamily="18" charset="0"/>
              </a:rPr>
              <a:t>0.08</a:t>
            </a:r>
            <a:endParaRPr lang="zh-CN" altLang="en-US" dirty="0">
              <a:solidFill>
                <a:srgbClr val="007B00"/>
              </a:solidFill>
              <a:latin typeface="Times New Roman" panose="02020603050405020304" pitchFamily="18" charset="0"/>
              <a:cs typeface="Times New Roman" panose="02020603050405020304" pitchFamily="18" charset="0"/>
            </a:endParaRPr>
          </a:p>
        </p:txBody>
      </p:sp>
      <p:sp>
        <p:nvSpPr>
          <p:cNvPr id="133" name="矩形 132"/>
          <p:cNvSpPr/>
          <p:nvPr/>
        </p:nvSpPr>
        <p:spPr>
          <a:xfrm>
            <a:off x="2816225" y="5550693"/>
            <a:ext cx="479425" cy="300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smtClean="0">
                <a:solidFill>
                  <a:srgbClr val="007B00"/>
                </a:solidFill>
                <a:latin typeface="Times New Roman" panose="02020603050405020304" pitchFamily="18" charset="0"/>
                <a:cs typeface="Times New Roman" panose="02020603050405020304" pitchFamily="18" charset="0"/>
              </a:rPr>
              <a:t>0.08</a:t>
            </a:r>
            <a:endParaRPr lang="zh-CN" altLang="en-US" dirty="0">
              <a:solidFill>
                <a:srgbClr val="007B00"/>
              </a:solidFill>
              <a:latin typeface="Times New Roman" panose="02020603050405020304" pitchFamily="18" charset="0"/>
              <a:cs typeface="Times New Roman" panose="02020603050405020304" pitchFamily="18" charset="0"/>
            </a:endParaRPr>
          </a:p>
        </p:txBody>
      </p:sp>
      <p:cxnSp>
        <p:nvCxnSpPr>
          <p:cNvPr id="43" name="直接箭头连接符 42"/>
          <p:cNvCxnSpPr/>
          <p:nvPr/>
        </p:nvCxnSpPr>
        <p:spPr>
          <a:xfrm>
            <a:off x="1285876" y="4291806"/>
            <a:ext cx="822324" cy="500062"/>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228601" y="4379089"/>
            <a:ext cx="1084262" cy="400110"/>
          </a:xfrm>
          <a:prstGeom prst="rect">
            <a:avLst/>
          </a:prstGeom>
          <a:noFill/>
          <a:ln>
            <a:solidFill>
              <a:schemeClr val="tx1"/>
            </a:solidFill>
          </a:ln>
        </p:spPr>
        <p:txBody>
          <a:bodyPr wrap="square" rtlCol="0">
            <a:spAutoFit/>
          </a:bodyPr>
          <a:lstStyle/>
          <a:p>
            <a:r>
              <a:rPr lang="en-US" altLang="zh-CN" sz="2000" dirty="0" smtClean="0">
                <a:solidFill>
                  <a:srgbClr val="0D14FF"/>
                </a:solidFill>
                <a:latin typeface="Times New Roman" panose="02020603050405020304" pitchFamily="18" charset="0"/>
                <a:cs typeface="Times New Roman" panose="02020603050405020304" pitchFamily="18" charset="0"/>
              </a:rPr>
              <a:t>0.4</a:t>
            </a:r>
            <a:r>
              <a:rPr lang="en-US" altLang="zh-CN" sz="2000" dirty="0" smtClean="0">
                <a:latin typeface="Times New Roman" panose="02020603050405020304" pitchFamily="18" charset="0"/>
                <a:cs typeface="Times New Roman" panose="02020603050405020304" pitchFamily="18" charset="0"/>
              </a:rPr>
              <a:t>*</a:t>
            </a:r>
            <a:r>
              <a:rPr lang="en-US" altLang="zh-CN" sz="2000" dirty="0" smtClean="0">
                <a:solidFill>
                  <a:srgbClr val="C00000"/>
                </a:solidFill>
                <a:latin typeface="Times New Roman" panose="02020603050405020304" pitchFamily="18" charset="0"/>
                <a:cs typeface="Times New Roman" panose="02020603050405020304" pitchFamily="18" charset="0"/>
              </a:rPr>
              <a:t>0.2</a:t>
            </a:r>
            <a:endParaRPr lang="zh-CN" altLang="en-US" sz="2000" dirty="0">
              <a:solidFill>
                <a:srgbClr val="C00000"/>
              </a:solidFill>
              <a:latin typeface="Times New Roman" panose="02020603050405020304" pitchFamily="18" charset="0"/>
              <a:cs typeface="Times New Roman" panose="02020603050405020304" pitchFamily="18" charset="0"/>
            </a:endParaRPr>
          </a:p>
        </p:txBody>
      </p:sp>
      <p:cxnSp>
        <p:nvCxnSpPr>
          <p:cNvPr id="46" name="直接箭头连接符 45"/>
          <p:cNvCxnSpPr>
            <a:endCxn id="21" idx="1"/>
          </p:cNvCxnSpPr>
          <p:nvPr/>
        </p:nvCxnSpPr>
        <p:spPr>
          <a:xfrm>
            <a:off x="1023938" y="4783137"/>
            <a:ext cx="1084262" cy="53737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4" name="文本框 133"/>
          <p:cNvSpPr txBox="1"/>
          <p:nvPr/>
        </p:nvSpPr>
        <p:spPr>
          <a:xfrm>
            <a:off x="3544888" y="3789318"/>
            <a:ext cx="1084262" cy="400110"/>
          </a:xfrm>
          <a:prstGeom prst="rect">
            <a:avLst/>
          </a:prstGeom>
          <a:noFill/>
          <a:ln>
            <a:solidFill>
              <a:schemeClr val="tx1"/>
            </a:solidFill>
          </a:ln>
        </p:spPr>
        <p:txBody>
          <a:bodyPr wrap="square" rtlCol="0">
            <a:spAutoFit/>
          </a:bodyPr>
          <a:lstStyle/>
          <a:p>
            <a:r>
              <a:rPr lang="en-US" altLang="zh-CN" sz="2000" dirty="0" smtClean="0">
                <a:solidFill>
                  <a:srgbClr val="0D14FF"/>
                </a:solidFill>
                <a:latin typeface="Times New Roman" panose="02020603050405020304" pitchFamily="18" charset="0"/>
                <a:cs typeface="Times New Roman" panose="02020603050405020304" pitchFamily="18" charset="0"/>
              </a:rPr>
              <a:t>0.4</a:t>
            </a:r>
            <a:r>
              <a:rPr lang="en-US" altLang="zh-CN" sz="2000" dirty="0" smtClean="0">
                <a:latin typeface="Times New Roman" panose="02020603050405020304" pitchFamily="18" charset="0"/>
                <a:cs typeface="Times New Roman" panose="02020603050405020304" pitchFamily="18" charset="0"/>
              </a:rPr>
              <a:t>*</a:t>
            </a:r>
            <a:r>
              <a:rPr lang="en-US" altLang="zh-CN" sz="2000" dirty="0" smtClean="0">
                <a:solidFill>
                  <a:srgbClr val="C00000"/>
                </a:solidFill>
                <a:latin typeface="Times New Roman" panose="02020603050405020304" pitchFamily="18" charset="0"/>
                <a:cs typeface="Times New Roman" panose="02020603050405020304" pitchFamily="18" charset="0"/>
              </a:rPr>
              <a:t>0.2</a:t>
            </a:r>
            <a:endParaRPr lang="zh-CN" altLang="en-US" sz="2000" dirty="0">
              <a:solidFill>
                <a:srgbClr val="C00000"/>
              </a:solidFill>
              <a:latin typeface="Times New Roman" panose="02020603050405020304" pitchFamily="18" charset="0"/>
              <a:cs typeface="Times New Roman" panose="02020603050405020304" pitchFamily="18" charset="0"/>
            </a:endParaRPr>
          </a:p>
        </p:txBody>
      </p:sp>
      <p:cxnSp>
        <p:nvCxnSpPr>
          <p:cNvPr id="135" name="直接箭头连接符 134"/>
          <p:cNvCxnSpPr>
            <a:stCxn id="134" idx="2"/>
          </p:cNvCxnSpPr>
          <p:nvPr/>
        </p:nvCxnSpPr>
        <p:spPr>
          <a:xfrm flipH="1">
            <a:off x="3200401" y="4189428"/>
            <a:ext cx="886618" cy="125330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6" name="文本框 135"/>
          <p:cNvSpPr txBox="1"/>
          <p:nvPr/>
        </p:nvSpPr>
        <p:spPr>
          <a:xfrm>
            <a:off x="2801938" y="4577527"/>
            <a:ext cx="763585" cy="400110"/>
          </a:xfrm>
          <a:prstGeom prst="rect">
            <a:avLst/>
          </a:prstGeom>
          <a:noFill/>
        </p:spPr>
        <p:txBody>
          <a:bodyPr wrap="square" rtlCol="0">
            <a:spAutoFit/>
          </a:bodyPr>
          <a:lstStyle/>
          <a:p>
            <a:r>
              <a:rPr lang="en-US" altLang="zh-CN" sz="2000" dirty="0" smtClean="0">
                <a:solidFill>
                  <a:srgbClr val="0D14FF"/>
                </a:solidFill>
                <a:latin typeface="Times New Roman" panose="02020603050405020304" pitchFamily="18" charset="0"/>
                <a:cs typeface="Times New Roman" panose="02020603050405020304" pitchFamily="18" charset="0"/>
              </a:rPr>
              <a:t>0.32</a:t>
            </a:r>
            <a:endParaRPr lang="zh-CN" altLang="en-US" dirty="0">
              <a:solidFill>
                <a:srgbClr val="0D14FF"/>
              </a:solidFill>
              <a:latin typeface="Times New Roman" panose="02020603050405020304" pitchFamily="18" charset="0"/>
              <a:cs typeface="Times New Roman" panose="02020603050405020304" pitchFamily="18" charset="0"/>
            </a:endParaRPr>
          </a:p>
        </p:txBody>
      </p:sp>
      <p:sp>
        <p:nvSpPr>
          <p:cNvPr id="144" name="文本框 143"/>
          <p:cNvSpPr txBox="1"/>
          <p:nvPr/>
        </p:nvSpPr>
        <p:spPr>
          <a:xfrm>
            <a:off x="1716092" y="2920911"/>
            <a:ext cx="763585" cy="400110"/>
          </a:xfrm>
          <a:prstGeom prst="rect">
            <a:avLst/>
          </a:prstGeom>
          <a:noFill/>
        </p:spPr>
        <p:txBody>
          <a:bodyPr wrap="square" rtlCol="0">
            <a:spAutoFit/>
          </a:bodyPr>
          <a:lstStyle/>
          <a:p>
            <a:r>
              <a:rPr lang="en-US" altLang="zh-CN" sz="2000" dirty="0" smtClean="0">
                <a:solidFill>
                  <a:srgbClr val="0D14FF"/>
                </a:solidFill>
                <a:latin typeface="Times New Roman" panose="02020603050405020304" pitchFamily="18" charset="0"/>
                <a:cs typeface="Times New Roman" panose="02020603050405020304" pitchFamily="18" charset="0"/>
              </a:rPr>
              <a:t>0.32</a:t>
            </a:r>
            <a:endParaRPr lang="zh-CN" altLang="en-US" dirty="0">
              <a:solidFill>
                <a:srgbClr val="0D14FF"/>
              </a:solidFill>
              <a:latin typeface="Times New Roman" panose="02020603050405020304" pitchFamily="18" charset="0"/>
              <a:cs typeface="Times New Roman" panose="02020603050405020304" pitchFamily="18" charset="0"/>
            </a:endParaRPr>
          </a:p>
        </p:txBody>
      </p:sp>
      <p:sp>
        <p:nvSpPr>
          <p:cNvPr id="49" name="矩形 48"/>
          <p:cNvSpPr/>
          <p:nvPr/>
        </p:nvSpPr>
        <p:spPr>
          <a:xfrm>
            <a:off x="537369" y="3929795"/>
            <a:ext cx="470694" cy="319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弧形 51"/>
          <p:cNvSpPr/>
          <p:nvPr/>
        </p:nvSpPr>
        <p:spPr>
          <a:xfrm rot="9191339">
            <a:off x="2039159" y="3313186"/>
            <a:ext cx="800100" cy="926351"/>
          </a:xfrm>
          <a:prstGeom prst="arc">
            <a:avLst>
              <a:gd name="adj1" fmla="val 16200000"/>
              <a:gd name="adj2" fmla="val 1064297"/>
            </a:avLst>
          </a:prstGeom>
          <a:ln>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5" name="矩形 144"/>
          <p:cNvSpPr/>
          <p:nvPr/>
        </p:nvSpPr>
        <p:spPr>
          <a:xfrm>
            <a:off x="3038253" y="3945642"/>
            <a:ext cx="470694" cy="319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800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3" grpId="0" animBg="1"/>
      <p:bldP spid="44" grpId="0" animBg="1"/>
      <p:bldP spid="134" grpId="0" animBg="1"/>
      <p:bldP spid="136" grpId="0"/>
      <p:bldP spid="144" grpId="0"/>
      <p:bldP spid="49" grpId="0" animBg="1"/>
      <p:bldP spid="52" grpId="0" animBg="1"/>
      <p:bldP spid="1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Forward push phase</a:t>
            </a:r>
            <a:endParaRPr lang="zh-CN" altLang="en-US" dirty="0"/>
          </a:p>
        </p:txBody>
      </p:sp>
      <mc:AlternateContent xmlns:mc="http://schemas.openxmlformats.org/markup-compatibility/2006" xmlns:a14="http://schemas.microsoft.com/office/drawing/2010/main">
        <mc:Choice Requires="a14">
          <p:sp>
            <p:nvSpPr>
              <p:cNvPr id="3" name="文本占位符 2"/>
              <p:cNvSpPr>
                <a:spLocks noGrp="1"/>
              </p:cNvSpPr>
              <p:nvPr>
                <p:ph type="body" idx="1"/>
              </p:nvPr>
            </p:nvSpPr>
            <p:spPr/>
            <p:txBody>
              <a:bodyPr/>
              <a:lstStyle/>
              <a:p>
                <a:r>
                  <a:rPr lang="en-US" altLang="zh-CN" dirty="0" smtClean="0"/>
                  <a:t>Time </a:t>
                </a:r>
                <a:r>
                  <a:rPr lang="en-US" altLang="zh-CN" dirty="0"/>
                  <a:t>complexity [Andersen et al. 2007]: </a:t>
                </a:r>
                <a:endParaRPr lang="en-US" altLang="zh-CN" dirty="0" smtClean="0"/>
              </a:p>
              <a:p>
                <a:pPr lvl="1"/>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charset="0"/>
                          </a:rPr>
                        </m:ctrlPr>
                      </m:dPr>
                      <m:e>
                        <m:f>
                          <m:fPr>
                            <m:ctrlPr>
                              <a:rPr lang="en-US" altLang="zh-CN" b="0" i="1" smtClean="0">
                                <a:latin typeface="Cambria Math" charset="0"/>
                              </a:rPr>
                            </m:ctrlPr>
                          </m:fPr>
                          <m:num>
                            <m:r>
                              <a:rPr lang="en-US" altLang="zh-CN" b="0" i="1" smtClean="0">
                                <a:latin typeface="Cambria Math" panose="02040503050406030204" pitchFamily="18" charset="0"/>
                              </a:rPr>
                              <m:t>1</m:t>
                            </m:r>
                          </m:num>
                          <m:den>
                            <m:sSub>
                              <m:sSubPr>
                                <m:ctrlPr>
                                  <a:rPr lang="en-US" altLang="zh-CN" b="0" i="1" smtClean="0">
                                    <a:latin typeface="Cambria Math"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𝑚𝑎𝑥</m:t>
                                </m:r>
                              </m:sub>
                            </m:sSub>
                          </m:den>
                        </m:f>
                      </m:e>
                    </m:d>
                  </m:oMath>
                </a14:m>
                <a:endParaRPr lang="en-US" altLang="zh-CN" dirty="0" smtClean="0"/>
              </a:p>
              <a:p>
                <a:endParaRPr lang="en-US" altLang="zh-CN" dirty="0" smtClean="0">
                  <a:latin typeface="Cambria Math" panose="02040503050406030204" pitchFamily="18" charset="0"/>
                </a:endParaRPr>
              </a:p>
              <a:p>
                <a:r>
                  <a:rPr lang="en-US" altLang="zh-CN" sz="2800" dirty="0" smtClean="0">
                    <a:latin typeface="Cambria Math" panose="02040503050406030204" pitchFamily="18" charset="0"/>
                  </a:rPr>
                  <a:t>Invariant </a:t>
                </a:r>
                <a:r>
                  <a:rPr lang="en-US" altLang="zh-CN" sz="2800" dirty="0">
                    <a:latin typeface="Cambria Math" panose="02040503050406030204" pitchFamily="18" charset="0"/>
                  </a:rPr>
                  <a:t>of forward </a:t>
                </a:r>
                <a:r>
                  <a:rPr lang="en-US" altLang="zh-CN" sz="2800" dirty="0" smtClean="0">
                    <a:latin typeface="Cambria Math" panose="02040503050406030204" pitchFamily="18" charset="0"/>
                  </a:rPr>
                  <a:t>push </a:t>
                </a:r>
                <a:r>
                  <a:rPr lang="en-US" altLang="zh-CN" sz="2800" dirty="0"/>
                  <a:t>[Andersen et al. 2007]: </a:t>
                </a:r>
                <a:endParaRPr lang="en-US" altLang="zh-CN" sz="2800" dirty="0">
                  <a:latin typeface="Cambria Math" panose="02040503050406030204" pitchFamily="18" charset="0"/>
                </a:endParaRPr>
              </a:p>
              <a:p>
                <a:pPr marL="20320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𝜋</m:t>
                      </m:r>
                      <m:d>
                        <m:dPr>
                          <m:ctrlPr>
                            <a:rPr lang="en-US" altLang="zh-CN" i="1">
                              <a:latin typeface="Cambria Math" charset="0"/>
                            </a:rPr>
                          </m:ctrlPr>
                        </m:dPr>
                        <m:e>
                          <m:r>
                            <a:rPr lang="en-US" altLang="zh-CN" i="1">
                              <a:latin typeface="Cambria Math" panose="02040503050406030204" pitchFamily="18" charset="0"/>
                            </a:rPr>
                            <m:t>𝑠</m:t>
                          </m:r>
                          <m:r>
                            <a:rPr lang="en-US" altLang="zh-CN" i="1">
                              <a:latin typeface="Cambria Math" panose="02040503050406030204" pitchFamily="18" charset="0"/>
                            </a:rPr>
                            <m:t>,</m:t>
                          </m:r>
                          <m:r>
                            <a:rPr lang="en-US" altLang="zh-CN" i="1">
                              <a:latin typeface="Cambria Math" panose="02040503050406030204" pitchFamily="18" charset="0"/>
                            </a:rPr>
                            <m:t>𝑡</m:t>
                          </m:r>
                        </m:e>
                      </m:d>
                      <m:r>
                        <a:rPr lang="en-US" altLang="zh-CN" i="1">
                          <a:latin typeface="Cambria Math" panose="02040503050406030204" pitchFamily="18" charset="0"/>
                        </a:rPr>
                        <m:t>=</m:t>
                      </m:r>
                      <m:acc>
                        <m:accPr>
                          <m:chr m:val="̂"/>
                          <m:ctrlPr>
                            <a:rPr lang="en-AU" altLang="zh-CN" b="0" i="1" smtClean="0">
                              <a:latin typeface="Cambria Math" charset="0"/>
                            </a:rPr>
                          </m:ctrlPr>
                        </m:accPr>
                        <m:e>
                          <m:r>
                            <a:rPr lang="en-AU" altLang="zh-CN" b="0" i="1" smtClean="0">
                              <a:latin typeface="Cambria Math" charset="0"/>
                            </a:rPr>
                            <m:t>𝜋</m:t>
                          </m:r>
                        </m:e>
                      </m:acc>
                      <m:d>
                        <m:dPr>
                          <m:ctrlPr>
                            <a:rPr lang="en-US" altLang="zh-CN" i="1">
                              <a:latin typeface="Cambria Math" charset="0"/>
                            </a:rPr>
                          </m:ctrlPr>
                        </m:dPr>
                        <m:e>
                          <m:r>
                            <a:rPr lang="en-US" altLang="zh-CN" i="1">
                              <a:latin typeface="Cambria Math" panose="02040503050406030204" pitchFamily="18" charset="0"/>
                            </a:rPr>
                            <m:t>𝑠</m:t>
                          </m:r>
                          <m:r>
                            <a:rPr lang="en-US" altLang="zh-CN" i="1">
                              <a:latin typeface="Cambria Math" panose="02040503050406030204" pitchFamily="18" charset="0"/>
                            </a:rPr>
                            <m:t>,</m:t>
                          </m:r>
                          <m:r>
                            <a:rPr lang="en-US" altLang="zh-CN" i="1">
                              <a:latin typeface="Cambria Math" panose="02040503050406030204" pitchFamily="18" charset="0"/>
                            </a:rPr>
                            <m:t>𝑡</m:t>
                          </m:r>
                        </m:e>
                      </m:d>
                      <m:r>
                        <a:rPr lang="en-US" altLang="zh-CN" i="1">
                          <a:latin typeface="Cambria Math" panose="02040503050406030204" pitchFamily="18" charset="0"/>
                        </a:rPr>
                        <m:t>+</m:t>
                      </m:r>
                      <m:nary>
                        <m:naryPr>
                          <m:chr m:val="∑"/>
                          <m:supHide m:val="on"/>
                          <m:ctrlPr>
                            <a:rPr lang="en-US" altLang="zh-CN" i="1">
                              <a:latin typeface="Cambria Math" charset="0"/>
                            </a:rPr>
                          </m:ctrlPr>
                        </m:naryPr>
                        <m:sub>
                          <m:r>
                            <a:rPr lang="en-US" altLang="zh-CN" i="1">
                              <a:latin typeface="Cambria Math" panose="02040503050406030204" pitchFamily="18" charset="0"/>
                            </a:rPr>
                            <m:t>𝑣</m:t>
                          </m:r>
                          <m:r>
                            <a:rPr lang="en-US" altLang="zh-CN" i="1">
                              <a:latin typeface="Cambria Math" panose="02040503050406030204" pitchFamily="18" charset="0"/>
                            </a:rPr>
                            <m:t>∈</m:t>
                          </m:r>
                          <m:r>
                            <a:rPr lang="en-US" altLang="zh-CN" i="1">
                              <a:latin typeface="Cambria Math" panose="02040503050406030204" pitchFamily="18" charset="0"/>
                            </a:rPr>
                            <m:t>𝑉</m:t>
                          </m:r>
                        </m:sub>
                        <m:sup/>
                        <m:e>
                          <m:r>
                            <a:rPr lang="en-US" altLang="zh-CN" i="1">
                              <a:latin typeface="Cambria Math" panose="02040503050406030204" pitchFamily="18" charset="0"/>
                            </a:rPr>
                            <m:t>𝑟</m:t>
                          </m:r>
                          <m:d>
                            <m:dPr>
                              <m:ctrlPr>
                                <a:rPr lang="en-US" altLang="zh-CN" i="1">
                                  <a:latin typeface="Cambria Math" charset="0"/>
                                </a:rPr>
                              </m:ctrlPr>
                            </m:dPr>
                            <m:e>
                              <m:r>
                                <a:rPr lang="en-US" altLang="zh-CN" i="1">
                                  <a:latin typeface="Cambria Math" panose="02040503050406030204" pitchFamily="18" charset="0"/>
                                </a:rPr>
                                <m:t>𝑠</m:t>
                              </m:r>
                              <m:r>
                                <a:rPr lang="en-US" altLang="zh-CN" i="1">
                                  <a:latin typeface="Cambria Math" panose="02040503050406030204" pitchFamily="18" charset="0"/>
                                </a:rPr>
                                <m:t>,</m:t>
                              </m:r>
                              <m:r>
                                <a:rPr lang="en-US" altLang="zh-CN" i="1">
                                  <a:latin typeface="Cambria Math" panose="02040503050406030204" pitchFamily="18" charset="0"/>
                                </a:rPr>
                                <m:t>𝑣</m:t>
                              </m:r>
                            </m:e>
                          </m:d>
                          <m:r>
                            <a:rPr lang="en-US" altLang="zh-CN" i="1">
                              <a:latin typeface="Cambria Math" panose="02040503050406030204" pitchFamily="18" charset="0"/>
                            </a:rPr>
                            <m:t>⋅</m:t>
                          </m:r>
                          <m:r>
                            <a:rPr lang="en-US" altLang="zh-CN" i="1">
                              <a:latin typeface="Cambria Math" panose="02040503050406030204" pitchFamily="18" charset="0"/>
                            </a:rPr>
                            <m:t>𝜋</m:t>
                          </m:r>
                          <m:r>
                            <a:rPr lang="en-US" altLang="zh-CN" i="1">
                              <a:latin typeface="Cambria Math" panose="02040503050406030204" pitchFamily="18" charset="0"/>
                            </a:rPr>
                            <m:t>(</m:t>
                          </m:r>
                          <m:r>
                            <a:rPr lang="en-US" altLang="zh-CN" i="1">
                              <a:latin typeface="Cambria Math" panose="02040503050406030204" pitchFamily="18" charset="0"/>
                            </a:rPr>
                            <m:t>𝑣</m:t>
                          </m:r>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e>
                      </m:nary>
                    </m:oMath>
                  </m:oMathPara>
                </a14:m>
                <a:endParaRPr lang="zh-CN" altLang="en-US" dirty="0"/>
              </a:p>
            </p:txBody>
          </p:sp>
        </mc:Choice>
        <mc:Fallback xmlns="">
          <p:sp>
            <p:nvSpPr>
              <p:cNvPr id="3" name="文本占位符 2"/>
              <p:cNvSpPr>
                <a:spLocks noGrp="1" noRot="1" noChangeAspect="1" noMove="1" noResize="1" noEditPoints="1" noAdjustHandles="1" noChangeArrowheads="1" noChangeShapeType="1" noTextEdit="1"/>
              </p:cNvSpPr>
              <p:nvPr>
                <p:ph type="body" idx="1"/>
              </p:nvPr>
            </p:nvSpPr>
            <p:spPr>
              <a:blipFill rotWithShape="0">
                <a:blip r:embed="rId3"/>
                <a:stretch>
                  <a:fillRect t="-943"/>
                </a:stretch>
              </a:blipFill>
            </p:spPr>
            <p:txBody>
              <a:bodyPr/>
              <a:lstStyle/>
              <a:p>
                <a:r>
                  <a:rPr lang="en-US">
                    <a:noFill/>
                  </a:rPr>
                  <a:t> </a:t>
                </a:r>
              </a:p>
            </p:txBody>
          </p:sp>
        </mc:Fallback>
      </mc:AlternateContent>
      <p:sp>
        <p:nvSpPr>
          <p:cNvPr id="4" name="Rectangle 3"/>
          <p:cNvSpPr/>
          <p:nvPr/>
        </p:nvSpPr>
        <p:spPr>
          <a:xfrm>
            <a:off x="5091545" y="4239491"/>
            <a:ext cx="1205346" cy="5403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24763" y="5418277"/>
            <a:ext cx="3423683" cy="707886"/>
          </a:xfrm>
          <a:prstGeom prst="rect">
            <a:avLst/>
          </a:prstGeom>
          <a:noFill/>
          <a:ln>
            <a:solidFill>
              <a:srgbClr val="C00000"/>
            </a:solidFill>
          </a:ln>
        </p:spPr>
        <p:txBody>
          <a:bodyPr wrap="square" rtlCol="0">
            <a:spAutoFit/>
          </a:bodyPr>
          <a:lstStyle/>
          <a:p>
            <a:r>
              <a:rPr lang="en-US" altLang="zh-CN" sz="2000" dirty="0" smtClean="0">
                <a:latin typeface="Times" charset="0"/>
                <a:ea typeface="Times" charset="0"/>
                <a:cs typeface="Times" charset="0"/>
              </a:rPr>
              <a:t>Portion</a:t>
            </a:r>
            <a:r>
              <a:rPr lang="zh-CN" altLang="en-US" sz="2000" dirty="0" smtClean="0">
                <a:latin typeface="Times" charset="0"/>
                <a:ea typeface="Times" charset="0"/>
                <a:cs typeface="Times" charset="0"/>
              </a:rPr>
              <a:t> </a:t>
            </a:r>
            <a:r>
              <a:rPr lang="en-AU" altLang="zh-CN" sz="2000" dirty="0" smtClean="0">
                <a:latin typeface="Times" charset="0"/>
                <a:ea typeface="Times" charset="0"/>
                <a:cs typeface="Times" charset="0"/>
              </a:rPr>
              <a:t>of random walks currently at </a:t>
            </a:r>
            <a:r>
              <a:rPr lang="en-AU" altLang="zh-CN" sz="2000" i="1" dirty="0" smtClean="0">
                <a:latin typeface="Times" charset="0"/>
                <a:ea typeface="Times" charset="0"/>
                <a:cs typeface="Times" charset="0"/>
              </a:rPr>
              <a:t>v </a:t>
            </a:r>
            <a:r>
              <a:rPr lang="en-AU" altLang="zh-CN" sz="2000" dirty="0" smtClean="0">
                <a:latin typeface="Times" charset="0"/>
                <a:ea typeface="Times" charset="0"/>
                <a:cs typeface="Times" charset="0"/>
              </a:rPr>
              <a:t>(not stopped yet)</a:t>
            </a:r>
            <a:endParaRPr lang="en-US" sz="2000" dirty="0">
              <a:latin typeface="Times" charset="0"/>
              <a:ea typeface="Times" charset="0"/>
              <a:cs typeface="Times" charset="0"/>
            </a:endParaRPr>
          </a:p>
        </p:txBody>
      </p:sp>
      <p:sp>
        <p:nvSpPr>
          <p:cNvPr id="7" name="Rectangle 6"/>
          <p:cNvSpPr/>
          <p:nvPr/>
        </p:nvSpPr>
        <p:spPr>
          <a:xfrm>
            <a:off x="6525491" y="4239491"/>
            <a:ext cx="1184563" cy="540327"/>
          </a:xfrm>
          <a:prstGeom prst="rect">
            <a:avLst/>
          </a:prstGeom>
          <a:noFill/>
          <a:ln>
            <a:solidFill>
              <a:srgbClr val="0D1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17572" y="5182687"/>
            <a:ext cx="3200400" cy="1080002"/>
          </a:xfrm>
          <a:prstGeom prst="rect">
            <a:avLst/>
          </a:prstGeom>
          <a:noFill/>
          <a:ln>
            <a:solidFill>
              <a:srgbClr val="0D1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latin typeface="Times" charset="0"/>
                <a:ea typeface="Times" charset="0"/>
                <a:cs typeface="Times" charset="0"/>
              </a:rPr>
              <a:t>The probability that the random walk from </a:t>
            </a:r>
            <a:r>
              <a:rPr lang="en-US" sz="2000" i="1" dirty="0" smtClean="0">
                <a:solidFill>
                  <a:sysClr val="windowText" lastClr="000000"/>
                </a:solidFill>
                <a:latin typeface="Times" charset="0"/>
                <a:ea typeface="Times" charset="0"/>
                <a:cs typeface="Times" charset="0"/>
              </a:rPr>
              <a:t>v</a:t>
            </a:r>
            <a:r>
              <a:rPr lang="en-US" sz="2000" dirty="0" smtClean="0">
                <a:solidFill>
                  <a:sysClr val="windowText" lastClr="000000"/>
                </a:solidFill>
                <a:latin typeface="Times" charset="0"/>
                <a:ea typeface="Times" charset="0"/>
                <a:cs typeface="Times" charset="0"/>
              </a:rPr>
              <a:t> that terminates at </a:t>
            </a:r>
            <a:r>
              <a:rPr lang="en-US" sz="2000" i="1" dirty="0" smtClean="0">
                <a:solidFill>
                  <a:sysClr val="windowText" lastClr="000000"/>
                </a:solidFill>
                <a:latin typeface="Times" charset="0"/>
                <a:ea typeface="Times" charset="0"/>
                <a:cs typeface="Times" charset="0"/>
              </a:rPr>
              <a:t>t</a:t>
            </a:r>
            <a:endParaRPr lang="en-US" sz="2000" i="1" dirty="0">
              <a:solidFill>
                <a:sysClr val="windowText" lastClr="000000"/>
              </a:solidFill>
              <a:latin typeface="Times" charset="0"/>
              <a:ea typeface="Times" charset="0"/>
              <a:cs typeface="Times" charset="0"/>
            </a:endParaRPr>
          </a:p>
        </p:txBody>
      </p:sp>
    </p:spTree>
    <p:extLst>
      <p:ext uri="{BB962C8B-B14F-4D97-AF65-F5344CB8AC3E}">
        <p14:creationId xmlns:p14="http://schemas.microsoft.com/office/powerpoint/2010/main" val="416611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Random</a:t>
            </a:r>
            <a:r>
              <a:rPr lang="zh-CN" altLang="en-US" dirty="0" smtClean="0"/>
              <a:t> </a:t>
            </a:r>
            <a:r>
              <a:rPr lang="en-US" altLang="zh-CN" dirty="0" smtClean="0"/>
              <a:t>Walk</a:t>
            </a:r>
            <a:r>
              <a:rPr lang="zh-CN" altLang="en-US" dirty="0" smtClean="0"/>
              <a:t> </a:t>
            </a:r>
            <a:r>
              <a:rPr lang="en-US" altLang="zh-CN" dirty="0" smtClean="0"/>
              <a:t>Phase</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a:buClrTx/>
                </a:pPr>
                <a:r>
                  <a:rPr lang="en-US" dirty="0">
                    <a:latin typeface="Times New Roman" panose="02020603050405020304" pitchFamily="18" charset="0"/>
                    <a:cs typeface="Times New Roman" panose="02020603050405020304" pitchFamily="18" charset="0"/>
                  </a:rPr>
                  <a:t>Let </a:t>
                </a:r>
                <a14:m>
                  <m:oMath xmlns:m="http://schemas.openxmlformats.org/officeDocument/2006/math">
                    <m:r>
                      <a:rPr lang="en-US" altLang="zh-CN" i="1">
                        <a:latin typeface="Cambria Math" panose="02040503050406030204" pitchFamily="18" charset="0"/>
                      </a:rPr>
                      <m:t>𝜔</m:t>
                    </m:r>
                  </m:oMath>
                </a14:m>
                <a:r>
                  <a:rPr lang="en-US" dirty="0">
                    <a:latin typeface="Times New Roman" panose="02020603050405020304" pitchFamily="18" charset="0"/>
                    <a:cs typeface="Times New Roman" panose="02020603050405020304" pitchFamily="18" charset="0"/>
                  </a:rPr>
                  <a:t> be the number of random walks required by Monte-Carlo</a:t>
                </a:r>
              </a:p>
              <a:p>
                <a:pPr lvl="1">
                  <a:buClrTx/>
                </a:pPr>
                <a:r>
                  <a:rPr lang="en-US" dirty="0">
                    <a:latin typeface="Times New Roman" panose="02020603050405020304" pitchFamily="18" charset="0"/>
                    <a:cs typeface="Times New Roman" panose="02020603050405020304" pitchFamily="18" charset="0"/>
                  </a:rPr>
                  <a:t>From each node, sample </a:t>
                </a:r>
                <a14:m>
                  <m:oMath xmlns:m="http://schemas.openxmlformats.org/officeDocument/2006/math">
                    <m:r>
                      <a:rPr lang="en-US" altLang="zh-CN" i="1">
                        <a:latin typeface="Cambria Math" panose="02040503050406030204" pitchFamily="18" charset="0"/>
                      </a:rPr>
                      <m:t>𝜔</m:t>
                    </m:r>
                    <m:r>
                      <a:rPr lang="en-AU" altLang="zh-CN" i="1">
                        <a:latin typeface="Cambria Math" panose="02040503050406030204" pitchFamily="18" charset="0"/>
                      </a:rPr>
                      <m:t>⋅</m:t>
                    </m:r>
                    <m:r>
                      <a:rPr lang="en-AU" altLang="zh-CN" i="1">
                        <a:latin typeface="Cambria Math" panose="02040503050406030204" pitchFamily="18" charset="0"/>
                      </a:rPr>
                      <m:t>𝑟</m:t>
                    </m:r>
                    <m:r>
                      <a:rPr lang="en-AU" altLang="zh-CN" i="1">
                        <a:latin typeface="Cambria Math" panose="02040503050406030204" pitchFamily="18" charset="0"/>
                      </a:rPr>
                      <m:t>(</m:t>
                    </m:r>
                    <m:r>
                      <a:rPr lang="en-AU" altLang="zh-CN" i="1">
                        <a:latin typeface="Cambria Math" panose="02040503050406030204" pitchFamily="18" charset="0"/>
                      </a:rPr>
                      <m:t>𝑠</m:t>
                    </m:r>
                    <m:r>
                      <a:rPr lang="en-AU" altLang="zh-CN" i="1">
                        <a:latin typeface="Cambria Math" panose="02040503050406030204" pitchFamily="18" charset="0"/>
                      </a:rPr>
                      <m:t>,</m:t>
                    </m:r>
                    <m:r>
                      <a:rPr lang="en-AU" altLang="zh-CN" i="1">
                        <a:latin typeface="Cambria Math" panose="02040503050406030204" pitchFamily="18" charset="0"/>
                      </a:rPr>
                      <m:t>𝑣</m:t>
                    </m:r>
                    <m:r>
                      <a:rPr lang="en-AU" altLang="zh-CN" i="1">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random walks</a:t>
                </a:r>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3"/>
                <a:stretch>
                  <a:fillRect t="-943" r="-2667"/>
                </a:stretch>
              </a:blipFill>
            </p:spPr>
            <p:txBody>
              <a:bodyPr/>
              <a:lstStyle/>
              <a:p>
                <a:r>
                  <a:rPr lang="en-US">
                    <a:noFill/>
                  </a:rPr>
                  <a:t> </a:t>
                </a:r>
              </a:p>
            </p:txBody>
          </p:sp>
        </mc:Fallback>
      </mc:AlternateContent>
    </p:spTree>
    <p:extLst>
      <p:ext uri="{BB962C8B-B14F-4D97-AF65-F5344CB8AC3E}">
        <p14:creationId xmlns:p14="http://schemas.microsoft.com/office/powerpoint/2010/main" val="1571876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FORA Analysis (</a:t>
            </a:r>
            <a:r>
              <a:rPr lang="en-US" altLang="zh-CN" dirty="0" err="1" smtClean="0"/>
              <a:t>i</a:t>
            </a:r>
            <a:r>
              <a:rPr lang="en-US" altLang="zh-CN" dirty="0" smtClean="0"/>
              <a:t>)</a:t>
            </a:r>
            <a:endParaRPr lang="zh-CN" altLang="en-US" dirty="0"/>
          </a:p>
        </p:txBody>
      </p:sp>
      <mc:AlternateContent xmlns:mc="http://schemas.openxmlformats.org/markup-compatibility/2006" xmlns:a14="http://schemas.microsoft.com/office/drawing/2010/main">
        <mc:Choice Requires="a14">
          <p:sp>
            <p:nvSpPr>
              <p:cNvPr id="3" name="文本占位符 2"/>
              <p:cNvSpPr>
                <a:spLocks noGrp="1"/>
              </p:cNvSpPr>
              <p:nvPr>
                <p:ph type="body" idx="1"/>
              </p:nvPr>
            </p:nvSpPr>
            <p:spPr/>
            <p:txBody>
              <a:bodyPr/>
              <a:lstStyle/>
              <a:p>
                <a:pPr>
                  <a:buClrTx/>
                </a:pPr>
                <a14:m>
                  <m:oMath xmlns:m="http://schemas.openxmlformats.org/officeDocument/2006/math">
                    <m:r>
                      <a:rPr lang="en-US" altLang="zh-CN" sz="2800" i="1" smtClean="0">
                        <a:latin typeface="Cambria Math" panose="02040503050406030204" pitchFamily="18" charset="0"/>
                      </a:rPr>
                      <m:t>𝜋</m:t>
                    </m:r>
                    <m:d>
                      <m:dPr>
                        <m:ctrlPr>
                          <a:rPr lang="en-US" altLang="zh-CN" sz="2800" i="1">
                            <a:latin typeface="Cambria Math" charset="0"/>
                          </a:rPr>
                        </m:ctrlPr>
                      </m:dPr>
                      <m:e>
                        <m:r>
                          <a:rPr lang="en-US" altLang="zh-CN" sz="2800" i="1">
                            <a:latin typeface="Cambria Math" panose="02040503050406030204" pitchFamily="18" charset="0"/>
                          </a:rPr>
                          <m:t>𝑠</m:t>
                        </m:r>
                        <m:r>
                          <a:rPr lang="en-US" altLang="zh-CN" sz="2800" i="1">
                            <a:latin typeface="Cambria Math" panose="02040503050406030204" pitchFamily="18" charset="0"/>
                          </a:rPr>
                          <m:t>,</m:t>
                        </m:r>
                        <m:r>
                          <a:rPr lang="en-US" altLang="zh-CN" sz="2800" i="1">
                            <a:latin typeface="Cambria Math" panose="02040503050406030204" pitchFamily="18" charset="0"/>
                          </a:rPr>
                          <m:t>𝑡</m:t>
                        </m:r>
                      </m:e>
                    </m:d>
                    <m:r>
                      <a:rPr lang="en-US" altLang="zh-CN" sz="2800" i="1">
                        <a:latin typeface="Cambria Math" panose="02040503050406030204" pitchFamily="18" charset="0"/>
                      </a:rPr>
                      <m:t>=</m:t>
                    </m:r>
                    <m:acc>
                      <m:accPr>
                        <m:chr m:val="̂"/>
                        <m:ctrlPr>
                          <a:rPr lang="en-AU" altLang="zh-CN" sz="2800" b="0" i="1" smtClean="0">
                            <a:latin typeface="Cambria Math" charset="0"/>
                          </a:rPr>
                        </m:ctrlPr>
                      </m:accPr>
                      <m:e>
                        <m:r>
                          <a:rPr lang="en-AU" altLang="zh-CN" sz="2800" b="0" i="1" smtClean="0">
                            <a:latin typeface="Cambria Math" charset="0"/>
                          </a:rPr>
                          <m:t>𝜋</m:t>
                        </m:r>
                      </m:e>
                    </m:acc>
                    <m:d>
                      <m:dPr>
                        <m:ctrlPr>
                          <a:rPr lang="en-US" altLang="zh-CN" sz="2800" i="1">
                            <a:latin typeface="Cambria Math" charset="0"/>
                          </a:rPr>
                        </m:ctrlPr>
                      </m:dPr>
                      <m:e>
                        <m:r>
                          <a:rPr lang="en-US" altLang="zh-CN" sz="2800" i="1">
                            <a:latin typeface="Cambria Math" panose="02040503050406030204" pitchFamily="18" charset="0"/>
                          </a:rPr>
                          <m:t>𝑠</m:t>
                        </m:r>
                        <m:r>
                          <a:rPr lang="en-US" altLang="zh-CN" sz="2800" i="1">
                            <a:latin typeface="Cambria Math" panose="02040503050406030204" pitchFamily="18" charset="0"/>
                          </a:rPr>
                          <m:t>,</m:t>
                        </m:r>
                        <m:r>
                          <a:rPr lang="en-US" altLang="zh-CN" sz="2800" i="1">
                            <a:latin typeface="Cambria Math" panose="02040503050406030204" pitchFamily="18" charset="0"/>
                          </a:rPr>
                          <m:t>𝑡</m:t>
                        </m:r>
                      </m:e>
                    </m:d>
                    <m:r>
                      <a:rPr lang="en-US" altLang="zh-CN" sz="2800" i="1">
                        <a:latin typeface="Cambria Math" panose="02040503050406030204" pitchFamily="18" charset="0"/>
                      </a:rPr>
                      <m:t>+</m:t>
                    </m:r>
                    <m:nary>
                      <m:naryPr>
                        <m:chr m:val="∑"/>
                        <m:supHide m:val="on"/>
                        <m:ctrlPr>
                          <a:rPr lang="en-US" altLang="zh-CN" sz="2800" i="1">
                            <a:latin typeface="Cambria Math" charset="0"/>
                          </a:rPr>
                        </m:ctrlPr>
                      </m:naryPr>
                      <m:sub>
                        <m:r>
                          <a:rPr lang="en-US" altLang="zh-CN" sz="2800" i="1">
                            <a:latin typeface="Cambria Math" panose="02040503050406030204" pitchFamily="18" charset="0"/>
                          </a:rPr>
                          <m:t>𝑣</m:t>
                        </m:r>
                        <m:r>
                          <a:rPr lang="en-US" altLang="zh-CN" sz="2800" i="1">
                            <a:latin typeface="Cambria Math" panose="02040503050406030204" pitchFamily="18" charset="0"/>
                          </a:rPr>
                          <m:t>∈</m:t>
                        </m:r>
                        <m:r>
                          <a:rPr lang="en-US" altLang="zh-CN" sz="2800" i="1">
                            <a:latin typeface="Cambria Math" panose="02040503050406030204" pitchFamily="18" charset="0"/>
                          </a:rPr>
                          <m:t>𝑉</m:t>
                        </m:r>
                      </m:sub>
                      <m:sup/>
                      <m:e>
                        <m:r>
                          <a:rPr lang="en-US" altLang="zh-CN" sz="2800" i="1">
                            <a:latin typeface="Cambria Math" panose="02040503050406030204" pitchFamily="18" charset="0"/>
                          </a:rPr>
                          <m:t>𝑟</m:t>
                        </m:r>
                        <m:d>
                          <m:dPr>
                            <m:ctrlPr>
                              <a:rPr lang="en-US" altLang="zh-CN" sz="2800" i="1">
                                <a:latin typeface="Cambria Math" charset="0"/>
                              </a:rPr>
                            </m:ctrlPr>
                          </m:dPr>
                          <m:e>
                            <m:r>
                              <a:rPr lang="en-US" altLang="zh-CN" sz="2800" i="1">
                                <a:latin typeface="Cambria Math" panose="02040503050406030204" pitchFamily="18" charset="0"/>
                              </a:rPr>
                              <m:t>𝑠</m:t>
                            </m:r>
                            <m:r>
                              <a:rPr lang="en-US" altLang="zh-CN" sz="2800" i="1">
                                <a:latin typeface="Cambria Math" panose="02040503050406030204" pitchFamily="18" charset="0"/>
                              </a:rPr>
                              <m:t>,</m:t>
                            </m:r>
                            <m:r>
                              <a:rPr lang="en-US" altLang="zh-CN" sz="2800" i="1">
                                <a:latin typeface="Cambria Math" panose="02040503050406030204" pitchFamily="18" charset="0"/>
                              </a:rPr>
                              <m:t>𝑣</m:t>
                            </m:r>
                          </m:e>
                        </m:d>
                        <m:r>
                          <a:rPr lang="en-US" altLang="zh-CN" sz="2800" i="1">
                            <a:latin typeface="Cambria Math" panose="02040503050406030204" pitchFamily="18" charset="0"/>
                          </a:rPr>
                          <m:t>⋅</m:t>
                        </m:r>
                        <m:r>
                          <a:rPr lang="en-US" altLang="zh-CN" sz="2800" i="1">
                            <a:latin typeface="Cambria Math" panose="02040503050406030204" pitchFamily="18" charset="0"/>
                          </a:rPr>
                          <m:t>𝜋</m:t>
                        </m:r>
                        <m:r>
                          <a:rPr lang="en-US" altLang="zh-CN" sz="2800" i="1">
                            <a:latin typeface="Cambria Math" panose="02040503050406030204" pitchFamily="18" charset="0"/>
                          </a:rPr>
                          <m:t>(</m:t>
                        </m:r>
                        <m:r>
                          <a:rPr lang="en-US" altLang="zh-CN" sz="2800" i="1">
                            <a:latin typeface="Cambria Math" panose="02040503050406030204" pitchFamily="18" charset="0"/>
                          </a:rPr>
                          <m:t>𝑣</m:t>
                        </m:r>
                        <m:r>
                          <a:rPr lang="en-US" altLang="zh-CN" sz="2800" i="1">
                            <a:latin typeface="Cambria Math" panose="02040503050406030204" pitchFamily="18" charset="0"/>
                          </a:rPr>
                          <m:t>,</m:t>
                        </m:r>
                        <m:r>
                          <a:rPr lang="en-US" altLang="zh-CN" sz="2800" i="1">
                            <a:latin typeface="Cambria Math" panose="02040503050406030204" pitchFamily="18" charset="0"/>
                          </a:rPr>
                          <m:t>𝑡</m:t>
                        </m:r>
                        <m:r>
                          <a:rPr lang="en-US" altLang="zh-CN" sz="2800" i="1">
                            <a:latin typeface="Cambria Math" panose="02040503050406030204" pitchFamily="18" charset="0"/>
                          </a:rPr>
                          <m:t>)</m:t>
                        </m:r>
                      </m:e>
                    </m:nary>
                  </m:oMath>
                </a14:m>
                <a:endParaRPr lang="en-US" sz="2800" dirty="0"/>
              </a:p>
              <a:p>
                <a:pPr>
                  <a:buClrTx/>
                </a:pPr>
                <a14:m>
                  <m:oMath xmlns:m="http://schemas.openxmlformats.org/officeDocument/2006/math">
                    <m:sSub>
                      <m:sSubPr>
                        <m:ctrlPr>
                          <a:rPr lang="en-AU" altLang="zh-CN" sz="2800" b="0" i="1" dirty="0" smtClean="0">
                            <a:latin typeface="Cambria Math" charset="0"/>
                          </a:rPr>
                        </m:ctrlPr>
                      </m:sSubPr>
                      <m:e>
                        <m:r>
                          <a:rPr lang="en-US" altLang="zh-CN" sz="2800" b="0" i="1" dirty="0" smtClean="0">
                            <a:latin typeface="Cambria Math" charset="0"/>
                          </a:rPr>
                          <m:t>𝑟</m:t>
                        </m:r>
                      </m:e>
                      <m:sub>
                        <m:r>
                          <a:rPr lang="en-AU" altLang="zh-CN" sz="2800" b="0" i="1" dirty="0" smtClean="0">
                            <a:latin typeface="Cambria Math" charset="0"/>
                          </a:rPr>
                          <m:t>𝑠𝑢𝑚</m:t>
                        </m:r>
                      </m:sub>
                    </m:sSub>
                    <m:r>
                      <a:rPr lang="en-AU" altLang="zh-CN" sz="2800" b="0" i="1" dirty="0" smtClean="0">
                        <a:latin typeface="Cambria Math" charset="0"/>
                      </a:rPr>
                      <m:t>=</m:t>
                    </m:r>
                    <m:nary>
                      <m:naryPr>
                        <m:chr m:val="∑"/>
                        <m:limLoc m:val="subSup"/>
                        <m:supHide m:val="on"/>
                        <m:ctrlPr>
                          <a:rPr lang="en-US" altLang="zh-CN" sz="2800" i="1">
                            <a:latin typeface="Cambria Math" charset="0"/>
                          </a:rPr>
                        </m:ctrlPr>
                      </m:naryPr>
                      <m:sub>
                        <m:r>
                          <m:rPr>
                            <m:brk m:alnAt="9"/>
                          </m:rPr>
                          <a:rPr lang="en-AU" altLang="zh-CN" sz="2800" i="1">
                            <a:latin typeface="Cambria Math" panose="02040503050406030204" pitchFamily="18" charset="0"/>
                          </a:rPr>
                          <m:t>𝑣</m:t>
                        </m:r>
                        <m:r>
                          <a:rPr lang="en-AU" altLang="zh-CN" sz="2800" i="1">
                            <a:latin typeface="Cambria Math" panose="02040503050406030204" pitchFamily="18" charset="0"/>
                          </a:rPr>
                          <m:t>∈</m:t>
                        </m:r>
                        <m:r>
                          <a:rPr lang="en-AU" altLang="zh-CN" sz="2800" i="1">
                            <a:latin typeface="Cambria Math" panose="02040503050406030204" pitchFamily="18" charset="0"/>
                          </a:rPr>
                          <m:t>𝑉</m:t>
                        </m:r>
                      </m:sub>
                      <m:sup/>
                      <m:e>
                        <m:r>
                          <a:rPr lang="en-AU" altLang="zh-CN" sz="2800" i="1">
                            <a:latin typeface="Cambria Math" panose="02040503050406030204" pitchFamily="18" charset="0"/>
                          </a:rPr>
                          <m:t>𝑟</m:t>
                        </m:r>
                        <m:r>
                          <a:rPr lang="en-AU" altLang="zh-CN" sz="2800" i="1">
                            <a:latin typeface="Cambria Math" panose="02040503050406030204" pitchFamily="18" charset="0"/>
                          </a:rPr>
                          <m:t>(</m:t>
                        </m:r>
                        <m:r>
                          <a:rPr lang="en-AU" altLang="zh-CN" sz="2800" i="1">
                            <a:latin typeface="Cambria Math" panose="02040503050406030204" pitchFamily="18" charset="0"/>
                          </a:rPr>
                          <m:t>𝑠</m:t>
                        </m:r>
                        <m:r>
                          <a:rPr lang="en-AU" altLang="zh-CN" sz="2800" i="1">
                            <a:latin typeface="Cambria Math" panose="02040503050406030204" pitchFamily="18" charset="0"/>
                          </a:rPr>
                          <m:t>,</m:t>
                        </m:r>
                        <m:r>
                          <a:rPr lang="en-AU" altLang="zh-CN" sz="2800" i="1">
                            <a:latin typeface="Cambria Math" panose="02040503050406030204" pitchFamily="18" charset="0"/>
                          </a:rPr>
                          <m:t>𝑣</m:t>
                        </m:r>
                        <m:r>
                          <a:rPr lang="en-AU" altLang="zh-CN" sz="2800" i="1">
                            <a:latin typeface="Cambria Math" panose="02040503050406030204" pitchFamily="18" charset="0"/>
                          </a:rPr>
                          <m:t>)</m:t>
                        </m:r>
                      </m:e>
                    </m:nary>
                  </m:oMath>
                </a14:m>
                <a:endParaRPr lang="en-US" sz="2800" dirty="0"/>
              </a:p>
              <a:p>
                <a:r>
                  <a:rPr lang="en-US" altLang="zh-CN" dirty="0" smtClean="0"/>
                  <a:t>Define a random variable Y:</a:t>
                </a:r>
                <a:endParaRPr lang="en-US" altLang="zh-CN" dirty="0"/>
              </a:p>
            </p:txBody>
          </p:sp>
        </mc:Choice>
        <mc:Fallback xmlns="">
          <p:sp>
            <p:nvSpPr>
              <p:cNvPr id="3" name="文本占位符 2"/>
              <p:cNvSpPr>
                <a:spLocks noGrp="1" noRot="1" noChangeAspect="1" noMove="1" noResize="1" noEditPoints="1" noAdjustHandles="1" noChangeArrowheads="1" noChangeShapeType="1" noTextEdit="1"/>
              </p:cNvSpPr>
              <p:nvPr>
                <p:ph type="body" idx="1"/>
              </p:nvPr>
            </p:nvSpPr>
            <p:spPr>
              <a:blipFill rotWithShape="0">
                <a:blip r:embed="rId3"/>
                <a:stretch>
                  <a:fillRect/>
                </a:stretch>
              </a:blipFill>
            </p:spPr>
            <p:txBody>
              <a:bodyPr/>
              <a:lstStyle/>
              <a:p>
                <a:r>
                  <a:rPr lang="en-US">
                    <a:noFill/>
                  </a:rPr>
                  <a:t> </a:t>
                </a:r>
              </a:p>
            </p:txBody>
          </p:sp>
        </mc:Fallback>
      </mc:AlternateContent>
      <p:pic>
        <p:nvPicPr>
          <p:cNvPr id="14" name="Picture 2" descr="Image result for random ev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089" y="4499202"/>
            <a:ext cx="1185380" cy="1246517"/>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a:off x="1737092" y="4825248"/>
            <a:ext cx="694975"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5316" y="4572052"/>
            <a:ext cx="1286586" cy="1352943"/>
          </a:xfrm>
          <a:prstGeom prst="rect">
            <a:avLst/>
          </a:prstGeom>
        </p:spPr>
      </p:pic>
      <p:sp>
        <p:nvSpPr>
          <p:cNvPr id="18" name="Rectangle 17"/>
          <p:cNvSpPr/>
          <p:nvPr/>
        </p:nvSpPr>
        <p:spPr>
          <a:xfrm rot="599993">
            <a:off x="2840901" y="4287781"/>
            <a:ext cx="511679" cy="923330"/>
          </a:xfrm>
          <a:prstGeom prst="rect">
            <a:avLst/>
          </a:prstGeom>
          <a:noFill/>
        </p:spPr>
        <p:txBody>
          <a:bodyPr wrap="none" lIns="91440" tIns="45720" rIns="91440" bIns="45720">
            <a:spAutoFit/>
            <a:scene3d>
              <a:camera prst="isometricTopUp"/>
              <a:lightRig rig="threePt" dir="t"/>
            </a:scene3d>
          </a:bodyPr>
          <a:lstStyle/>
          <a:p>
            <a:pPr algn="ctr"/>
            <a:r>
              <a:rPr lang="en-US" altLang="zh-CN"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9" name="Right Arrow 18"/>
          <p:cNvSpPr/>
          <p:nvPr/>
        </p:nvSpPr>
        <p:spPr>
          <a:xfrm>
            <a:off x="3878238" y="4901084"/>
            <a:ext cx="694975"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5"/>
          <p:cNvSpPr>
            <a:spLocks/>
          </p:cNvSpPr>
          <p:nvPr/>
        </p:nvSpPr>
        <p:spPr bwMode="auto">
          <a:xfrm>
            <a:off x="4694669" y="5178674"/>
            <a:ext cx="258762" cy="258763"/>
          </a:xfrm>
          <a:custGeom>
            <a:avLst/>
            <a:gdLst>
              <a:gd name="T0" fmla="*/ 1 w 163"/>
              <a:gd name="T1" fmla="*/ 73 h 163"/>
              <a:gd name="T2" fmla="*/ 3 w 163"/>
              <a:gd name="T3" fmla="*/ 61 h 163"/>
              <a:gd name="T4" fmla="*/ 7 w 163"/>
              <a:gd name="T5" fmla="*/ 50 h 163"/>
              <a:gd name="T6" fmla="*/ 12 w 163"/>
              <a:gd name="T7" fmla="*/ 39 h 163"/>
              <a:gd name="T8" fmla="*/ 19 w 163"/>
              <a:gd name="T9" fmla="*/ 30 h 163"/>
              <a:gd name="T10" fmla="*/ 27 w 163"/>
              <a:gd name="T11" fmla="*/ 21 h 163"/>
              <a:gd name="T12" fmla="*/ 36 w 163"/>
              <a:gd name="T13" fmla="*/ 14 h 163"/>
              <a:gd name="T14" fmla="*/ 46 w 163"/>
              <a:gd name="T15" fmla="*/ 8 h 163"/>
              <a:gd name="T16" fmla="*/ 58 w 163"/>
              <a:gd name="T17" fmla="*/ 4 h 163"/>
              <a:gd name="T18" fmla="*/ 69 w 163"/>
              <a:gd name="T19" fmla="*/ 1 h 163"/>
              <a:gd name="T20" fmla="*/ 82 w 163"/>
              <a:gd name="T21" fmla="*/ 0 h 163"/>
              <a:gd name="T22" fmla="*/ 94 w 163"/>
              <a:gd name="T23" fmla="*/ 1 h 163"/>
              <a:gd name="T24" fmla="*/ 106 w 163"/>
              <a:gd name="T25" fmla="*/ 4 h 163"/>
              <a:gd name="T26" fmla="*/ 117 w 163"/>
              <a:gd name="T27" fmla="*/ 8 h 163"/>
              <a:gd name="T28" fmla="*/ 127 w 163"/>
              <a:gd name="T29" fmla="*/ 14 h 163"/>
              <a:gd name="T30" fmla="*/ 137 w 163"/>
              <a:gd name="T31" fmla="*/ 21 h 163"/>
              <a:gd name="T32" fmla="*/ 145 w 163"/>
              <a:gd name="T33" fmla="*/ 30 h 163"/>
              <a:gd name="T34" fmla="*/ 151 w 163"/>
              <a:gd name="T35" fmla="*/ 39 h 163"/>
              <a:gd name="T36" fmla="*/ 157 w 163"/>
              <a:gd name="T37" fmla="*/ 50 h 163"/>
              <a:gd name="T38" fmla="*/ 161 w 163"/>
              <a:gd name="T39" fmla="*/ 61 h 163"/>
              <a:gd name="T40" fmla="*/ 163 w 163"/>
              <a:gd name="T41" fmla="*/ 73 h 163"/>
              <a:gd name="T42" fmla="*/ 163 w 163"/>
              <a:gd name="T43" fmla="*/ 81 h 163"/>
              <a:gd name="T44" fmla="*/ 162 w 163"/>
              <a:gd name="T45" fmla="*/ 94 h 163"/>
              <a:gd name="T46" fmla="*/ 160 w 163"/>
              <a:gd name="T47" fmla="*/ 106 h 163"/>
              <a:gd name="T48" fmla="*/ 155 w 163"/>
              <a:gd name="T49" fmla="*/ 117 h 163"/>
              <a:gd name="T50" fmla="*/ 149 w 163"/>
              <a:gd name="T51" fmla="*/ 127 h 163"/>
              <a:gd name="T52" fmla="*/ 142 w 163"/>
              <a:gd name="T53" fmla="*/ 136 h 163"/>
              <a:gd name="T54" fmla="*/ 134 w 163"/>
              <a:gd name="T55" fmla="*/ 144 h 163"/>
              <a:gd name="T56" fmla="*/ 124 w 163"/>
              <a:gd name="T57" fmla="*/ 151 h 163"/>
              <a:gd name="T58" fmla="*/ 113 w 163"/>
              <a:gd name="T59" fmla="*/ 156 h 163"/>
              <a:gd name="T60" fmla="*/ 102 w 163"/>
              <a:gd name="T61" fmla="*/ 160 h 163"/>
              <a:gd name="T62" fmla="*/ 90 w 163"/>
              <a:gd name="T63" fmla="*/ 162 h 163"/>
              <a:gd name="T64" fmla="*/ 78 w 163"/>
              <a:gd name="T65" fmla="*/ 163 h 163"/>
              <a:gd name="T66" fmla="*/ 65 w 163"/>
              <a:gd name="T67" fmla="*/ 161 h 163"/>
              <a:gd name="T68" fmla="*/ 54 w 163"/>
              <a:gd name="T69" fmla="*/ 158 h 163"/>
              <a:gd name="T70" fmla="*/ 43 w 163"/>
              <a:gd name="T71" fmla="*/ 153 h 163"/>
              <a:gd name="T72" fmla="*/ 33 w 163"/>
              <a:gd name="T73" fmla="*/ 147 h 163"/>
              <a:gd name="T74" fmla="*/ 24 w 163"/>
              <a:gd name="T75" fmla="*/ 139 h 163"/>
              <a:gd name="T76" fmla="*/ 17 w 163"/>
              <a:gd name="T77" fmla="*/ 130 h 163"/>
              <a:gd name="T78" fmla="*/ 10 w 163"/>
              <a:gd name="T79" fmla="*/ 120 h 163"/>
              <a:gd name="T80" fmla="*/ 5 w 163"/>
              <a:gd name="T81" fmla="*/ 109 h 163"/>
              <a:gd name="T82" fmla="*/ 2 w 163"/>
              <a:gd name="T83" fmla="*/ 98 h 163"/>
              <a:gd name="T84" fmla="*/ 1 w 163"/>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 h="163">
                <a:moveTo>
                  <a:pt x="0" y="81"/>
                </a:moveTo>
                <a:lnTo>
                  <a:pt x="1" y="77"/>
                </a:lnTo>
                <a:lnTo>
                  <a:pt x="1" y="73"/>
                </a:lnTo>
                <a:lnTo>
                  <a:pt x="1" y="69"/>
                </a:lnTo>
                <a:lnTo>
                  <a:pt x="2" y="65"/>
                </a:lnTo>
                <a:lnTo>
                  <a:pt x="3" y="61"/>
                </a:lnTo>
                <a:lnTo>
                  <a:pt x="4" y="57"/>
                </a:lnTo>
                <a:lnTo>
                  <a:pt x="5" y="53"/>
                </a:lnTo>
                <a:lnTo>
                  <a:pt x="7" y="50"/>
                </a:lnTo>
                <a:lnTo>
                  <a:pt x="8" y="46"/>
                </a:lnTo>
                <a:lnTo>
                  <a:pt x="10" y="42"/>
                </a:lnTo>
                <a:lnTo>
                  <a:pt x="12" y="39"/>
                </a:lnTo>
                <a:lnTo>
                  <a:pt x="14" y="36"/>
                </a:lnTo>
                <a:lnTo>
                  <a:pt x="17" y="32"/>
                </a:lnTo>
                <a:lnTo>
                  <a:pt x="19" y="30"/>
                </a:lnTo>
                <a:lnTo>
                  <a:pt x="21" y="26"/>
                </a:lnTo>
                <a:lnTo>
                  <a:pt x="24" y="24"/>
                </a:lnTo>
                <a:lnTo>
                  <a:pt x="27" y="21"/>
                </a:lnTo>
                <a:lnTo>
                  <a:pt x="30" y="18"/>
                </a:lnTo>
                <a:lnTo>
                  <a:pt x="33" y="16"/>
                </a:lnTo>
                <a:lnTo>
                  <a:pt x="36" y="14"/>
                </a:lnTo>
                <a:lnTo>
                  <a:pt x="40" y="11"/>
                </a:lnTo>
                <a:lnTo>
                  <a:pt x="43" y="10"/>
                </a:lnTo>
                <a:lnTo>
                  <a:pt x="46" y="8"/>
                </a:lnTo>
                <a:lnTo>
                  <a:pt x="50" y="6"/>
                </a:lnTo>
                <a:lnTo>
                  <a:pt x="54" y="5"/>
                </a:lnTo>
                <a:lnTo>
                  <a:pt x="58" y="4"/>
                </a:lnTo>
                <a:lnTo>
                  <a:pt x="61" y="2"/>
                </a:lnTo>
                <a:lnTo>
                  <a:pt x="65" y="1"/>
                </a:lnTo>
                <a:lnTo>
                  <a:pt x="69" y="1"/>
                </a:lnTo>
                <a:lnTo>
                  <a:pt x="74" y="0"/>
                </a:lnTo>
                <a:lnTo>
                  <a:pt x="78" y="0"/>
                </a:lnTo>
                <a:lnTo>
                  <a:pt x="82" y="0"/>
                </a:lnTo>
                <a:lnTo>
                  <a:pt x="86" y="0"/>
                </a:lnTo>
                <a:lnTo>
                  <a:pt x="90" y="0"/>
                </a:lnTo>
                <a:lnTo>
                  <a:pt x="94" y="1"/>
                </a:lnTo>
                <a:lnTo>
                  <a:pt x="98" y="1"/>
                </a:lnTo>
                <a:lnTo>
                  <a:pt x="102" y="2"/>
                </a:lnTo>
                <a:lnTo>
                  <a:pt x="106" y="4"/>
                </a:lnTo>
                <a:lnTo>
                  <a:pt x="110" y="5"/>
                </a:lnTo>
                <a:lnTo>
                  <a:pt x="113" y="6"/>
                </a:lnTo>
                <a:lnTo>
                  <a:pt x="117" y="8"/>
                </a:lnTo>
                <a:lnTo>
                  <a:pt x="121" y="10"/>
                </a:lnTo>
                <a:lnTo>
                  <a:pt x="124" y="11"/>
                </a:lnTo>
                <a:lnTo>
                  <a:pt x="127" y="14"/>
                </a:lnTo>
                <a:lnTo>
                  <a:pt x="131" y="16"/>
                </a:lnTo>
                <a:lnTo>
                  <a:pt x="134" y="18"/>
                </a:lnTo>
                <a:lnTo>
                  <a:pt x="137" y="21"/>
                </a:lnTo>
                <a:lnTo>
                  <a:pt x="140" y="24"/>
                </a:lnTo>
                <a:lnTo>
                  <a:pt x="142" y="26"/>
                </a:lnTo>
                <a:lnTo>
                  <a:pt x="145" y="30"/>
                </a:lnTo>
                <a:lnTo>
                  <a:pt x="147" y="32"/>
                </a:lnTo>
                <a:lnTo>
                  <a:pt x="149" y="36"/>
                </a:lnTo>
                <a:lnTo>
                  <a:pt x="151" y="39"/>
                </a:lnTo>
                <a:lnTo>
                  <a:pt x="153" y="42"/>
                </a:lnTo>
                <a:lnTo>
                  <a:pt x="155" y="46"/>
                </a:lnTo>
                <a:lnTo>
                  <a:pt x="157" y="50"/>
                </a:lnTo>
                <a:lnTo>
                  <a:pt x="158" y="53"/>
                </a:lnTo>
                <a:lnTo>
                  <a:pt x="160" y="57"/>
                </a:lnTo>
                <a:lnTo>
                  <a:pt x="161" y="61"/>
                </a:lnTo>
                <a:lnTo>
                  <a:pt x="161" y="65"/>
                </a:lnTo>
                <a:lnTo>
                  <a:pt x="162" y="69"/>
                </a:lnTo>
                <a:lnTo>
                  <a:pt x="163" y="73"/>
                </a:lnTo>
                <a:lnTo>
                  <a:pt x="163" y="77"/>
                </a:lnTo>
                <a:lnTo>
                  <a:pt x="163" y="81"/>
                </a:lnTo>
                <a:lnTo>
                  <a:pt x="163" y="81"/>
                </a:lnTo>
                <a:lnTo>
                  <a:pt x="163" y="85"/>
                </a:lnTo>
                <a:lnTo>
                  <a:pt x="163" y="90"/>
                </a:lnTo>
                <a:lnTo>
                  <a:pt x="162" y="94"/>
                </a:lnTo>
                <a:lnTo>
                  <a:pt x="161" y="98"/>
                </a:lnTo>
                <a:lnTo>
                  <a:pt x="161" y="102"/>
                </a:lnTo>
                <a:lnTo>
                  <a:pt x="160" y="106"/>
                </a:lnTo>
                <a:lnTo>
                  <a:pt x="158" y="109"/>
                </a:lnTo>
                <a:lnTo>
                  <a:pt x="157" y="113"/>
                </a:lnTo>
                <a:lnTo>
                  <a:pt x="155" y="117"/>
                </a:lnTo>
                <a:lnTo>
                  <a:pt x="153" y="120"/>
                </a:lnTo>
                <a:lnTo>
                  <a:pt x="151" y="123"/>
                </a:lnTo>
                <a:lnTo>
                  <a:pt x="149" y="127"/>
                </a:lnTo>
                <a:lnTo>
                  <a:pt x="147" y="130"/>
                </a:lnTo>
                <a:lnTo>
                  <a:pt x="145" y="133"/>
                </a:lnTo>
                <a:lnTo>
                  <a:pt x="142" y="136"/>
                </a:lnTo>
                <a:lnTo>
                  <a:pt x="140" y="139"/>
                </a:lnTo>
                <a:lnTo>
                  <a:pt x="137" y="142"/>
                </a:lnTo>
                <a:lnTo>
                  <a:pt x="134" y="144"/>
                </a:lnTo>
                <a:lnTo>
                  <a:pt x="131" y="147"/>
                </a:lnTo>
                <a:lnTo>
                  <a:pt x="127" y="149"/>
                </a:lnTo>
                <a:lnTo>
                  <a:pt x="124" y="151"/>
                </a:lnTo>
                <a:lnTo>
                  <a:pt x="121" y="153"/>
                </a:lnTo>
                <a:lnTo>
                  <a:pt x="117" y="155"/>
                </a:lnTo>
                <a:lnTo>
                  <a:pt x="113" y="156"/>
                </a:lnTo>
                <a:lnTo>
                  <a:pt x="110" y="158"/>
                </a:lnTo>
                <a:lnTo>
                  <a:pt x="106" y="159"/>
                </a:lnTo>
                <a:lnTo>
                  <a:pt x="102" y="160"/>
                </a:lnTo>
                <a:lnTo>
                  <a:pt x="98" y="161"/>
                </a:lnTo>
                <a:lnTo>
                  <a:pt x="94" y="162"/>
                </a:lnTo>
                <a:lnTo>
                  <a:pt x="90" y="162"/>
                </a:lnTo>
                <a:lnTo>
                  <a:pt x="86" y="163"/>
                </a:lnTo>
                <a:lnTo>
                  <a:pt x="82" y="163"/>
                </a:lnTo>
                <a:lnTo>
                  <a:pt x="78" y="163"/>
                </a:lnTo>
                <a:lnTo>
                  <a:pt x="74" y="162"/>
                </a:lnTo>
                <a:lnTo>
                  <a:pt x="69" y="162"/>
                </a:lnTo>
                <a:lnTo>
                  <a:pt x="65" y="161"/>
                </a:lnTo>
                <a:lnTo>
                  <a:pt x="61" y="160"/>
                </a:lnTo>
                <a:lnTo>
                  <a:pt x="58" y="159"/>
                </a:lnTo>
                <a:lnTo>
                  <a:pt x="54" y="158"/>
                </a:lnTo>
                <a:lnTo>
                  <a:pt x="50" y="156"/>
                </a:lnTo>
                <a:lnTo>
                  <a:pt x="46" y="155"/>
                </a:lnTo>
                <a:lnTo>
                  <a:pt x="43" y="153"/>
                </a:lnTo>
                <a:lnTo>
                  <a:pt x="40" y="151"/>
                </a:lnTo>
                <a:lnTo>
                  <a:pt x="36" y="149"/>
                </a:lnTo>
                <a:lnTo>
                  <a:pt x="33" y="147"/>
                </a:lnTo>
                <a:lnTo>
                  <a:pt x="30" y="144"/>
                </a:lnTo>
                <a:lnTo>
                  <a:pt x="27" y="142"/>
                </a:lnTo>
                <a:lnTo>
                  <a:pt x="24" y="139"/>
                </a:lnTo>
                <a:lnTo>
                  <a:pt x="21" y="136"/>
                </a:lnTo>
                <a:lnTo>
                  <a:pt x="19" y="133"/>
                </a:lnTo>
                <a:lnTo>
                  <a:pt x="17" y="130"/>
                </a:lnTo>
                <a:lnTo>
                  <a:pt x="14" y="127"/>
                </a:lnTo>
                <a:lnTo>
                  <a:pt x="12" y="123"/>
                </a:lnTo>
                <a:lnTo>
                  <a:pt x="10" y="120"/>
                </a:lnTo>
                <a:lnTo>
                  <a:pt x="8" y="117"/>
                </a:lnTo>
                <a:lnTo>
                  <a:pt x="7" y="113"/>
                </a:lnTo>
                <a:lnTo>
                  <a:pt x="5" y="109"/>
                </a:lnTo>
                <a:lnTo>
                  <a:pt x="4" y="106"/>
                </a:lnTo>
                <a:lnTo>
                  <a:pt x="3" y="102"/>
                </a:lnTo>
                <a:lnTo>
                  <a:pt x="2" y="98"/>
                </a:lnTo>
                <a:lnTo>
                  <a:pt x="1" y="94"/>
                </a:lnTo>
                <a:lnTo>
                  <a:pt x="1" y="90"/>
                </a:lnTo>
                <a:lnTo>
                  <a:pt x="1"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1" name="Line 40"/>
          <p:cNvSpPr>
            <a:spLocks noChangeShapeType="1"/>
          </p:cNvSpPr>
          <p:nvPr/>
        </p:nvSpPr>
        <p:spPr bwMode="auto">
          <a:xfrm>
            <a:off x="4969719" y="5329304"/>
            <a:ext cx="216706" cy="75834"/>
          </a:xfrm>
          <a:prstGeom prst="line">
            <a:avLst/>
          </a:prstGeom>
          <a:noFill/>
          <a:ln w="14288">
            <a:solidFill>
              <a:srgbClr val="0000FF"/>
            </a:solidFill>
            <a:prstDash val="solid"/>
            <a:round/>
            <a:headEnd/>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Line 44"/>
          <p:cNvSpPr>
            <a:spLocks noChangeShapeType="1"/>
          </p:cNvSpPr>
          <p:nvPr/>
        </p:nvSpPr>
        <p:spPr bwMode="auto">
          <a:xfrm flipV="1">
            <a:off x="5558069" y="5244886"/>
            <a:ext cx="382814" cy="160250"/>
          </a:xfrm>
          <a:prstGeom prst="line">
            <a:avLst/>
          </a:prstGeom>
          <a:noFill/>
          <a:ln w="14288">
            <a:solidFill>
              <a:srgbClr val="0000FF"/>
            </a:solidFill>
            <a:prstDash val="solid"/>
            <a:round/>
            <a:headEnd/>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Line 44"/>
          <p:cNvSpPr>
            <a:spLocks noChangeShapeType="1"/>
          </p:cNvSpPr>
          <p:nvPr/>
        </p:nvSpPr>
        <p:spPr bwMode="auto">
          <a:xfrm>
            <a:off x="5177851" y="5405136"/>
            <a:ext cx="382303" cy="3"/>
          </a:xfrm>
          <a:prstGeom prst="line">
            <a:avLst/>
          </a:prstGeom>
          <a:noFill/>
          <a:ln w="14288">
            <a:solidFill>
              <a:srgbClr val="0000FF"/>
            </a:solidFill>
            <a:prstDash val="solid"/>
            <a:round/>
            <a:headEnd/>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mc:AlternateContent xmlns:mc="http://schemas.openxmlformats.org/markup-compatibility/2006" xmlns:a14="http://schemas.microsoft.com/office/drawing/2010/main">
        <mc:Choice Requires="a14">
          <p:sp>
            <p:nvSpPr>
              <p:cNvPr id="24" name="TextBox 23"/>
              <p:cNvSpPr txBox="1"/>
              <p:nvPr/>
            </p:nvSpPr>
            <p:spPr>
              <a:xfrm>
                <a:off x="4646235" y="4684464"/>
                <a:ext cx="3484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solidFill>
                            <a:srgbClr val="FF0000"/>
                          </a:solidFill>
                          <a:latin typeface="Cambria Math" panose="02040503050406030204" pitchFamily="18" charset="0"/>
                          <a:cs typeface="Times New Roman" panose="02020603050405020304" pitchFamily="18" charset="0"/>
                        </a:rPr>
                        <m:t>𝑣</m:t>
                      </m:r>
                    </m:oMath>
                  </m:oMathPara>
                </a14:m>
                <a:endParaRPr lang="en-AU" sz="2800" dirty="0">
                  <a:latin typeface="Times New Roman" panose="02020603050405020304" pitchFamily="18" charset="0"/>
                  <a:cs typeface="Times New Roman" panose="020206030504050203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646235" y="4684464"/>
                <a:ext cx="348494" cy="52322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960460" y="4574332"/>
                <a:ext cx="3183540" cy="707886"/>
              </a:xfrm>
              <a:prstGeom prst="rect">
                <a:avLst/>
              </a:prstGeom>
              <a:noFill/>
            </p:spPr>
            <p:txBody>
              <a:bodyPr wrap="square" rtlCol="0">
                <a:spAutoFit/>
              </a:bodyPr>
              <a:lstStyle/>
              <a:p>
                <a:r>
                  <a:rPr lang="en-AU" sz="2000" dirty="0" smtClean="0">
                    <a:latin typeface="Times New Roman" panose="02020603050405020304" pitchFamily="18" charset="0"/>
                    <a:cs typeface="Times New Roman" panose="02020603050405020304" pitchFamily="18" charset="0"/>
                  </a:rPr>
                  <a:t>If the random walk ends at </a:t>
                </a:r>
                <a14:m>
                  <m:oMath xmlns:m="http://schemas.openxmlformats.org/officeDocument/2006/math">
                    <m:r>
                      <a:rPr lang="en-AU" sz="2000" i="1" dirty="0" smtClean="0">
                        <a:latin typeface="Cambria Math" panose="02040503050406030204" pitchFamily="18" charset="0"/>
                        <a:cs typeface="Times New Roman" panose="02020603050405020304" pitchFamily="18" charset="0"/>
                      </a:rPr>
                      <m:t>𝑡</m:t>
                    </m:r>
                  </m:oMath>
                </a14:m>
                <a:r>
                  <a:rPr lang="en-AU" sz="2000" dirty="0" smtClean="0">
                    <a:latin typeface="Times New Roman" panose="02020603050405020304" pitchFamily="18" charset="0"/>
                    <a:cs typeface="Times New Roman" panose="02020603050405020304" pitchFamily="18" charset="0"/>
                  </a:rPr>
                  <a:t>, </a:t>
                </a:r>
                <a:endParaRPr lang="en-AU" sz="2000" i="1" dirty="0" smtClean="0">
                  <a:latin typeface="Cambria Math" panose="02040503050406030204" pitchFamily="18" charset="0"/>
                </a:endParaRPr>
              </a:p>
              <a:p>
                <a14:m>
                  <m:oMath xmlns:m="http://schemas.openxmlformats.org/officeDocument/2006/math">
                    <m:r>
                      <a:rPr lang="en-AU" sz="2000" i="1">
                        <a:latin typeface="Cambria Math" panose="02040503050406030204" pitchFamily="18" charset="0"/>
                      </a:rPr>
                      <m:t>𝑌</m:t>
                    </m:r>
                    <m:r>
                      <a:rPr lang="en-US" sz="2000" b="0" i="1" smtClean="0">
                        <a:latin typeface="Cambria Math" panose="02040503050406030204" pitchFamily="18" charset="0"/>
                      </a:rPr>
                      <m:t>=1</m:t>
                    </m:r>
                  </m:oMath>
                </a14:m>
                <a:r>
                  <a:rPr lang="en-US" sz="2000" dirty="0" smtClean="0">
                    <a:latin typeface="Times New Roman" panose="02020603050405020304" pitchFamily="18" charset="0"/>
                    <a:cs typeface="Times New Roman" panose="02020603050405020304" pitchFamily="18" charset="0"/>
                  </a:rPr>
                  <a:t>, otherwise 0</a:t>
                </a:r>
                <a:endParaRPr lang="en-US" sz="2000" dirty="0">
                  <a:latin typeface="Times New Roman" panose="02020603050405020304" pitchFamily="18" charset="0"/>
                  <a:cs typeface="Times New Roman" panose="020206030504050203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960460" y="4574332"/>
                <a:ext cx="3183540" cy="707886"/>
              </a:xfrm>
              <a:prstGeom prst="rect">
                <a:avLst/>
              </a:prstGeom>
              <a:blipFill rotWithShape="0">
                <a:blip r:embed="rId7"/>
                <a:stretch>
                  <a:fillRect l="-2107" t="-4274" r="-2107" b="-136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34812" y="3421100"/>
                <a:ext cx="4859917" cy="830997"/>
              </a:xfrm>
              <a:prstGeom prst="rect">
                <a:avLst/>
              </a:prstGeom>
              <a:noFill/>
            </p:spPr>
            <p:txBody>
              <a:bodyPr wrap="square" rtlCol="0">
                <a:spAutoFit/>
              </a:bodyPr>
              <a:lstStyle/>
              <a:p>
                <a:r>
                  <a:rPr lang="en-AU" sz="2400" dirty="0" smtClean="0">
                    <a:latin typeface="Times New Roman" panose="02020603050405020304" pitchFamily="18" charset="0"/>
                    <a:cs typeface="Times New Roman" panose="02020603050405020304" pitchFamily="18" charset="0"/>
                  </a:rPr>
                  <a:t>Rolling a biased dice, with probability </a:t>
                </a:r>
                <a14:m>
                  <m:oMath xmlns:m="http://schemas.openxmlformats.org/officeDocument/2006/math">
                    <m:r>
                      <a:rPr lang="en-AU" sz="2400" b="0" i="1" smtClean="0">
                        <a:latin typeface="Cambria Math" panose="02040503050406030204" pitchFamily="18" charset="0"/>
                        <a:cs typeface="Times New Roman" panose="02020603050405020304" pitchFamily="18" charset="0"/>
                      </a:rPr>
                      <m:t>𝑟</m:t>
                    </m:r>
                    <m:r>
                      <a:rPr lang="en-AU" sz="2400" b="0" i="1" smtClean="0">
                        <a:latin typeface="Cambria Math" panose="02040503050406030204" pitchFamily="18" charset="0"/>
                        <a:cs typeface="Times New Roman" panose="02020603050405020304" pitchFamily="18" charset="0"/>
                      </a:rPr>
                      <m:t>(</m:t>
                    </m:r>
                    <m:r>
                      <a:rPr lang="en-AU" sz="2400" b="0" i="1" smtClean="0">
                        <a:latin typeface="Cambria Math" panose="02040503050406030204" pitchFamily="18" charset="0"/>
                        <a:cs typeface="Times New Roman" panose="02020603050405020304" pitchFamily="18" charset="0"/>
                      </a:rPr>
                      <m:t>𝑠</m:t>
                    </m:r>
                    <m:r>
                      <a:rPr lang="en-AU" sz="2400" b="0" i="1" smtClean="0">
                        <a:latin typeface="Cambria Math" panose="02040503050406030204" pitchFamily="18" charset="0"/>
                        <a:cs typeface="Times New Roman" panose="02020603050405020304" pitchFamily="18" charset="0"/>
                      </a:rPr>
                      <m:t>,</m:t>
                    </m:r>
                    <m:r>
                      <a:rPr lang="en-AU" sz="2400" b="0" i="1" smtClean="0">
                        <a:latin typeface="Cambria Math" panose="02040503050406030204" pitchFamily="18" charset="0"/>
                        <a:cs typeface="Times New Roman" panose="02020603050405020304" pitchFamily="18" charset="0"/>
                      </a:rPr>
                      <m:t>𝑣</m:t>
                    </m:r>
                    <m:r>
                      <a:rPr lang="en-AU" sz="2400" b="0" i="1" smtClean="0">
                        <a:latin typeface="Cambria Math" panose="02040503050406030204" pitchFamily="18" charset="0"/>
                        <a:cs typeface="Times New Roman" panose="02020603050405020304" pitchFamily="18" charset="0"/>
                      </a:rPr>
                      <m:t>)/</m:t>
                    </m:r>
                    <m:sSub>
                      <m:sSubPr>
                        <m:ctrlPr>
                          <a:rPr lang="en-AU" sz="2400" b="0" i="1" smtClean="0">
                            <a:latin typeface="Cambria Math" charset="0"/>
                            <a:cs typeface="Times New Roman" panose="02020603050405020304" pitchFamily="18" charset="0"/>
                          </a:rPr>
                        </m:ctrlPr>
                      </m:sSubPr>
                      <m:e>
                        <m:r>
                          <a:rPr lang="en-AU" sz="2400" b="0" i="1" smtClean="0">
                            <a:latin typeface="Cambria Math" panose="02040503050406030204" pitchFamily="18" charset="0"/>
                            <a:cs typeface="Times New Roman" panose="02020603050405020304" pitchFamily="18" charset="0"/>
                          </a:rPr>
                          <m:t>𝑟</m:t>
                        </m:r>
                      </m:e>
                      <m:sub>
                        <m:r>
                          <a:rPr lang="en-AU" sz="2400" b="0" i="1" smtClean="0">
                            <a:latin typeface="Cambria Math" panose="02040503050406030204" pitchFamily="18" charset="0"/>
                            <a:cs typeface="Times New Roman" panose="02020603050405020304" pitchFamily="18" charset="0"/>
                          </a:rPr>
                          <m:t>𝑠𝑢𝑚</m:t>
                        </m:r>
                      </m:sub>
                    </m:sSub>
                  </m:oMath>
                </a14:m>
                <a:r>
                  <a:rPr lang="en-AU" sz="2400" dirty="0" smtClean="0">
                    <a:latin typeface="Times New Roman" panose="02020603050405020304" pitchFamily="18" charset="0"/>
                    <a:cs typeface="Times New Roman" panose="02020603050405020304" pitchFamily="18" charset="0"/>
                  </a:rPr>
                  <a:t>, it shows </a:t>
                </a:r>
                <a14:m>
                  <m:oMath xmlns:m="http://schemas.openxmlformats.org/officeDocument/2006/math">
                    <m:r>
                      <a:rPr lang="en-AU" sz="2400" b="0" i="1" smtClean="0">
                        <a:latin typeface="Cambria Math" panose="02040503050406030204" pitchFamily="18" charset="0"/>
                        <a:cs typeface="Times New Roman" panose="02020603050405020304" pitchFamily="18" charset="0"/>
                      </a:rPr>
                      <m:t>𝑣</m:t>
                    </m:r>
                  </m:oMath>
                </a14:m>
                <a:endParaRPr lang="en-AU" sz="2400" dirty="0" smtClean="0">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34812" y="3421100"/>
                <a:ext cx="4859917" cy="830997"/>
              </a:xfrm>
              <a:prstGeom prst="rect">
                <a:avLst/>
              </a:prstGeom>
              <a:blipFill rotWithShape="0">
                <a:blip r:embed="rId8"/>
                <a:stretch>
                  <a:fillRect l="-1882" t="-5839" r="-3388"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2564770" y="5973755"/>
                <a:ext cx="2883097" cy="584775"/>
              </a:xfrm>
              <a:prstGeom prst="rect">
                <a:avLst/>
              </a:prstGeom>
            </p:spPr>
            <p:txBody>
              <a:bodyPr wrap="none">
                <a:spAutoFit/>
              </a:bodyPr>
              <a:lstStyle/>
              <a:p>
                <a:pPr lvl="2">
                  <a:buClrTx/>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𝐸</m:t>
                      </m:r>
                      <m:d>
                        <m:dPr>
                          <m:begChr m:val="["/>
                          <m:endChr m:val="]"/>
                          <m:ctrlPr>
                            <a:rPr lang="en-US" sz="3200" i="1">
                              <a:latin typeface="Cambria Math" charset="0"/>
                            </a:rPr>
                          </m:ctrlPr>
                        </m:dPr>
                        <m:e>
                          <m:r>
                            <a:rPr lang="en-AU" sz="3200" i="1">
                              <a:latin typeface="Cambria Math" panose="02040503050406030204" pitchFamily="18" charset="0"/>
                            </a:rPr>
                            <m:t>𝑌</m:t>
                          </m:r>
                        </m:e>
                      </m:d>
                      <m:r>
                        <a:rPr lang="en-US" sz="3200" i="1">
                          <a:latin typeface="Cambria Math" panose="02040503050406030204" pitchFamily="18" charset="0"/>
                        </a:rPr>
                        <m:t>=</m:t>
                      </m:r>
                      <m:r>
                        <a:rPr lang="en-US" sz="3200" i="1">
                          <a:latin typeface="Cambria Math" panose="02040503050406030204" pitchFamily="18" charset="0"/>
                        </a:rPr>
                        <m:t>𝑋</m:t>
                      </m:r>
                      <m:r>
                        <a:rPr lang="en-AU" sz="3200" b="0" i="1" smtClean="0">
                          <a:latin typeface="Cambria Math" charset="0"/>
                        </a:rPr>
                        <m:t>/</m:t>
                      </m:r>
                      <m:sSub>
                        <m:sSubPr>
                          <m:ctrlPr>
                            <a:rPr lang="en-AU" sz="3200" b="0" i="1" smtClean="0">
                              <a:latin typeface="Cambria Math" charset="0"/>
                            </a:rPr>
                          </m:ctrlPr>
                        </m:sSubPr>
                        <m:e>
                          <m:r>
                            <a:rPr lang="en-AU" sz="3200" b="0" i="1" smtClean="0">
                              <a:latin typeface="Cambria Math" charset="0"/>
                            </a:rPr>
                            <m:t>𝑟</m:t>
                          </m:r>
                        </m:e>
                        <m:sub>
                          <m:r>
                            <a:rPr lang="en-AU" sz="3200" b="0" i="1" smtClean="0">
                              <a:latin typeface="Cambria Math" charset="0"/>
                            </a:rPr>
                            <m:t>𝑠𝑢𝑚</m:t>
                          </m:r>
                        </m:sub>
                      </m:sSub>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2564770" y="5973755"/>
                <a:ext cx="2883097" cy="584775"/>
              </a:xfrm>
              <a:prstGeom prst="rect">
                <a:avLst/>
              </a:prstGeom>
              <a:blipFill rotWithShape="0">
                <a:blip r:embed="rId9"/>
                <a:stretch>
                  <a:fillRect/>
                </a:stretch>
              </a:blipFill>
            </p:spPr>
            <p:txBody>
              <a:bodyPr/>
              <a:lstStyle/>
              <a:p>
                <a:r>
                  <a:rPr lang="en-US">
                    <a:noFill/>
                  </a:rPr>
                  <a:t> </a:t>
                </a:r>
              </a:p>
            </p:txBody>
          </p:sp>
        </mc:Fallback>
      </mc:AlternateContent>
      <p:sp>
        <p:nvSpPr>
          <p:cNvPr id="4" name="Rectangle 3"/>
          <p:cNvSpPr/>
          <p:nvPr/>
        </p:nvSpPr>
        <p:spPr>
          <a:xfrm>
            <a:off x="3575834" y="1600200"/>
            <a:ext cx="3221182" cy="6442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6797016" y="1645802"/>
                <a:ext cx="110143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charset="0"/>
                          <a:ea typeface="Times" charset="0"/>
                          <a:cs typeface="Times" charset="0"/>
                        </a:rPr>
                        <m:t>=</m:t>
                      </m:r>
                      <m:r>
                        <a:rPr lang="en-US" sz="3200" i="1" dirty="0" smtClean="0">
                          <a:solidFill>
                            <a:srgbClr val="C00000"/>
                          </a:solidFill>
                          <a:latin typeface="Cambria Math" charset="0"/>
                          <a:ea typeface="Times" charset="0"/>
                          <a:cs typeface="Times" charset="0"/>
                        </a:rPr>
                        <m:t>𝑋</m:t>
                      </m:r>
                    </m:oMath>
                  </m:oMathPara>
                </a14:m>
                <a:endParaRPr lang="en-US" dirty="0">
                  <a:solidFill>
                    <a:srgbClr val="C00000"/>
                  </a:solidFill>
                  <a:latin typeface="Times" charset="0"/>
                  <a:ea typeface="Times" charset="0"/>
                  <a:cs typeface="Times"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797016" y="1645802"/>
                <a:ext cx="1101437" cy="584775"/>
              </a:xfrm>
              <a:prstGeom prst="rect">
                <a:avLst/>
              </a:prstGeom>
              <a:blipFill rotWithShape="0">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6701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19" grpId="0" animBg="1"/>
      <p:bldP spid="20" grpId="0" animBg="1"/>
      <p:bldP spid="21" grpId="0" animBg="1"/>
      <p:bldP spid="22" grpId="0" animBg="1"/>
      <p:bldP spid="23" grpId="0" animBg="1"/>
      <p:bldP spid="24" grpId="0"/>
      <p:bldP spid="25" grpId="0"/>
      <p:bldP spid="26" grpId="0"/>
      <p:bldP spid="39" grpId="0"/>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i="1" dirty="0" smtClean="0"/>
              <a:t>FORA </a:t>
            </a:r>
            <a:r>
              <a:rPr lang="en-US" altLang="zh-CN" dirty="0" smtClean="0"/>
              <a:t>analysis (ii)</a:t>
            </a:r>
            <a:endParaRPr lang="zh-CN" altLang="en-US" dirty="0"/>
          </a:p>
        </p:txBody>
      </p:sp>
      <mc:AlternateContent xmlns:mc="http://schemas.openxmlformats.org/markup-compatibility/2006">
        <mc:Choice xmlns:a14="http://schemas.microsoft.com/office/drawing/2010/main" Requires="a14">
          <p:sp>
            <p:nvSpPr>
              <p:cNvPr id="3" name="文本占位符 2"/>
              <p:cNvSpPr>
                <a:spLocks noGrp="1"/>
              </p:cNvSpPr>
              <p:nvPr>
                <p:ph type="body" idx="1"/>
              </p:nvPr>
            </p:nvSpPr>
            <p:spPr/>
            <p:txBody>
              <a:bodyPr/>
              <a:lstStyle/>
              <a:p>
                <a:pPr marL="342900" lvl="2" indent="-139700">
                  <a:spcBef>
                    <a:spcPts val="640"/>
                  </a:spcBef>
                </a:pPr>
                <a:r>
                  <a:rPr lang="en-US" sz="2800" dirty="0" smtClean="0">
                    <a:latin typeface="Times New Roman" panose="02020603050405020304" pitchFamily="18" charset="0"/>
                    <a:cs typeface="Times New Roman" panose="02020603050405020304" pitchFamily="18" charset="0"/>
                  </a:rPr>
                  <a:t>Random walk needed: </a:t>
                </a:r>
                <a:endParaRPr lang="en-AU" altLang="zh-CN" sz="2800" i="1" dirty="0" smtClean="0">
                  <a:latin typeface="Cambria Math" panose="02040503050406030204" pitchFamily="18" charset="0"/>
                </a:endParaRPr>
              </a:p>
              <a:p>
                <a:pPr marL="800100" lvl="3" indent="-139700">
                  <a:spcBef>
                    <a:spcPts val="640"/>
                  </a:spcBef>
                </a:pPr>
                <a14:m>
                  <m:oMath xmlns:m="http://schemas.openxmlformats.org/officeDocument/2006/math">
                    <m:r>
                      <a:rPr lang="en-US" altLang="zh-CN" i="1">
                        <a:latin typeface="Cambria Math" panose="02040503050406030204" pitchFamily="18" charset="0"/>
                      </a:rPr>
                      <m:t>𝑂</m:t>
                    </m:r>
                    <m:d>
                      <m:dPr>
                        <m:ctrlPr>
                          <a:rPr lang="en-US" altLang="zh-CN" i="1">
                            <a:latin typeface="Cambria Math" charset="0"/>
                          </a:rPr>
                        </m:ctrlPr>
                      </m:dPr>
                      <m:e>
                        <m:sSub>
                          <m:sSubPr>
                            <m:ctrlPr>
                              <a:rPr lang="en-US" altLang="zh-CN" i="1">
                                <a:latin typeface="Cambria Math"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𝑠𝑢𝑚</m:t>
                            </m:r>
                          </m:sub>
                        </m:sSub>
                        <m:r>
                          <a:rPr lang="en-US" altLang="zh-CN" i="1">
                            <a:latin typeface="Cambria Math" panose="02040503050406030204" pitchFamily="18" charset="0"/>
                          </a:rPr>
                          <m:t>⋅</m:t>
                        </m:r>
                        <m:f>
                          <m:fPr>
                            <m:ctrlPr>
                              <a:rPr lang="en-US" altLang="zh-CN" i="1">
                                <a:latin typeface="Cambria Math" charset="0"/>
                              </a:rPr>
                            </m:ctrlPr>
                          </m:fPr>
                          <m:num>
                            <m:r>
                              <a:rPr lang="en-US" altLang="zh-CN" i="1">
                                <a:latin typeface="Cambria Math" panose="02040503050406030204" pitchFamily="18" charset="0"/>
                              </a:rPr>
                              <m:t>𝑛</m:t>
                            </m:r>
                            <m:func>
                              <m:funcPr>
                                <m:ctrlPr>
                                  <a:rPr lang="en-US" altLang="zh-CN" i="1">
                                    <a:latin typeface="Cambria Math" charset="0"/>
                                  </a:rPr>
                                </m:ctrlPr>
                              </m:funcPr>
                              <m:fName>
                                <m:r>
                                  <m:rPr>
                                    <m:sty m:val="p"/>
                                  </m:rPr>
                                  <a:rPr lang="en-US" altLang="zh-CN">
                                    <a:latin typeface="Cambria Math" panose="02040503050406030204" pitchFamily="18" charset="0"/>
                                  </a:rPr>
                                  <m:t>ln</m:t>
                                </m:r>
                              </m:fName>
                              <m:e>
                                <m:r>
                                  <a:rPr lang="en-US" altLang="zh-CN" i="1">
                                    <a:latin typeface="Cambria Math" panose="02040503050406030204" pitchFamily="18" charset="0"/>
                                  </a:rPr>
                                  <m:t>𝑛</m:t>
                                </m:r>
                              </m:e>
                            </m:func>
                          </m:num>
                          <m:den>
                            <m:sSup>
                              <m:sSupPr>
                                <m:ctrlPr>
                                  <a:rPr lang="en-US" altLang="zh-CN" i="1">
                                    <a:latin typeface="Cambria Math" charset="0"/>
                                  </a:rPr>
                                </m:ctrlPr>
                              </m:sSupPr>
                              <m:e>
                                <m:r>
                                  <a:rPr lang="en-US" altLang="zh-CN" i="1">
                                    <a:latin typeface="Cambria Math" panose="02040503050406030204" pitchFamily="18" charset="0"/>
                                  </a:rPr>
                                  <m:t>𝜖</m:t>
                                </m:r>
                              </m:e>
                              <m:sup>
                                <m:r>
                                  <a:rPr lang="en-US" altLang="zh-CN" i="1">
                                    <a:latin typeface="Cambria Math" panose="02040503050406030204" pitchFamily="18" charset="0"/>
                                  </a:rPr>
                                  <m:t>2</m:t>
                                </m:r>
                              </m:sup>
                            </m:sSup>
                          </m:den>
                        </m:f>
                      </m:e>
                    </m:d>
                    <m:r>
                      <a:rPr lang="en-AU" altLang="zh-CN" b="0" i="1" smtClean="0">
                        <a:latin typeface="Cambria Math" charset="0"/>
                      </a:rPr>
                      <m:t>=</m:t>
                    </m:r>
                    <m:r>
                      <a:rPr lang="en-AU" altLang="zh-CN" b="0" i="1" smtClean="0">
                        <a:latin typeface="Cambria Math" charset="0"/>
                      </a:rPr>
                      <m:t>𝑂</m:t>
                    </m:r>
                    <m:r>
                      <a:rPr lang="en-AU" altLang="zh-CN" b="0" i="1" smtClean="0">
                        <a:latin typeface="Cambria Math" charset="0"/>
                      </a:rPr>
                      <m:t>(</m:t>
                    </m:r>
                    <m:r>
                      <a:rPr lang="en-AU" altLang="zh-CN" b="0" i="1" smtClean="0">
                        <a:latin typeface="Cambria Math" charset="0"/>
                      </a:rPr>
                      <m:t>𝑚</m:t>
                    </m:r>
                    <m:r>
                      <a:rPr lang="en-AU" altLang="zh-CN" b="0" i="1" smtClean="0">
                        <a:latin typeface="Cambria Math" charset="0"/>
                      </a:rPr>
                      <m:t>⋅</m:t>
                    </m:r>
                    <m:sSub>
                      <m:sSubPr>
                        <m:ctrlPr>
                          <a:rPr lang="en-AU" altLang="zh-CN" b="0" i="1" smtClean="0">
                            <a:latin typeface="Cambria Math" charset="0"/>
                          </a:rPr>
                        </m:ctrlPr>
                      </m:sSubPr>
                      <m:e>
                        <m:r>
                          <a:rPr lang="en-AU" altLang="zh-CN" b="0" i="1" smtClean="0">
                            <a:latin typeface="Cambria Math" charset="0"/>
                          </a:rPr>
                          <m:t>𝑟</m:t>
                        </m:r>
                      </m:e>
                      <m:sub>
                        <m:r>
                          <a:rPr lang="en-AU" altLang="zh-CN" b="0" i="1" smtClean="0">
                            <a:latin typeface="Cambria Math" charset="0"/>
                          </a:rPr>
                          <m:t>𝑚𝑎𝑥</m:t>
                        </m:r>
                      </m:sub>
                    </m:sSub>
                    <m:r>
                      <a:rPr lang="en-US" altLang="zh-CN" i="1">
                        <a:latin typeface="Cambria Math" panose="02040503050406030204" pitchFamily="18" charset="0"/>
                      </a:rPr>
                      <m:t>⋅</m:t>
                    </m:r>
                    <m:f>
                      <m:fPr>
                        <m:ctrlPr>
                          <a:rPr lang="en-US" altLang="zh-CN" i="1">
                            <a:latin typeface="Cambria Math" charset="0"/>
                          </a:rPr>
                        </m:ctrlPr>
                      </m:fPr>
                      <m:num>
                        <m:r>
                          <a:rPr lang="en-US" altLang="zh-CN" i="1">
                            <a:latin typeface="Cambria Math" panose="02040503050406030204" pitchFamily="18" charset="0"/>
                          </a:rPr>
                          <m:t>𝑛</m:t>
                        </m:r>
                        <m:func>
                          <m:funcPr>
                            <m:ctrlPr>
                              <a:rPr lang="en-US" altLang="zh-CN" i="1">
                                <a:latin typeface="Cambria Math" charset="0"/>
                              </a:rPr>
                            </m:ctrlPr>
                          </m:funcPr>
                          <m:fName>
                            <m:r>
                              <m:rPr>
                                <m:sty m:val="p"/>
                              </m:rPr>
                              <a:rPr lang="en-US" altLang="zh-CN">
                                <a:latin typeface="Cambria Math" panose="02040503050406030204" pitchFamily="18" charset="0"/>
                              </a:rPr>
                              <m:t>ln</m:t>
                            </m:r>
                          </m:fName>
                          <m:e>
                            <m:r>
                              <a:rPr lang="en-US" altLang="zh-CN" i="1">
                                <a:latin typeface="Cambria Math" panose="02040503050406030204" pitchFamily="18" charset="0"/>
                              </a:rPr>
                              <m:t>𝑛</m:t>
                            </m:r>
                          </m:e>
                        </m:func>
                      </m:num>
                      <m:den>
                        <m:sSup>
                          <m:sSupPr>
                            <m:ctrlPr>
                              <a:rPr lang="en-US" altLang="zh-CN" i="1">
                                <a:latin typeface="Cambria Math" charset="0"/>
                              </a:rPr>
                            </m:ctrlPr>
                          </m:sSupPr>
                          <m:e>
                            <m:r>
                              <a:rPr lang="en-US" altLang="zh-CN" i="1">
                                <a:latin typeface="Cambria Math" panose="02040503050406030204" pitchFamily="18" charset="0"/>
                              </a:rPr>
                              <m:t>𝜖</m:t>
                            </m:r>
                          </m:e>
                          <m:sup>
                            <m:r>
                              <a:rPr lang="en-US" altLang="zh-CN" i="1">
                                <a:latin typeface="Cambria Math" panose="02040503050406030204" pitchFamily="18" charset="0"/>
                              </a:rPr>
                              <m:t>2</m:t>
                            </m:r>
                          </m:sup>
                        </m:sSup>
                      </m:den>
                    </m:f>
                    <m:r>
                      <a:rPr lang="en-AU" altLang="zh-CN" b="0" i="1" smtClean="0">
                        <a:latin typeface="Cambria Math" charset="0"/>
                      </a:rPr>
                      <m:t>)</m:t>
                    </m:r>
                  </m:oMath>
                </a14:m>
                <a:endParaRPr lang="en-AU" altLang="zh-CN" dirty="0" smtClean="0"/>
              </a:p>
              <a:p>
                <a:pPr marL="800100" lvl="3" indent="-139700">
                  <a:spcBef>
                    <a:spcPts val="640"/>
                  </a:spcBef>
                </a:pPr>
                <a:endParaRPr lang="en-US" altLang="zh-CN" dirty="0"/>
              </a:p>
              <a:p>
                <a:endParaRPr lang="en-US" altLang="zh-CN" dirty="0" smtClean="0"/>
              </a:p>
              <a:p>
                <a:r>
                  <a:rPr lang="en-US" altLang="zh-CN" dirty="0" smtClean="0"/>
                  <a:t>Total </a:t>
                </a:r>
                <a:r>
                  <a:rPr lang="en-US" altLang="zh-CN" dirty="0" smtClean="0"/>
                  <a:t>time complexity:</a:t>
                </a:r>
              </a:p>
              <a:p>
                <a:pPr lvl="1"/>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f>
                      <m:fPr>
                        <m:ctrlPr>
                          <a:rPr lang="en-US" altLang="zh-CN" b="0" i="1" smtClean="0">
                            <a:latin typeface="Cambria Math" charset="0"/>
                          </a:rPr>
                        </m:ctrlPr>
                      </m:fPr>
                      <m:num>
                        <m:r>
                          <a:rPr lang="en-US" altLang="zh-CN" b="0" i="1" smtClean="0">
                            <a:latin typeface="Cambria Math" panose="02040503050406030204" pitchFamily="18" charset="0"/>
                          </a:rPr>
                          <m:t>1</m:t>
                        </m:r>
                      </m:num>
                      <m:den>
                        <m:sSub>
                          <m:sSubPr>
                            <m:ctrlPr>
                              <a:rPr lang="en-US" altLang="zh-CN" b="0" i="1" smtClean="0">
                                <a:latin typeface="Cambria Math"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𝑚𝑎𝑥</m:t>
                            </m:r>
                          </m:sub>
                        </m:sSub>
                      </m:den>
                    </m:f>
                    <m:r>
                      <a:rPr lang="en-US" altLang="zh-CN" b="0" i="1" smtClean="0">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𝑚</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𝑚𝑎𝑥</m:t>
                        </m:r>
                      </m:sub>
                    </m:sSub>
                    <m:r>
                      <a:rPr lang="en-US" altLang="zh-CN" i="1">
                        <a:latin typeface="Cambria Math" panose="02040503050406030204" pitchFamily="18" charset="0"/>
                      </a:rPr>
                      <m:t>⋅</m:t>
                    </m:r>
                    <m:f>
                      <m:fPr>
                        <m:ctrlPr>
                          <a:rPr lang="en-US" altLang="zh-CN" i="1">
                            <a:latin typeface="Cambria Math" charset="0"/>
                          </a:rPr>
                        </m:ctrlPr>
                      </m:fPr>
                      <m:num>
                        <m:r>
                          <a:rPr lang="en-US" altLang="zh-CN" i="1">
                            <a:latin typeface="Cambria Math" panose="02040503050406030204" pitchFamily="18" charset="0"/>
                          </a:rPr>
                          <m:t>𝑛</m:t>
                        </m:r>
                        <m:func>
                          <m:funcPr>
                            <m:ctrlPr>
                              <a:rPr lang="en-US" altLang="zh-CN" i="1">
                                <a:latin typeface="Cambria Math" charset="0"/>
                              </a:rPr>
                            </m:ctrlPr>
                          </m:funcPr>
                          <m:fName>
                            <m:r>
                              <m:rPr>
                                <m:sty m:val="p"/>
                              </m:rPr>
                              <a:rPr lang="en-US" altLang="zh-CN">
                                <a:latin typeface="Cambria Math" panose="02040503050406030204" pitchFamily="18" charset="0"/>
                              </a:rPr>
                              <m:t>ln</m:t>
                            </m:r>
                          </m:fName>
                          <m:e>
                            <m:r>
                              <a:rPr lang="en-US" altLang="zh-CN" i="1">
                                <a:latin typeface="Cambria Math" panose="02040503050406030204" pitchFamily="18" charset="0"/>
                              </a:rPr>
                              <m:t>𝑛</m:t>
                            </m:r>
                          </m:e>
                        </m:func>
                      </m:num>
                      <m:den>
                        <m:sSup>
                          <m:sSupPr>
                            <m:ctrlPr>
                              <a:rPr lang="en-US" altLang="zh-CN" i="1">
                                <a:latin typeface="Cambria Math" charset="0"/>
                              </a:rPr>
                            </m:ctrlPr>
                          </m:sSupPr>
                          <m:e>
                            <m:r>
                              <a:rPr lang="en-US" altLang="zh-CN" i="1">
                                <a:latin typeface="Cambria Math" panose="02040503050406030204" pitchFamily="18" charset="0"/>
                              </a:rPr>
                              <m:t>𝜖</m:t>
                            </m:r>
                          </m:e>
                          <m:sup>
                            <m:r>
                              <a:rPr lang="en-US" altLang="zh-CN" i="1">
                                <a:latin typeface="Cambria Math" panose="02040503050406030204" pitchFamily="18" charset="0"/>
                              </a:rPr>
                              <m:t>2</m:t>
                            </m:r>
                          </m:sup>
                        </m:sSup>
                      </m:den>
                    </m:f>
                    <m:r>
                      <a:rPr lang="en-US" altLang="zh-CN" b="0" i="1" smtClean="0">
                        <a:latin typeface="Cambria Math" panose="02040503050406030204" pitchFamily="18" charset="0"/>
                      </a:rPr>
                      <m:t>)</m:t>
                    </m:r>
                  </m:oMath>
                </a14:m>
                <a:endParaRPr lang="en-US" altLang="zh-CN" dirty="0" smtClean="0"/>
              </a:p>
              <a:p>
                <a:pPr lvl="2"/>
                <a:r>
                  <a:rPr lang="en-US" altLang="zh-CN" dirty="0" smtClean="0"/>
                  <a:t>Setting </a:t>
                </a:r>
                <a14:m>
                  <m:oMath xmlns:m="http://schemas.openxmlformats.org/officeDocument/2006/math">
                    <m:sSub>
                      <m:sSubPr>
                        <m:ctrlPr>
                          <a:rPr lang="en-US" altLang="zh-CN" b="0" i="1" smtClean="0">
                            <a:latin typeface="Cambria Math"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𝑚𝑎𝑥</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𝜖</m:t>
                    </m:r>
                    <m:rad>
                      <m:radPr>
                        <m:degHide m:val="on"/>
                        <m:ctrlPr>
                          <a:rPr lang="en-US" altLang="zh-CN" b="0" i="1" smtClean="0">
                            <a:latin typeface="Cambria Math" charset="0"/>
                          </a:rPr>
                        </m:ctrlPr>
                      </m:radPr>
                      <m:deg/>
                      <m:e>
                        <m:f>
                          <m:fPr>
                            <m:ctrlPr>
                              <a:rPr lang="en-US" altLang="zh-CN" b="0" i="1" smtClean="0">
                                <a:latin typeface="Cambria Math"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r>
                              <a:rPr lang="en-US" altLang="zh-CN" b="0" i="1" smtClean="0">
                                <a:latin typeface="Cambria Math" panose="02040503050406030204" pitchFamily="18" charset="0"/>
                              </a:rPr>
                              <m:t>⋅</m:t>
                            </m:r>
                            <m:func>
                              <m:funcPr>
                                <m:ctrlPr>
                                  <a:rPr lang="en-US" altLang="zh-CN" b="0" i="1" smtClean="0">
                                    <a:latin typeface="Cambria Math" charset="0"/>
                                  </a:rPr>
                                </m:ctrlPr>
                              </m:funcPr>
                              <m:fName>
                                <m:r>
                                  <m:rPr>
                                    <m:sty m:val="p"/>
                                  </m:rPr>
                                  <a:rPr lang="en-US" altLang="zh-CN" b="0" i="0" smtClean="0">
                                    <a:latin typeface="Cambria Math" panose="02040503050406030204" pitchFamily="18" charset="0"/>
                                  </a:rPr>
                                  <m:t>ln</m:t>
                                </m:r>
                              </m:fName>
                              <m:e>
                                <m:r>
                                  <a:rPr lang="en-US" altLang="zh-CN" b="0" i="1" smtClean="0">
                                    <a:latin typeface="Cambria Math" panose="02040503050406030204" pitchFamily="18" charset="0"/>
                                  </a:rPr>
                                  <m:t>𝑛</m:t>
                                </m:r>
                              </m:e>
                            </m:func>
                          </m:den>
                        </m:f>
                      </m:e>
                    </m:rad>
                  </m:oMath>
                </a14:m>
                <a:endParaRPr lang="en-US" altLang="zh-CN" dirty="0" smtClean="0"/>
              </a:p>
              <a:p>
                <a:pPr lvl="3"/>
                <a:r>
                  <a:rPr lang="en-US" altLang="zh-CN" dirty="0" smtClean="0"/>
                  <a:t> </a:t>
                </a:r>
                <a14:m>
                  <m:oMath xmlns:m="http://schemas.openxmlformats.org/officeDocument/2006/math">
                    <m:r>
                      <a:rPr lang="en-US" altLang="zh-CN" i="1">
                        <a:latin typeface="Cambria Math" panose="02040503050406030204" pitchFamily="18" charset="0"/>
                      </a:rPr>
                      <m:t>𝑂</m:t>
                    </m:r>
                    <m:r>
                      <a:rPr lang="en-US" altLang="zh-CN" i="1">
                        <a:latin typeface="Cambria Math" panose="02040503050406030204" pitchFamily="18" charset="0"/>
                      </a:rPr>
                      <m:t>(</m:t>
                    </m:r>
                    <m:f>
                      <m:fPr>
                        <m:ctrlPr>
                          <a:rPr lang="en-US" altLang="zh-CN" b="0" i="1" smtClean="0">
                            <a:latin typeface="Cambria Math"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𝜖</m:t>
                        </m:r>
                      </m:den>
                    </m:f>
                    <m:rad>
                      <m:radPr>
                        <m:degHide m:val="on"/>
                        <m:ctrlPr>
                          <a:rPr lang="en-US" altLang="zh-CN" b="0" i="1" smtClean="0">
                            <a:latin typeface="Cambria Math" charset="0"/>
                          </a:rPr>
                        </m:ctrlPr>
                      </m:radPr>
                      <m:deg/>
                      <m:e>
                        <m:r>
                          <a:rPr lang="en-US" altLang="zh-CN" b="0" i="1" smtClean="0">
                            <a:latin typeface="Cambria Math" panose="02040503050406030204" pitchFamily="18" charset="0"/>
                          </a:rPr>
                          <m:t>𝑚</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func>
                          <m:funcPr>
                            <m:ctrlPr>
                              <a:rPr lang="en-US" altLang="zh-CN" b="0" i="1" smtClean="0">
                                <a:latin typeface="Cambria Math" charset="0"/>
                              </a:rPr>
                            </m:ctrlPr>
                          </m:funcPr>
                          <m:fName>
                            <m:r>
                              <m:rPr>
                                <m:sty m:val="p"/>
                              </m:rPr>
                              <a:rPr lang="en-US" altLang="zh-CN" b="0" i="0" smtClean="0">
                                <a:latin typeface="Cambria Math" panose="02040503050406030204" pitchFamily="18" charset="0"/>
                              </a:rPr>
                              <m:t>ln</m:t>
                            </m:r>
                          </m:fName>
                          <m:e>
                            <m:r>
                              <a:rPr lang="en-US" altLang="zh-CN" b="0" i="1" smtClean="0">
                                <a:latin typeface="Cambria Math" panose="02040503050406030204" pitchFamily="18" charset="0"/>
                              </a:rPr>
                              <m:t>𝑛</m:t>
                            </m:r>
                          </m:e>
                        </m:func>
                      </m:e>
                    </m:rad>
                    <m:r>
                      <a:rPr lang="en-US" altLang="zh-CN" i="1">
                        <a:latin typeface="Cambria Math" panose="02040503050406030204" pitchFamily="18" charset="0"/>
                      </a:rPr>
                      <m:t>)</m:t>
                    </m:r>
                  </m:oMath>
                </a14:m>
                <a:endParaRPr lang="en-US" altLang="zh-CN" dirty="0" smtClean="0"/>
              </a:p>
              <a:p>
                <a:pPr lvl="3"/>
                <a:r>
                  <a:rPr lang="en-US" altLang="zh-CN" dirty="0" smtClean="0"/>
                  <a:t>On scale-free graphs: </a:t>
                </a:r>
                <a14:m>
                  <m:oMath xmlns:m="http://schemas.openxmlformats.org/officeDocument/2006/math">
                    <m:r>
                      <a:rPr lang="en-US" altLang="zh-CN" i="1">
                        <a:latin typeface="Cambria Math" panose="02040503050406030204" pitchFamily="18" charset="0"/>
                      </a:rPr>
                      <m:t>𝑂</m:t>
                    </m:r>
                    <m:d>
                      <m:dPr>
                        <m:ctrlPr>
                          <a:rPr lang="en-US" altLang="zh-CN" i="1">
                            <a:latin typeface="Cambria Math" charset="0"/>
                          </a:rPr>
                        </m:ctrlPr>
                      </m:dPr>
                      <m:e>
                        <m:f>
                          <m:fPr>
                            <m:ctrlPr>
                              <a:rPr lang="en-US" altLang="zh-CN" i="1">
                                <a:latin typeface="Cambria Math"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𝜖</m:t>
                            </m:r>
                          </m:den>
                        </m:f>
                        <m:r>
                          <a:rPr lang="en-US" altLang="zh-CN" b="0" i="1" smtClean="0">
                            <a:latin typeface="Cambria Math" panose="02040503050406030204" pitchFamily="18" charset="0"/>
                          </a:rPr>
                          <m:t>𝑛</m:t>
                        </m:r>
                        <m:r>
                          <a:rPr lang="en-US" altLang="zh-CN" b="0" i="1" smtClean="0">
                            <a:latin typeface="Cambria Math" panose="02040503050406030204" pitchFamily="18" charset="0"/>
                          </a:rPr>
                          <m:t>⋅</m:t>
                        </m:r>
                        <m:func>
                          <m:funcPr>
                            <m:ctrlPr>
                              <a:rPr lang="en-US" altLang="zh-CN" i="1" smtClean="0">
                                <a:latin typeface="Cambria Math" charset="0"/>
                              </a:rPr>
                            </m:ctrlPr>
                          </m:funcPr>
                          <m:fName>
                            <m:r>
                              <m:rPr>
                                <m:sty m:val="p"/>
                              </m:rPr>
                              <a:rPr lang="en-US" altLang="zh-CN" i="0" smtClean="0">
                                <a:latin typeface="Cambria Math" panose="02040503050406030204" pitchFamily="18" charset="0"/>
                              </a:rPr>
                              <m:t>ln</m:t>
                            </m:r>
                          </m:fName>
                          <m:e>
                            <m:r>
                              <a:rPr lang="en-US" altLang="zh-CN" b="0" i="1" smtClean="0">
                                <a:latin typeface="Cambria Math" panose="02040503050406030204" pitchFamily="18" charset="0"/>
                              </a:rPr>
                              <m:t>𝑛</m:t>
                            </m:r>
                          </m:e>
                        </m:func>
                      </m:e>
                    </m:d>
                  </m:oMath>
                </a14:m>
                <a:endParaRPr lang="en-US" altLang="zh-CN" dirty="0"/>
              </a:p>
              <a:p>
                <a:pPr lvl="3"/>
                <a:endParaRPr lang="en-US" altLang="zh-CN" dirty="0"/>
              </a:p>
              <a:p>
                <a:pPr lvl="2"/>
                <a:endParaRPr lang="zh-CN" altLang="en-US" dirty="0"/>
              </a:p>
            </p:txBody>
          </p:sp>
        </mc:Choice>
        <mc:Fallback>
          <p:sp>
            <p:nvSpPr>
              <p:cNvPr id="3" name="文本占位符 2"/>
              <p:cNvSpPr>
                <a:spLocks noGrp="1" noRot="1" noChangeAspect="1" noMove="1" noResize="1" noEditPoints="1" noAdjustHandles="1" noChangeArrowheads="1" noChangeShapeType="1" noTextEdit="1"/>
              </p:cNvSpPr>
              <p:nvPr>
                <p:ph type="body" idx="1"/>
              </p:nvPr>
            </p:nvSpPr>
            <p:spPr>
              <a:blipFill rotWithShape="0">
                <a:blip r:embed="rId3"/>
                <a:stretch>
                  <a:fillRect t="-539" b="-14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221901" y="1600200"/>
                <a:ext cx="2602828" cy="552972"/>
              </a:xfrm>
              <a:prstGeom prst="rect">
                <a:avLst/>
              </a:prstGeom>
            </p:spPr>
            <p:txBody>
              <a:bodyPr wrap="none">
                <a:spAutoFit/>
              </a:bodyPr>
              <a:lstStyle/>
              <a:p>
                <a:r>
                  <a:rPr lang="en-AU" altLang="zh-CN" sz="2000" b="0" i="0" dirty="0" smtClean="0">
                    <a:latin typeface="Times" charset="0"/>
                    <a:ea typeface="Times" charset="0"/>
                    <a:cs typeface="Times" charset="0"/>
                  </a:rPr>
                  <a:t>Monte-Carlo</a:t>
                </a:r>
                <a14:m>
                  <m:oMath xmlns:m="http://schemas.openxmlformats.org/officeDocument/2006/math">
                    <m:r>
                      <a:rPr lang="en-AU" altLang="zh-CN" sz="2000" b="0" i="1" smtClean="0">
                        <a:latin typeface="Cambria Math" charset="0"/>
                      </a:rPr>
                      <m:t>:</m:t>
                    </m:r>
                    <m:r>
                      <a:rPr lang="en-US" altLang="zh-CN" sz="2000" i="1">
                        <a:latin typeface="Cambria Math" panose="02040503050406030204" pitchFamily="18" charset="0"/>
                      </a:rPr>
                      <m:t>𝑂</m:t>
                    </m:r>
                    <m:d>
                      <m:dPr>
                        <m:ctrlPr>
                          <a:rPr lang="en-US" altLang="zh-CN" sz="2000" i="1">
                            <a:latin typeface="Cambria Math" charset="0"/>
                          </a:rPr>
                        </m:ctrlPr>
                      </m:dPr>
                      <m:e>
                        <m:f>
                          <m:fPr>
                            <m:ctrlPr>
                              <a:rPr lang="en-US" altLang="zh-CN" sz="2000" i="1">
                                <a:latin typeface="Cambria Math" charset="0"/>
                              </a:rPr>
                            </m:ctrlPr>
                          </m:fPr>
                          <m:num>
                            <m:r>
                              <a:rPr lang="en-US" altLang="zh-CN" sz="2000" i="1">
                                <a:latin typeface="Cambria Math" panose="02040503050406030204" pitchFamily="18" charset="0"/>
                              </a:rPr>
                              <m:t>𝑛</m:t>
                            </m:r>
                            <m:func>
                              <m:funcPr>
                                <m:ctrlPr>
                                  <a:rPr lang="en-US" altLang="zh-CN" sz="2000" i="1">
                                    <a:latin typeface="Cambria Math" charset="0"/>
                                  </a:rPr>
                                </m:ctrlPr>
                              </m:funcPr>
                              <m:fName>
                                <m:r>
                                  <m:rPr>
                                    <m:sty m:val="p"/>
                                  </m:rPr>
                                  <a:rPr lang="en-US" altLang="zh-CN" sz="2000">
                                    <a:latin typeface="Cambria Math" panose="02040503050406030204" pitchFamily="18" charset="0"/>
                                  </a:rPr>
                                  <m:t>ln</m:t>
                                </m:r>
                              </m:fName>
                              <m:e>
                                <m:r>
                                  <a:rPr lang="en-US" altLang="zh-CN" sz="2000" i="1">
                                    <a:latin typeface="Cambria Math" panose="02040503050406030204" pitchFamily="18" charset="0"/>
                                  </a:rPr>
                                  <m:t>𝑛</m:t>
                                </m:r>
                              </m:e>
                            </m:func>
                          </m:num>
                          <m:den>
                            <m:sSup>
                              <m:sSupPr>
                                <m:ctrlPr>
                                  <a:rPr lang="en-US" altLang="zh-CN" sz="2000" i="1">
                                    <a:latin typeface="Cambria Math" charset="0"/>
                                  </a:rPr>
                                </m:ctrlPr>
                              </m:sSupPr>
                              <m:e>
                                <m:r>
                                  <a:rPr lang="en-US" altLang="zh-CN" sz="2000" i="1">
                                    <a:latin typeface="Cambria Math" panose="02040503050406030204" pitchFamily="18" charset="0"/>
                                  </a:rPr>
                                  <m:t>𝜖</m:t>
                                </m:r>
                              </m:e>
                              <m:sup>
                                <m:r>
                                  <a:rPr lang="en-US" altLang="zh-CN" sz="2000" i="1">
                                    <a:latin typeface="Cambria Math" panose="02040503050406030204" pitchFamily="18" charset="0"/>
                                  </a:rPr>
                                  <m:t>2</m:t>
                                </m:r>
                              </m:sup>
                            </m:sSup>
                          </m:den>
                        </m:f>
                      </m:e>
                    </m:d>
                  </m:oMath>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6221901" y="1600200"/>
                <a:ext cx="2602828" cy="552972"/>
              </a:xfrm>
              <a:prstGeom prst="rect">
                <a:avLst/>
              </a:prstGeom>
              <a:blipFill rotWithShape="0">
                <a:blip r:embed="rId4"/>
                <a:stretch>
                  <a:fillRect l="-2576" b="-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229625" y="2635004"/>
                <a:ext cx="6205097" cy="661400"/>
              </a:xfrm>
              <a:prstGeom prst="rect">
                <a:avLst/>
              </a:prstGeom>
            </p:spPr>
            <p:txBody>
              <a:bodyPr wrap="none">
                <a:spAutoFit/>
              </a:bodyPr>
              <a:lstStyle/>
              <a:p>
                <a:pPr>
                  <a:buClrTx/>
                </a:pPr>
                <a14:m>
                  <m:oMathPara xmlns:m="http://schemas.openxmlformats.org/officeDocument/2006/math">
                    <m:oMathParaPr>
                      <m:jc m:val="centerGroup"/>
                    </m:oMathParaPr>
                    <m:oMath xmlns:m="http://schemas.openxmlformats.org/officeDocument/2006/math">
                      <m:sSub>
                        <m:sSubPr>
                          <m:ctrlPr>
                            <a:rPr lang="en-AU" altLang="zh-CN" sz="2000" i="1" dirty="0" smtClean="0">
                              <a:latin typeface="Cambria Math" charset="0"/>
                            </a:rPr>
                          </m:ctrlPr>
                        </m:sSubPr>
                        <m:e>
                          <m:r>
                            <a:rPr lang="en-US" altLang="zh-CN" sz="2000" i="1" dirty="0">
                              <a:latin typeface="Cambria Math" charset="0"/>
                            </a:rPr>
                            <m:t>𝑟</m:t>
                          </m:r>
                        </m:e>
                        <m:sub>
                          <m:r>
                            <a:rPr lang="en-AU" altLang="zh-CN" sz="2000" i="1" dirty="0">
                              <a:latin typeface="Cambria Math" charset="0"/>
                            </a:rPr>
                            <m:t>𝑠𝑢𝑚</m:t>
                          </m:r>
                        </m:sub>
                      </m:sSub>
                      <m:r>
                        <a:rPr lang="en-AU" altLang="zh-CN" sz="2000" i="1" dirty="0">
                          <a:latin typeface="Cambria Math" charset="0"/>
                        </a:rPr>
                        <m:t>=</m:t>
                      </m:r>
                      <m:nary>
                        <m:naryPr>
                          <m:chr m:val="∑"/>
                          <m:limLoc m:val="subSup"/>
                          <m:supHide m:val="on"/>
                          <m:ctrlPr>
                            <a:rPr lang="en-US" altLang="zh-CN" sz="2000" i="1">
                              <a:latin typeface="Cambria Math" charset="0"/>
                            </a:rPr>
                          </m:ctrlPr>
                        </m:naryPr>
                        <m:sub>
                          <m:r>
                            <m:rPr>
                              <m:brk m:alnAt="9"/>
                            </m:rPr>
                            <a:rPr lang="en-AU" altLang="zh-CN" sz="2000" i="1">
                              <a:latin typeface="Cambria Math" panose="02040503050406030204" pitchFamily="18" charset="0"/>
                            </a:rPr>
                            <m:t>𝑣</m:t>
                          </m:r>
                          <m:r>
                            <a:rPr lang="en-AU" altLang="zh-CN" sz="2000" i="1">
                              <a:latin typeface="Cambria Math" panose="02040503050406030204" pitchFamily="18" charset="0"/>
                            </a:rPr>
                            <m:t>∈</m:t>
                          </m:r>
                          <m:r>
                            <a:rPr lang="en-AU" altLang="zh-CN" sz="2000" i="1">
                              <a:latin typeface="Cambria Math" panose="02040503050406030204" pitchFamily="18" charset="0"/>
                            </a:rPr>
                            <m:t>𝑉</m:t>
                          </m:r>
                        </m:sub>
                        <m:sup/>
                        <m:e>
                          <m:r>
                            <a:rPr lang="en-AU" altLang="zh-CN" sz="2000" i="1">
                              <a:latin typeface="Cambria Math" panose="02040503050406030204" pitchFamily="18" charset="0"/>
                            </a:rPr>
                            <m:t>𝑟</m:t>
                          </m:r>
                          <m:r>
                            <a:rPr lang="en-AU" altLang="zh-CN" sz="2000" i="1">
                              <a:latin typeface="Cambria Math" panose="02040503050406030204" pitchFamily="18" charset="0"/>
                            </a:rPr>
                            <m:t>(</m:t>
                          </m:r>
                          <m:r>
                            <a:rPr lang="en-AU" altLang="zh-CN" sz="2000" i="1">
                              <a:latin typeface="Cambria Math" panose="02040503050406030204" pitchFamily="18" charset="0"/>
                            </a:rPr>
                            <m:t>𝑠</m:t>
                          </m:r>
                          <m:r>
                            <a:rPr lang="en-AU" altLang="zh-CN" sz="2000" i="1">
                              <a:latin typeface="Cambria Math" panose="02040503050406030204" pitchFamily="18" charset="0"/>
                            </a:rPr>
                            <m:t>,</m:t>
                          </m:r>
                          <m:r>
                            <a:rPr lang="en-AU" altLang="zh-CN" sz="2000" i="1">
                              <a:latin typeface="Cambria Math" panose="02040503050406030204" pitchFamily="18" charset="0"/>
                            </a:rPr>
                            <m:t>𝑣</m:t>
                          </m:r>
                          <m:r>
                            <a:rPr lang="en-AU" altLang="zh-CN" sz="2000" i="1">
                              <a:latin typeface="Cambria Math" panose="02040503050406030204" pitchFamily="18" charset="0"/>
                            </a:rPr>
                            <m:t>)</m:t>
                          </m:r>
                        </m:e>
                      </m:nary>
                      <m:r>
                        <a:rPr lang="en-AU" altLang="zh-CN" sz="2000" b="0" i="1" smtClean="0">
                          <a:latin typeface="Cambria Math" charset="0"/>
                        </a:rPr>
                        <m:t>≤</m:t>
                      </m:r>
                      <m:nary>
                        <m:naryPr>
                          <m:chr m:val="∑"/>
                          <m:limLoc m:val="subSup"/>
                          <m:supHide m:val="on"/>
                          <m:ctrlPr>
                            <a:rPr lang="en-US" altLang="zh-CN" sz="2000" i="1" smtClean="0">
                              <a:latin typeface="Cambria Math" charset="0"/>
                            </a:rPr>
                          </m:ctrlPr>
                        </m:naryPr>
                        <m:sub>
                          <m:r>
                            <m:rPr>
                              <m:brk m:alnAt="9"/>
                            </m:rPr>
                            <a:rPr lang="en-AU" altLang="zh-CN" sz="2000" i="1">
                              <a:latin typeface="Cambria Math" panose="02040503050406030204" pitchFamily="18" charset="0"/>
                            </a:rPr>
                            <m:t>𝑣</m:t>
                          </m:r>
                          <m:r>
                            <a:rPr lang="en-AU" altLang="zh-CN" sz="2000" i="1">
                              <a:latin typeface="Cambria Math" panose="02040503050406030204" pitchFamily="18" charset="0"/>
                            </a:rPr>
                            <m:t>∈</m:t>
                          </m:r>
                          <m:r>
                            <a:rPr lang="en-AU" altLang="zh-CN" sz="2000" i="1">
                              <a:latin typeface="Cambria Math" panose="02040503050406030204" pitchFamily="18" charset="0"/>
                            </a:rPr>
                            <m:t>𝑉</m:t>
                          </m:r>
                        </m:sub>
                        <m:sup/>
                        <m:e>
                          <m:sSub>
                            <m:sSubPr>
                              <m:ctrlPr>
                                <a:rPr lang="en-AU" altLang="zh-CN" sz="2000" b="0" i="1" smtClean="0">
                                  <a:latin typeface="Cambria Math" charset="0"/>
                                </a:rPr>
                              </m:ctrlPr>
                            </m:sSubPr>
                            <m:e>
                              <m:r>
                                <a:rPr lang="en-AU" altLang="zh-CN" sz="2000" b="0" i="1" smtClean="0">
                                  <a:latin typeface="Cambria Math" charset="0"/>
                                </a:rPr>
                                <m:t>𝑑</m:t>
                              </m:r>
                            </m:e>
                            <m:sub>
                              <m:r>
                                <a:rPr lang="en-AU" altLang="zh-CN" sz="2000" b="0" i="1" smtClean="0">
                                  <a:latin typeface="Cambria Math" charset="0"/>
                                </a:rPr>
                                <m:t>𝑜𝑢𝑡</m:t>
                              </m:r>
                            </m:sub>
                          </m:sSub>
                          <m:d>
                            <m:dPr>
                              <m:ctrlPr>
                                <a:rPr lang="en-AU" altLang="zh-CN" sz="2000" b="0" i="1" smtClean="0">
                                  <a:latin typeface="Cambria Math" charset="0"/>
                                </a:rPr>
                              </m:ctrlPr>
                            </m:dPr>
                            <m:e>
                              <m:r>
                                <a:rPr lang="en-AU" altLang="zh-CN" sz="2000" b="0" i="1" smtClean="0">
                                  <a:latin typeface="Cambria Math" charset="0"/>
                                </a:rPr>
                                <m:t>𝑣</m:t>
                              </m:r>
                            </m:e>
                          </m:d>
                          <m:r>
                            <a:rPr lang="en-AU" altLang="zh-CN" sz="2000" b="0" i="1" smtClean="0">
                              <a:latin typeface="Cambria Math" charset="0"/>
                            </a:rPr>
                            <m:t>⋅</m:t>
                          </m:r>
                          <m:sSub>
                            <m:sSubPr>
                              <m:ctrlPr>
                                <a:rPr lang="en-AU" altLang="zh-CN" sz="2000" b="0" i="1" smtClean="0">
                                  <a:latin typeface="Cambria Math" charset="0"/>
                                </a:rPr>
                              </m:ctrlPr>
                            </m:sSubPr>
                            <m:e>
                              <m:r>
                                <a:rPr lang="en-AU" altLang="zh-CN" sz="2000" b="0" i="1" smtClean="0">
                                  <a:latin typeface="Cambria Math" charset="0"/>
                                </a:rPr>
                                <m:t>𝑟</m:t>
                              </m:r>
                            </m:e>
                            <m:sub>
                              <m:r>
                                <a:rPr lang="en-AU" altLang="zh-CN" sz="2000" b="0" i="1" smtClean="0">
                                  <a:latin typeface="Cambria Math" charset="0"/>
                                </a:rPr>
                                <m:t>𝑚𝑎𝑥</m:t>
                              </m:r>
                            </m:sub>
                          </m:sSub>
                          <m:r>
                            <a:rPr lang="en-AU" altLang="zh-CN" sz="2000" b="0" i="1" smtClean="0">
                              <a:latin typeface="Cambria Math" charset="0"/>
                            </a:rPr>
                            <m:t>=</m:t>
                          </m:r>
                          <m:r>
                            <a:rPr lang="en-AU" altLang="zh-CN" sz="2000" b="0" i="1" smtClean="0">
                              <a:latin typeface="Cambria Math" charset="0"/>
                            </a:rPr>
                            <m:t>𝑚</m:t>
                          </m:r>
                          <m:r>
                            <a:rPr lang="en-AU" altLang="zh-CN" sz="2000" b="0" i="1" smtClean="0">
                              <a:latin typeface="Cambria Math" charset="0"/>
                            </a:rPr>
                            <m:t>⋅</m:t>
                          </m:r>
                          <m:sSub>
                            <m:sSubPr>
                              <m:ctrlPr>
                                <a:rPr lang="en-AU" altLang="zh-CN" sz="2000" b="0" i="1" smtClean="0">
                                  <a:latin typeface="Cambria Math" charset="0"/>
                                </a:rPr>
                              </m:ctrlPr>
                            </m:sSubPr>
                            <m:e>
                              <m:r>
                                <a:rPr lang="en-AU" altLang="zh-CN" sz="2000" b="0" i="1" smtClean="0">
                                  <a:latin typeface="Cambria Math" charset="0"/>
                                </a:rPr>
                                <m:t>𝑟</m:t>
                              </m:r>
                            </m:e>
                            <m:sub>
                              <m:r>
                                <a:rPr lang="en-AU" altLang="zh-CN" sz="2000" b="0" i="1" smtClean="0">
                                  <a:latin typeface="Cambria Math" charset="0"/>
                                </a:rPr>
                                <m:t>𝑚𝑎𝑥</m:t>
                              </m:r>
                            </m:sub>
                          </m:sSub>
                        </m:e>
                      </m:nary>
                    </m:oMath>
                  </m:oMathPara>
                </a14:m>
                <a:endParaRPr lang="en-US" sz="2000" dirty="0"/>
              </a:p>
            </p:txBody>
          </p:sp>
        </mc:Choice>
        <mc:Fallback>
          <p:sp>
            <p:nvSpPr>
              <p:cNvPr id="5" name="Rectangle 4"/>
              <p:cNvSpPr>
                <a:spLocks noRot="1" noChangeAspect="1" noMove="1" noResize="1" noEditPoints="1" noAdjustHandles="1" noChangeArrowheads="1" noChangeShapeType="1" noTextEdit="1"/>
              </p:cNvSpPr>
              <p:nvPr/>
            </p:nvSpPr>
            <p:spPr>
              <a:xfrm>
                <a:off x="1229625" y="2635004"/>
                <a:ext cx="6205097" cy="661400"/>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5832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000" dirty="0" smtClean="0"/>
              <a:t>FORA+: Indexing </a:t>
            </a:r>
            <a:r>
              <a:rPr lang="en-US" altLang="zh-CN" sz="4000" dirty="0" smtClean="0"/>
              <a:t>the random walks</a:t>
            </a:r>
            <a:endParaRPr lang="zh-CN" altLang="en-US" sz="4000"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p:txBody>
              <a:bodyPr/>
              <a:lstStyle/>
              <a:p>
                <a:r>
                  <a:rPr lang="en-US" altLang="zh-CN" dirty="0" smtClean="0"/>
                  <a:t>Pre-store random walk destinations</a:t>
                </a:r>
              </a:p>
              <a:p>
                <a:pPr lvl="1"/>
                <a:r>
                  <a:rPr lang="en-US" altLang="zh-CN" dirty="0" smtClean="0"/>
                  <a:t>How many random walks are needed for node </a:t>
                </a:r>
                <a14:m>
                  <m:oMath xmlns:m="http://schemas.openxmlformats.org/officeDocument/2006/math">
                    <m:r>
                      <a:rPr lang="en-US" altLang="zh-CN" b="0" i="1" smtClean="0">
                        <a:latin typeface="Cambria Math" panose="02040503050406030204" pitchFamily="18" charset="0"/>
                      </a:rPr>
                      <m:t>𝑣</m:t>
                    </m:r>
                  </m:oMath>
                </a14:m>
                <a:r>
                  <a:rPr lang="en-US" altLang="zh-CN" dirty="0" smtClean="0"/>
                  <a:t>?</a:t>
                </a:r>
                <a:endParaRPr lang="en-US" altLang="zh-CN" dirty="0"/>
              </a:p>
              <a:p>
                <a:pPr lvl="1"/>
                <a14:m>
                  <m:oMath xmlns:m="http://schemas.openxmlformats.org/officeDocument/2006/math">
                    <m:r>
                      <a:rPr lang="en-AU" altLang="zh-CN" b="0" i="1" smtClean="0">
                        <a:latin typeface="Cambria Math" charset="0"/>
                      </a:rPr>
                      <m:t>⌈</m:t>
                    </m:r>
                    <m:r>
                      <a:rPr lang="en-US" altLang="zh-CN" b="0" i="1" smtClean="0">
                        <a:latin typeface="Cambria Math" panose="02040503050406030204" pitchFamily="18" charset="0"/>
                      </a:rPr>
                      <m:t>𝑟</m:t>
                    </m:r>
                    <m:d>
                      <m:dPr>
                        <m:ctrlPr>
                          <a:rPr lang="en-US" altLang="zh-CN" b="0" i="1" smtClean="0">
                            <a:latin typeface="Cambria Math" charset="0"/>
                          </a:rPr>
                        </m:ctrlPr>
                      </m:dPr>
                      <m:e>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𝜔</m:t>
                    </m:r>
                    <m:r>
                      <a:rPr lang="en-AU" altLang="zh-CN" b="0" i="1" smtClean="0">
                        <a:latin typeface="Cambria Math" charset="0"/>
                      </a:rPr>
                      <m:t>⌉</m:t>
                    </m:r>
                  </m:oMath>
                </a14:m>
                <a:r>
                  <a:rPr lang="en-US" altLang="zh-CN" dirty="0" smtClean="0"/>
                  <a:t> </a:t>
                </a:r>
              </a:p>
              <a:p>
                <a:pPr lvl="2"/>
                <a:r>
                  <a:rPr lang="en-US" altLang="zh-CN" dirty="0" smtClean="0"/>
                  <a:t>When forward push terminates: </a:t>
                </a:r>
                <a14:m>
                  <m:oMath xmlns:m="http://schemas.openxmlformats.org/officeDocument/2006/math">
                    <m:f>
                      <m:fPr>
                        <m:ctrlPr>
                          <a:rPr lang="en-US" altLang="zh-CN" b="0" i="1" smtClean="0">
                            <a:latin typeface="Cambria Math" charset="0"/>
                          </a:rPr>
                        </m:ctrlPr>
                      </m:fPr>
                      <m:num>
                        <m:r>
                          <a:rPr lang="en-US" altLang="zh-CN" i="1">
                            <a:latin typeface="Cambria Math" panose="02040503050406030204" pitchFamily="18" charset="0"/>
                          </a:rPr>
                          <m:t>𝑟</m:t>
                        </m:r>
                        <m:d>
                          <m:dPr>
                            <m:ctrlPr>
                              <a:rPr lang="en-US" altLang="zh-CN" i="1">
                                <a:latin typeface="Cambria Math" charset="0"/>
                              </a:rPr>
                            </m:ctrlPr>
                          </m:dPr>
                          <m:e>
                            <m:r>
                              <a:rPr lang="en-US" altLang="zh-CN" i="1">
                                <a:latin typeface="Cambria Math" panose="02040503050406030204" pitchFamily="18" charset="0"/>
                              </a:rPr>
                              <m:t>𝑠</m:t>
                            </m:r>
                            <m:r>
                              <a:rPr lang="en-US" altLang="zh-CN" i="1">
                                <a:latin typeface="Cambria Math" panose="02040503050406030204" pitchFamily="18" charset="0"/>
                              </a:rPr>
                              <m:t>,</m:t>
                            </m:r>
                            <m:r>
                              <a:rPr lang="en-US" altLang="zh-CN" i="1">
                                <a:latin typeface="Cambria Math" panose="02040503050406030204" pitchFamily="18" charset="0"/>
                              </a:rPr>
                              <m:t>𝑣</m:t>
                            </m:r>
                          </m:e>
                        </m:d>
                      </m:num>
                      <m:den>
                        <m:sSub>
                          <m:sSubPr>
                            <m:ctrlPr>
                              <a:rPr lang="en-AU" altLang="zh-CN" b="0" i="1" smtClean="0">
                                <a:latin typeface="Cambria Math" charset="0"/>
                              </a:rPr>
                            </m:ctrlPr>
                          </m:sSubPr>
                          <m:e>
                            <m:r>
                              <a:rPr lang="en-AU" altLang="zh-CN" b="0" i="1" smtClean="0">
                                <a:latin typeface="Cambria Math" charset="0"/>
                              </a:rPr>
                              <m:t>𝑑</m:t>
                            </m:r>
                          </m:e>
                          <m:sub>
                            <m:r>
                              <a:rPr lang="en-AU" altLang="zh-CN" b="0" i="1" smtClean="0">
                                <a:latin typeface="Cambria Math" charset="0"/>
                              </a:rPr>
                              <m:t>𝑜𝑢𝑡</m:t>
                            </m:r>
                          </m:sub>
                        </m:sSub>
                        <m:r>
                          <a:rPr lang="en-AU" altLang="zh-CN" b="0" i="1" smtClean="0">
                            <a:latin typeface="Cambria Math" charset="0"/>
                          </a:rPr>
                          <m:t>(</m:t>
                        </m:r>
                        <m:r>
                          <a:rPr lang="en-AU" altLang="zh-CN" b="0" i="1" smtClean="0">
                            <a:latin typeface="Cambria Math" charset="0"/>
                          </a:rPr>
                          <m:t>𝑣</m:t>
                        </m:r>
                        <m:r>
                          <a:rPr lang="en-AU" altLang="zh-CN" b="0" i="1" smtClean="0">
                            <a:latin typeface="Cambria Math" charset="0"/>
                          </a:rPr>
                          <m:t>)</m:t>
                        </m:r>
                      </m:den>
                    </m:f>
                    <m:r>
                      <a:rPr lang="en-US" altLang="zh-CN" b="0" i="1" smtClean="0">
                        <a:latin typeface="Cambria Math" panose="02040503050406030204" pitchFamily="18" charset="0"/>
                      </a:rPr>
                      <m:t>&lt;</m:t>
                    </m:r>
                    <m:sSub>
                      <m:sSubPr>
                        <m:ctrlPr>
                          <a:rPr lang="en-US" altLang="zh-CN" b="0" i="1" smtClean="0">
                            <a:latin typeface="Cambria Math"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𝑚𝑎𝑥</m:t>
                        </m:r>
                      </m:sub>
                    </m:sSub>
                  </m:oMath>
                </a14:m>
                <a:endParaRPr lang="en-US" altLang="zh-CN" dirty="0" smtClean="0"/>
              </a:p>
              <a:p>
                <a:pPr lvl="2"/>
                <a:r>
                  <a:rPr lang="en-US" altLang="zh-CN" sz="2000" dirty="0" smtClean="0"/>
                  <a:t>Node </a:t>
                </a:r>
                <a14:m>
                  <m:oMath xmlns:m="http://schemas.openxmlformats.org/officeDocument/2006/math">
                    <m:r>
                      <a:rPr lang="en-US" altLang="zh-CN" sz="2000" b="0" i="1" smtClean="0">
                        <a:latin typeface="Cambria Math" panose="02040503050406030204" pitchFamily="18" charset="0"/>
                      </a:rPr>
                      <m:t>𝑣</m:t>
                    </m:r>
                  </m:oMath>
                </a14:m>
                <a:r>
                  <a:rPr lang="en-US" altLang="zh-CN" sz="2000" dirty="0" smtClean="0"/>
                  <a:t> needs </a:t>
                </a:r>
                <a14:m>
                  <m:oMath xmlns:m="http://schemas.openxmlformats.org/officeDocument/2006/math">
                    <m:sSub>
                      <m:sSubPr>
                        <m:ctrlPr>
                          <a:rPr lang="en-US" altLang="zh-CN" sz="2000" b="0" i="1" smtClean="0">
                            <a:latin typeface="Cambria Math" charset="0"/>
                          </a:rPr>
                        </m:ctrlPr>
                      </m:sSubPr>
                      <m:e>
                        <m:r>
                          <a:rPr lang="en-AU" altLang="zh-CN" sz="2000" b="0" i="1" smtClean="0">
                            <a:latin typeface="Cambria Math" charset="0"/>
                          </a:rPr>
                          <m:t>⌈</m:t>
                        </m:r>
                        <m:r>
                          <a:rPr lang="en-US" altLang="zh-CN" sz="2000" b="0" i="1" smtClean="0">
                            <a:latin typeface="Cambria Math" panose="02040503050406030204" pitchFamily="18" charset="0"/>
                          </a:rPr>
                          <m:t>𝑟</m:t>
                        </m:r>
                      </m:e>
                      <m:sub>
                        <m:r>
                          <a:rPr lang="en-US" altLang="zh-CN" sz="2000" b="0" i="1" smtClean="0">
                            <a:latin typeface="Cambria Math" panose="02040503050406030204" pitchFamily="18" charset="0"/>
                          </a:rPr>
                          <m:t>𝑚𝑎𝑥</m:t>
                        </m:r>
                      </m:sub>
                    </m:sSub>
                    <m:r>
                      <a:rPr lang="en-US" altLang="zh-CN" sz="2000" b="0" i="1" smtClean="0">
                        <a:latin typeface="Cambria Math" panose="02040503050406030204" pitchFamily="18" charset="0"/>
                      </a:rPr>
                      <m:t>∗</m:t>
                    </m:r>
                    <m:sSub>
                      <m:sSubPr>
                        <m:ctrlPr>
                          <a:rPr lang="en-AU" altLang="zh-CN" sz="2000" b="0" i="1" smtClean="0">
                            <a:latin typeface="Cambria Math" charset="0"/>
                          </a:rPr>
                        </m:ctrlPr>
                      </m:sSubPr>
                      <m:e>
                        <m:r>
                          <a:rPr lang="en-AU" altLang="zh-CN" sz="2000" b="0" i="1" smtClean="0">
                            <a:latin typeface="Cambria Math" charset="0"/>
                          </a:rPr>
                          <m:t>𝑑</m:t>
                        </m:r>
                      </m:e>
                      <m:sub>
                        <m:r>
                          <a:rPr lang="en-AU" altLang="zh-CN" sz="2000" b="0" i="1" smtClean="0">
                            <a:latin typeface="Cambria Math" charset="0"/>
                          </a:rPr>
                          <m:t>𝑜𝑢𝑡</m:t>
                        </m:r>
                      </m:sub>
                    </m:sSub>
                    <m:d>
                      <m:dPr>
                        <m:ctrlPr>
                          <a:rPr lang="en-US" altLang="zh-CN" sz="2000" b="0" i="1" smtClean="0">
                            <a:latin typeface="Cambria Math" charset="0"/>
                          </a:rPr>
                        </m:ctrlPr>
                      </m:dPr>
                      <m:e>
                        <m:r>
                          <a:rPr lang="en-US" altLang="zh-CN" sz="2000" b="0" i="1" smtClean="0">
                            <a:latin typeface="Cambria Math" panose="02040503050406030204" pitchFamily="18" charset="0"/>
                          </a:rPr>
                          <m:t>𝑣</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𝜔</m:t>
                    </m:r>
                    <m:r>
                      <a:rPr lang="en-AU" altLang="zh-CN" sz="2000" b="0" i="1" smtClean="0">
                        <a:latin typeface="Cambria Math" charset="0"/>
                      </a:rPr>
                      <m:t>⌉</m:t>
                    </m:r>
                  </m:oMath>
                </a14:m>
                <a:r>
                  <a:rPr lang="en-US" altLang="zh-CN" sz="2000" dirty="0" smtClean="0"/>
                  <a:t> pre-stored random </a:t>
                </a:r>
                <a:r>
                  <a:rPr lang="en-US" altLang="zh-CN" sz="2000" dirty="0" smtClean="0"/>
                  <a:t>walks</a:t>
                </a:r>
              </a:p>
              <a:p>
                <a:pPr lvl="3"/>
                <a:r>
                  <a:rPr lang="en-US" altLang="zh-CN" dirty="0" smtClean="0"/>
                  <a:t>Independent of the source </a:t>
                </a:r>
                <a:r>
                  <a:rPr lang="en-US" altLang="zh-CN" i="1" dirty="0" smtClean="0"/>
                  <a:t>s</a:t>
                </a:r>
                <a:endParaRPr lang="en-US" altLang="zh-CN" i="1" dirty="0" smtClean="0"/>
              </a:p>
              <a:p>
                <a:r>
                  <a:rPr lang="en-US" altLang="zh-CN" dirty="0" smtClean="0"/>
                  <a:t>Total </a:t>
                </a:r>
                <a:r>
                  <a:rPr lang="en-US" altLang="zh-CN" dirty="0" smtClean="0"/>
                  <a:t>space:</a:t>
                </a:r>
              </a:p>
              <a:p>
                <a:pPr lvl="1"/>
                <a14:m>
                  <m:oMath xmlns:m="http://schemas.openxmlformats.org/officeDocument/2006/math">
                    <m:r>
                      <a:rPr lang="en-US" altLang="zh-CN" sz="2400" i="1">
                        <a:latin typeface="Cambria Math" panose="02040503050406030204" pitchFamily="18" charset="0"/>
                      </a:rPr>
                      <m:t>𝑂</m:t>
                    </m:r>
                    <m:r>
                      <a:rPr lang="en-US" altLang="zh-CN" sz="2400" i="1">
                        <a:latin typeface="Cambria Math" panose="02040503050406030204" pitchFamily="18" charset="0"/>
                      </a:rPr>
                      <m:t>(</m:t>
                    </m:r>
                    <m:f>
                      <m:fPr>
                        <m:ctrlPr>
                          <a:rPr lang="en-US" altLang="zh-CN" sz="2400" i="1">
                            <a:latin typeface="Cambria Math"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𝜖</m:t>
                        </m:r>
                      </m:den>
                    </m:f>
                    <m:rad>
                      <m:radPr>
                        <m:degHide m:val="on"/>
                        <m:ctrlPr>
                          <a:rPr lang="en-US" altLang="zh-CN" sz="2400" i="1">
                            <a:latin typeface="Cambria Math" charset="0"/>
                          </a:rPr>
                        </m:ctrlPr>
                      </m:radPr>
                      <m:deg/>
                      <m:e>
                        <m:r>
                          <a:rPr lang="en-US" altLang="zh-CN" sz="2400" i="1">
                            <a:latin typeface="Cambria Math" panose="02040503050406030204" pitchFamily="18" charset="0"/>
                          </a:rPr>
                          <m:t>𝑚</m:t>
                        </m:r>
                        <m:r>
                          <a:rPr lang="en-US" altLang="zh-CN" sz="2400" i="1">
                            <a:latin typeface="Cambria Math" panose="02040503050406030204" pitchFamily="18" charset="0"/>
                          </a:rPr>
                          <m:t>⋅</m:t>
                        </m:r>
                        <m:r>
                          <a:rPr lang="en-US" altLang="zh-CN" sz="2400" i="1">
                            <a:latin typeface="Cambria Math" panose="02040503050406030204" pitchFamily="18" charset="0"/>
                          </a:rPr>
                          <m:t>𝑛</m:t>
                        </m:r>
                        <m:r>
                          <a:rPr lang="en-US" altLang="zh-CN" sz="2400" i="1">
                            <a:latin typeface="Cambria Math" panose="02040503050406030204" pitchFamily="18" charset="0"/>
                          </a:rPr>
                          <m:t>⋅</m:t>
                        </m:r>
                        <m:func>
                          <m:funcPr>
                            <m:ctrlPr>
                              <a:rPr lang="en-US" altLang="zh-CN" sz="2400" i="1">
                                <a:latin typeface="Cambria Math" charset="0"/>
                              </a:rPr>
                            </m:ctrlPr>
                          </m:funcPr>
                          <m:fName>
                            <m:r>
                              <m:rPr>
                                <m:sty m:val="p"/>
                              </m:rPr>
                              <a:rPr lang="en-US" altLang="zh-CN" sz="2400">
                                <a:latin typeface="Cambria Math" panose="02040503050406030204" pitchFamily="18" charset="0"/>
                              </a:rPr>
                              <m:t>ln</m:t>
                            </m:r>
                          </m:fName>
                          <m:e>
                            <m:r>
                              <a:rPr lang="en-US" altLang="zh-CN" sz="2400" i="1">
                                <a:latin typeface="Cambria Math" panose="02040503050406030204" pitchFamily="18" charset="0"/>
                              </a:rPr>
                              <m:t>𝑛</m:t>
                            </m:r>
                          </m:e>
                        </m:func>
                      </m:e>
                    </m:rad>
                    <m:r>
                      <a:rPr lang="en-US" altLang="zh-CN" sz="2400" i="1">
                        <a:latin typeface="Cambria Math" panose="02040503050406030204" pitchFamily="18" charset="0"/>
                      </a:rPr>
                      <m:t>)</m:t>
                    </m:r>
                  </m:oMath>
                </a14:m>
                <a:endParaRPr lang="en-US" altLang="zh-CN" sz="2400" dirty="0" smtClean="0"/>
              </a:p>
              <a:p>
                <a:pPr lvl="1"/>
                <a:r>
                  <a:rPr lang="en-US" altLang="zh-CN" sz="2400" dirty="0" smtClean="0"/>
                  <a:t>Scale-free graphs</a:t>
                </a:r>
                <a:r>
                  <a:rPr lang="en-US" altLang="zh-CN" sz="2400" dirty="0"/>
                  <a:t>: </a:t>
                </a:r>
                <a14:m>
                  <m:oMath xmlns:m="http://schemas.openxmlformats.org/officeDocument/2006/math">
                    <m:r>
                      <a:rPr lang="en-US" altLang="zh-CN" sz="2400" i="1">
                        <a:latin typeface="Cambria Math" panose="02040503050406030204" pitchFamily="18" charset="0"/>
                      </a:rPr>
                      <m:t>𝑂</m:t>
                    </m:r>
                    <m:d>
                      <m:dPr>
                        <m:ctrlPr>
                          <a:rPr lang="en-US" altLang="zh-CN" sz="2400" i="1">
                            <a:latin typeface="Cambria Math" charset="0"/>
                          </a:rPr>
                        </m:ctrlPr>
                      </m:dPr>
                      <m:e>
                        <m:f>
                          <m:fPr>
                            <m:ctrlPr>
                              <a:rPr lang="en-US" altLang="zh-CN" sz="2400" i="1">
                                <a:latin typeface="Cambria Math"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𝜖</m:t>
                            </m:r>
                          </m:den>
                        </m:f>
                        <m:r>
                          <a:rPr lang="en-US" altLang="zh-CN" sz="2400" i="1">
                            <a:latin typeface="Cambria Math" panose="02040503050406030204" pitchFamily="18" charset="0"/>
                          </a:rPr>
                          <m:t>𝑛</m:t>
                        </m:r>
                        <m:r>
                          <a:rPr lang="en-US" altLang="zh-CN" sz="2400" i="1">
                            <a:latin typeface="Cambria Math" panose="02040503050406030204" pitchFamily="18" charset="0"/>
                          </a:rPr>
                          <m:t>⋅</m:t>
                        </m:r>
                        <m:func>
                          <m:funcPr>
                            <m:ctrlPr>
                              <a:rPr lang="en-US" altLang="zh-CN" sz="2400" i="1">
                                <a:latin typeface="Cambria Math" charset="0"/>
                              </a:rPr>
                            </m:ctrlPr>
                          </m:funcPr>
                          <m:fName>
                            <m:r>
                              <m:rPr>
                                <m:sty m:val="p"/>
                              </m:rPr>
                              <a:rPr lang="en-US" altLang="zh-CN" sz="2400">
                                <a:latin typeface="Cambria Math" panose="02040503050406030204" pitchFamily="18" charset="0"/>
                              </a:rPr>
                              <m:t>ln</m:t>
                            </m:r>
                          </m:fName>
                          <m:e>
                            <m:r>
                              <a:rPr lang="en-US" altLang="zh-CN" sz="2400" i="1">
                                <a:latin typeface="Cambria Math" panose="02040503050406030204" pitchFamily="18" charset="0"/>
                              </a:rPr>
                              <m:t>𝑛</m:t>
                            </m:r>
                          </m:e>
                        </m:func>
                      </m:e>
                    </m:d>
                  </m:oMath>
                </a14:m>
                <a:endParaRPr lang="en-US" altLang="zh-CN" sz="2400" dirty="0"/>
              </a:p>
              <a:p>
                <a:endParaRPr lang="en-US" altLang="zh-CN" dirty="0" smtClean="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3"/>
                <a:stretch>
                  <a:fillRect t="-943" b="-7008"/>
                </a:stretch>
              </a:blipFill>
            </p:spPr>
            <p:txBody>
              <a:bodyPr/>
              <a:lstStyle/>
              <a:p>
                <a:r>
                  <a:rPr lang="en-US">
                    <a:noFill/>
                  </a:rPr>
                  <a:t> </a:t>
                </a:r>
              </a:p>
            </p:txBody>
          </p:sp>
        </mc:Fallback>
      </mc:AlternateContent>
    </p:spTree>
    <p:extLst>
      <p:ext uri="{BB962C8B-B14F-4D97-AF65-F5344CB8AC3E}">
        <p14:creationId xmlns:p14="http://schemas.microsoft.com/office/powerpoint/2010/main" val="230592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altLang="zh-CN" sz="3600" dirty="0" smtClean="0"/>
                  <a:t>Top-</a:t>
                </a:r>
                <a14:m>
                  <m:oMath xmlns:m="http://schemas.openxmlformats.org/officeDocument/2006/math">
                    <m:r>
                      <a:rPr lang="en-US" altLang="zh-CN" sz="3600" i="1" dirty="0" smtClean="0">
                        <a:latin typeface="Cambria Math" panose="02040503050406030204" pitchFamily="18" charset="0"/>
                      </a:rPr>
                      <m:t>𝑘</m:t>
                    </m:r>
                  </m:oMath>
                </a14:m>
                <a:r>
                  <a:rPr lang="en-US" altLang="zh-CN" sz="3600" dirty="0" smtClean="0"/>
                  <a:t> single source PPR</a:t>
                </a:r>
                <a:endParaRPr lang="zh-CN" alt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a:buClrTx/>
                </a:pPr>
                <a:r>
                  <a:rPr lang="en-US" altLang="zh-CN" sz="2800" dirty="0">
                    <a:latin typeface="Times New Roman" panose="02020603050405020304" pitchFamily="18" charset="0"/>
                    <a:cs typeface="Times New Roman" panose="02020603050405020304" pitchFamily="18" charset="0"/>
                  </a:rPr>
                  <a:t>Setting </a:t>
                </a:r>
                <a14:m>
                  <m:oMath xmlns:m="http://schemas.openxmlformats.org/officeDocument/2006/math">
                    <m:r>
                      <a:rPr lang="en-AU" altLang="zh-CN" sz="2800" i="1">
                        <a:latin typeface="Cambria Math" panose="02040503050406030204" pitchFamily="18" charset="0"/>
                      </a:rPr>
                      <m:t>𝛿</m:t>
                    </m:r>
                    <m:r>
                      <a:rPr lang="en-AU" altLang="zh-CN" sz="2800" i="1">
                        <a:latin typeface="Cambria Math" panose="02040503050406030204" pitchFamily="18" charset="0"/>
                      </a:rPr>
                      <m:t>=1/</m:t>
                    </m:r>
                    <m:r>
                      <a:rPr lang="en-AU" altLang="zh-CN" sz="2800" i="1">
                        <a:latin typeface="Cambria Math" panose="02040503050406030204" pitchFamily="18" charset="0"/>
                      </a:rPr>
                      <m:t>𝑛</m:t>
                    </m:r>
                  </m:oMath>
                </a14:m>
                <a:r>
                  <a:rPr lang="en-US" altLang="zh-CN" sz="2800" dirty="0">
                    <a:latin typeface="Times New Roman" panose="02020603050405020304" pitchFamily="18" charset="0"/>
                    <a:cs typeface="Times New Roman" panose="02020603050405020304" pitchFamily="18" charset="0"/>
                  </a:rPr>
                  <a:t> is too conservative, we only need to provide approximation for the </a:t>
                </a:r>
                <a14:m>
                  <m:oMath xmlns:m="http://schemas.openxmlformats.org/officeDocument/2006/math">
                    <m:r>
                      <a:rPr lang="en-AU" altLang="zh-CN" sz="2800" i="1">
                        <a:latin typeface="Cambria Math" panose="02040503050406030204" pitchFamily="18" charset="0"/>
                        <a:cs typeface="Times New Roman" panose="02020603050405020304" pitchFamily="18" charset="0"/>
                      </a:rPr>
                      <m:t>𝑘</m:t>
                    </m:r>
                    <m:r>
                      <a:rPr lang="en-AU" altLang="zh-CN" sz="2800" i="1">
                        <a:latin typeface="Cambria Math" panose="02040503050406030204" pitchFamily="18" charset="0"/>
                        <a:cs typeface="Times New Roman" panose="02020603050405020304" pitchFamily="18" charset="0"/>
                      </a:rPr>
                      <m:t>−</m:t>
                    </m:r>
                  </m:oMath>
                </a14:m>
                <a:r>
                  <a:rPr lang="en-US" altLang="zh-CN" sz="2800" dirty="0" err="1">
                    <a:latin typeface="Times New Roman" panose="02020603050405020304" pitchFamily="18" charset="0"/>
                    <a:cs typeface="Times New Roman" panose="02020603050405020304" pitchFamily="18" charset="0"/>
                  </a:rPr>
                  <a:t>th</a:t>
                </a:r>
                <a:r>
                  <a:rPr lang="en-US" altLang="zh-CN" sz="2800" dirty="0">
                    <a:latin typeface="Times New Roman" panose="02020603050405020304" pitchFamily="18" charset="0"/>
                    <a:cs typeface="Times New Roman" panose="02020603050405020304" pitchFamily="18" charset="0"/>
                  </a:rPr>
                  <a:t> largest PPR</a:t>
                </a:r>
              </a:p>
              <a:p>
                <a:pPr>
                  <a:buClrTx/>
                </a:pPr>
                <a:r>
                  <a:rPr lang="en-US" altLang="zh-CN" sz="2800" dirty="0">
                    <a:latin typeface="Times New Roman" panose="02020603050405020304" pitchFamily="18" charset="0"/>
                    <a:cs typeface="Times New Roman" panose="02020603050405020304" pitchFamily="18" charset="0"/>
                  </a:rPr>
                  <a:t>Challenge</a:t>
                </a:r>
                <a:r>
                  <a:rPr lang="en-US" altLang="zh-CN" sz="3600" dirty="0">
                    <a:latin typeface="Times New Roman" panose="02020603050405020304" pitchFamily="18" charset="0"/>
                    <a:cs typeface="Times New Roman" panose="02020603050405020304" pitchFamily="18" charset="0"/>
                  </a:rPr>
                  <a:t>: </a:t>
                </a:r>
              </a:p>
              <a:p>
                <a:pPr lvl="1">
                  <a:buClrTx/>
                </a:pPr>
                <a:r>
                  <a:rPr lang="en-AU" altLang="zh-CN" sz="2400" dirty="0">
                    <a:latin typeface="Times New Roman" panose="02020603050405020304" pitchFamily="18" charset="0"/>
                    <a:cs typeface="Times New Roman" panose="02020603050405020304" pitchFamily="18" charset="0"/>
                  </a:rPr>
                  <a:t>The </a:t>
                </a:r>
                <a:r>
                  <a:rPr lang="zh-CN" altLang="en-AU" sz="2400" dirty="0">
                    <a:latin typeface="Times New Roman" panose="02020603050405020304" pitchFamily="18" charset="0"/>
                    <a:cs typeface="Times New Roman" panose="02020603050405020304" pitchFamily="18" charset="0"/>
                  </a:rPr>
                  <a:t>𝑘</a:t>
                </a:r>
                <a:r>
                  <a:rPr lang="en-AU" altLang="zh-CN" sz="2400" dirty="0">
                    <a:latin typeface="Times New Roman" panose="02020603050405020304" pitchFamily="18" charset="0"/>
                    <a:cs typeface="Times New Roman" panose="02020603050405020304" pitchFamily="18" charset="0"/>
                  </a:rPr>
                  <a:t>-</a:t>
                </a:r>
                <a:r>
                  <a:rPr lang="en-AU" altLang="zh-CN" sz="2400" dirty="0" err="1">
                    <a:latin typeface="Times New Roman" panose="02020603050405020304" pitchFamily="18" charset="0"/>
                    <a:cs typeface="Times New Roman" panose="02020603050405020304" pitchFamily="18" charset="0"/>
                  </a:rPr>
                  <a:t>th</a:t>
                </a:r>
                <a:r>
                  <a:rPr lang="en-AU" altLang="zh-CN" sz="2400" dirty="0">
                    <a:latin typeface="Times New Roman" panose="02020603050405020304" pitchFamily="18" charset="0"/>
                    <a:cs typeface="Times New Roman" panose="02020603050405020304" pitchFamily="18" charset="0"/>
                  </a:rPr>
                  <a:t> largest PPR value is unknown</a:t>
                </a:r>
              </a:p>
              <a:p>
                <a:pPr lvl="1">
                  <a:buClrTx/>
                </a:pPr>
                <a:r>
                  <a:rPr lang="en-AU" altLang="zh-CN" sz="2400" dirty="0">
                    <a:latin typeface="Times New Roman" panose="02020603050405020304" pitchFamily="18" charset="0"/>
                    <a:cs typeface="Times New Roman" panose="02020603050405020304" pitchFamily="18" charset="0"/>
                  </a:rPr>
                  <a:t>But we need to guarantee approximation for the </a:t>
                </a:r>
                <a:r>
                  <a:rPr lang="zh-CN" altLang="en-AU" sz="2400" dirty="0">
                    <a:latin typeface="Times New Roman" panose="02020603050405020304" pitchFamily="18" charset="0"/>
                    <a:cs typeface="Times New Roman" panose="02020603050405020304" pitchFamily="18" charset="0"/>
                  </a:rPr>
                  <a:t>𝑘</a:t>
                </a:r>
                <a:r>
                  <a:rPr lang="en-AU" altLang="zh-CN" sz="2400" dirty="0">
                    <a:latin typeface="Times New Roman" panose="02020603050405020304" pitchFamily="18" charset="0"/>
                    <a:cs typeface="Times New Roman" panose="02020603050405020304" pitchFamily="18" charset="0"/>
                  </a:rPr>
                  <a:t>-</a:t>
                </a:r>
                <a:r>
                  <a:rPr lang="en-AU" altLang="zh-CN" sz="2400" dirty="0" err="1">
                    <a:latin typeface="Times New Roman" panose="02020603050405020304" pitchFamily="18" charset="0"/>
                    <a:cs typeface="Times New Roman" panose="02020603050405020304" pitchFamily="18" charset="0"/>
                  </a:rPr>
                  <a:t>th</a:t>
                </a:r>
                <a:r>
                  <a:rPr lang="en-AU" altLang="zh-CN" sz="2400" dirty="0">
                    <a:latin typeface="Times New Roman" panose="02020603050405020304" pitchFamily="18" charset="0"/>
                    <a:cs typeface="Times New Roman" panose="02020603050405020304" pitchFamily="18" charset="0"/>
                  </a:rPr>
                  <a:t> largest PPR value to terminate</a:t>
                </a:r>
                <a:endParaRPr lang="en-US" altLang="zh-CN" sz="2400" dirty="0">
                  <a:latin typeface="Times New Roman" panose="02020603050405020304" pitchFamily="18" charset="0"/>
                  <a:cs typeface="Times New Roman" panose="020206030504050203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4"/>
                <a:stretch>
                  <a:fillRect t="-539" r="-444"/>
                </a:stretch>
              </a:blipFill>
            </p:spPr>
            <p:txBody>
              <a:bodyPr/>
              <a:lstStyle/>
              <a:p>
                <a:r>
                  <a:rPr lang="en-US">
                    <a:noFill/>
                  </a:rPr>
                  <a:t> </a:t>
                </a:r>
              </a:p>
            </p:txBody>
          </p:sp>
        </mc:Fallback>
      </mc:AlternateContent>
    </p:spTree>
    <p:extLst>
      <p:ext uri="{BB962C8B-B14F-4D97-AF65-F5344CB8AC3E}">
        <p14:creationId xmlns:p14="http://schemas.microsoft.com/office/powerpoint/2010/main" val="3815426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4" name="Diagram 3"/>
              <p:cNvGraphicFramePr/>
              <p:nvPr>
                <p:extLst>
                  <p:ext uri="{D42A27DB-BD31-4B8C-83A1-F6EECF244321}">
                    <p14:modId xmlns:p14="http://schemas.microsoft.com/office/powerpoint/2010/main" val="4628156"/>
                  </p:ext>
                </p:extLst>
              </p:nvPr>
            </p:nvGraphicFramePr>
            <p:xfrm>
              <a:off x="457200" y="2017211"/>
              <a:ext cx="8437419" cy="1590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p:graphicFrame>
            <p:nvGraphicFramePr>
              <p:cNvPr id="4" name="Diagram 3"/>
              <p:cNvGraphicFramePr/>
              <p:nvPr>
                <p:extLst>
                  <p:ext uri="{D42A27DB-BD31-4B8C-83A1-F6EECF244321}">
                    <p14:modId xmlns:p14="http://schemas.microsoft.com/office/powerpoint/2010/main" val="4628156"/>
                  </p:ext>
                </p:extLst>
              </p:nvPr>
            </p:nvGraphicFramePr>
            <p:xfrm>
              <a:off x="457200" y="2017211"/>
              <a:ext cx="8437419" cy="1590430"/>
            </p:xfrm>
            <a:graphic>
              <a:graphicData uri="http://schemas.openxmlformats.org/drawingml/2006/diagram">
                <dgm:relIds xmlns:dgm="http://schemas.openxmlformats.org/drawingml/2006/diagram" xmlns:r="http://schemas.openxmlformats.org/officeDocument/2006/relationships" r:dm="rId8" r:lo="rId4" r:qs="rId5" r:cs="rId6"/>
              </a:graphicData>
            </a:graphic>
          </p:graphicFrame>
        </mc:Fallback>
      </mc:AlternateContent>
      <p:sp>
        <p:nvSpPr>
          <p:cNvPr id="5" name="TextBox 4"/>
          <p:cNvSpPr txBox="1"/>
          <p:nvPr/>
        </p:nvSpPr>
        <p:spPr>
          <a:xfrm>
            <a:off x="6234560" y="2512893"/>
            <a:ext cx="1218972" cy="461665"/>
          </a:xfrm>
          <a:prstGeom prst="rect">
            <a:avLst/>
          </a:prstGeom>
          <a:noFill/>
        </p:spPr>
        <p:txBody>
          <a:bodyPr wrap="square" rtlCol="0">
            <a:spAutoFit/>
          </a:bodyPr>
          <a:lstStyle/>
          <a:p>
            <a:r>
              <a:rPr lang="en-AU" sz="2400" dirty="0" smtClean="0">
                <a:solidFill>
                  <a:schemeClr val="bg1"/>
                </a:solidFill>
                <a:latin typeface="Times New Roman" panose="02020603050405020304" pitchFamily="18" charset="0"/>
                <a:cs typeface="Times New Roman" panose="02020603050405020304" pitchFamily="18" charset="0"/>
              </a:rPr>
              <a:t>passed</a:t>
            </a:r>
            <a:endParaRPr lang="en-AU" sz="2800" dirty="0">
              <a:solidFill>
                <a:schemeClr val="bg1"/>
              </a:solidFill>
              <a:latin typeface="Times New Roman" panose="02020603050405020304" pitchFamily="18" charset="0"/>
              <a:cs typeface="Times New Roman" panose="02020603050405020304" pitchFamily="18" charset="0"/>
            </a:endParaRPr>
          </a:p>
        </p:txBody>
      </p:sp>
      <p:sp>
        <p:nvSpPr>
          <p:cNvPr id="6" name="U-Turn Arrow 5"/>
          <p:cNvSpPr/>
          <p:nvPr/>
        </p:nvSpPr>
        <p:spPr>
          <a:xfrm rot="10800000">
            <a:off x="3241965" y="3321673"/>
            <a:ext cx="3448046" cy="1186761"/>
          </a:xfrm>
          <a:prstGeom prst="uturnArrow">
            <a:avLst>
              <a:gd name="adj1" fmla="val 30859"/>
              <a:gd name="adj2" fmla="val 25000"/>
              <a:gd name="adj3" fmla="val 23047"/>
              <a:gd name="adj4" fmla="val 33985"/>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mc:Choice xmlns:a14="http://schemas.microsoft.com/office/drawing/2010/main" Requires="a14">
          <p:sp>
            <p:nvSpPr>
              <p:cNvPr id="7" name="TextBox 6"/>
              <p:cNvSpPr txBox="1"/>
              <p:nvPr/>
            </p:nvSpPr>
            <p:spPr>
              <a:xfrm>
                <a:off x="3740431" y="4065026"/>
                <a:ext cx="2057698" cy="461665"/>
              </a:xfrm>
              <a:prstGeom prst="rect">
                <a:avLst/>
              </a:prstGeom>
              <a:noFill/>
            </p:spPr>
            <p:txBody>
              <a:bodyPr wrap="square" rtlCol="0">
                <a:spAutoFit/>
              </a:bodyPr>
              <a:lstStyle/>
              <a:p>
                <a:r>
                  <a:rPr lang="en-US" altLang="zh-CN" sz="2400" dirty="0" smtClean="0">
                    <a:solidFill>
                      <a:schemeClr val="bg1"/>
                    </a:solidFill>
                    <a:latin typeface="Times New Roman" panose="02020603050405020304" pitchFamily="18" charset="0"/>
                    <a:cs typeface="Times New Roman" panose="02020603050405020304" pitchFamily="18" charset="0"/>
                  </a:rPr>
                  <a:t>Failed:</a:t>
                </a:r>
                <a:r>
                  <a:rPr lang="en-AU" altLang="zh-CN" sz="2400" dirty="0">
                    <a:solidFill>
                      <a:schemeClr val="bg1"/>
                    </a:solidFill>
                  </a:rPr>
                  <a:t> </a:t>
                </a:r>
                <a14:m>
                  <m:oMath xmlns:m="http://schemas.openxmlformats.org/officeDocument/2006/math">
                    <m:r>
                      <a:rPr lang="en-AU" altLang="zh-CN" sz="2400" i="1">
                        <a:solidFill>
                          <a:schemeClr val="bg1"/>
                        </a:solidFill>
                        <a:latin typeface="Cambria Math" panose="02040503050406030204" pitchFamily="18" charset="0"/>
                      </a:rPr>
                      <m:t>𝛿</m:t>
                    </m:r>
                    <m:r>
                      <a:rPr lang="en-AU" altLang="zh-CN" sz="2400" b="0" i="1" smtClean="0">
                        <a:solidFill>
                          <a:schemeClr val="bg1"/>
                        </a:solidFill>
                        <a:latin typeface="Cambria Math" panose="02040503050406030204" pitchFamily="18" charset="0"/>
                      </a:rPr>
                      <m:t>/</m:t>
                    </m:r>
                    <m:r>
                      <a:rPr lang="en-AU" altLang="zh-CN" sz="2400" i="1">
                        <a:solidFill>
                          <a:schemeClr val="bg1"/>
                        </a:solidFill>
                        <a:latin typeface="Cambria Math" panose="02040503050406030204" pitchFamily="18" charset="0"/>
                      </a:rPr>
                      <m:t>=</m:t>
                    </m:r>
                    <m:r>
                      <a:rPr lang="en-AU" altLang="zh-CN" sz="2400" b="0" i="1" smtClean="0">
                        <a:solidFill>
                          <a:schemeClr val="bg1"/>
                        </a:solidFill>
                        <a:latin typeface="Cambria Math" panose="02040503050406030204" pitchFamily="18" charset="0"/>
                      </a:rPr>
                      <m:t>2</m:t>
                    </m:r>
                  </m:oMath>
                </a14:m>
                <a:endParaRPr lang="en-US" sz="2400" dirty="0">
                  <a:solidFill>
                    <a:schemeClr val="bg1"/>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3740431" y="4065026"/>
                <a:ext cx="2057698" cy="461665"/>
              </a:xfrm>
              <a:prstGeom prst="rect">
                <a:avLst/>
              </a:prstGeom>
              <a:blipFill rotWithShape="0">
                <a:blip r:embed="rId9"/>
                <a:stretch>
                  <a:fillRect l="-4748"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altLang="zh-CN" sz="3600" dirty="0"/>
                  <a:t>Top-</a:t>
                </a:r>
                <a14:m>
                  <m:oMath xmlns:m="http://schemas.openxmlformats.org/officeDocument/2006/math">
                    <m:r>
                      <a:rPr lang="en-US" altLang="zh-CN" sz="3600" i="1" dirty="0">
                        <a:latin typeface="Cambria Math" panose="02040503050406030204" pitchFamily="18" charset="0"/>
                      </a:rPr>
                      <m:t>𝑘</m:t>
                    </m:r>
                  </m:oMath>
                </a14:m>
                <a:r>
                  <a:rPr lang="en-US" altLang="zh-CN" sz="3600" dirty="0"/>
                  <a:t> single source PPR</a:t>
                </a:r>
                <a:endParaRPr lang="zh-CN" alt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10"/>
                <a:stretch>
                  <a:fillRect/>
                </a:stretch>
              </a:blipFill>
            </p:spPr>
            <p:txBody>
              <a:bodyPr/>
              <a:lstStyle/>
              <a:p>
                <a:r>
                  <a:rPr lang="en-US">
                    <a:noFill/>
                  </a:rPr>
                  <a:t> </a:t>
                </a:r>
              </a:p>
            </p:txBody>
          </p:sp>
        </mc:Fallback>
      </mc:AlternateContent>
      <p:sp>
        <p:nvSpPr>
          <p:cNvPr id="3" name="Text Placeholder 2"/>
          <p:cNvSpPr>
            <a:spLocks noGrp="1"/>
          </p:cNvSpPr>
          <p:nvPr>
            <p:ph type="body" idx="1"/>
          </p:nvPr>
        </p:nvSpPr>
        <p:spPr/>
        <p:txBody>
          <a:bodyPr/>
          <a:lstStyle/>
          <a:p>
            <a:r>
              <a:rPr lang="en-US" altLang="zh-CN" sz="2800" dirty="0" smtClean="0"/>
              <a:t>Solution: test and </a:t>
            </a:r>
            <a:r>
              <a:rPr lang="en-US" altLang="zh-CN" sz="2800" dirty="0" smtClean="0"/>
              <a:t>trial</a:t>
            </a:r>
          </a:p>
          <a:p>
            <a:endParaRPr lang="en-US" altLang="zh-CN" sz="2800" dirty="0"/>
          </a:p>
          <a:p>
            <a:endParaRPr lang="en-US" altLang="zh-CN" sz="2800" dirty="0" smtClean="0"/>
          </a:p>
          <a:p>
            <a:endParaRPr lang="en-US" altLang="zh-CN" sz="2800" dirty="0"/>
          </a:p>
          <a:p>
            <a:endParaRPr lang="en-US" altLang="zh-CN" sz="2800" dirty="0" smtClean="0"/>
          </a:p>
          <a:p>
            <a:r>
              <a:rPr lang="en-US" altLang="zh-CN" sz="2400" dirty="0" smtClean="0"/>
              <a:t>Stopping condition</a:t>
            </a:r>
          </a:p>
          <a:p>
            <a:pPr lvl="1"/>
            <a:r>
              <a:rPr lang="en-US" altLang="zh-CN" sz="2400" dirty="0" smtClean="0"/>
              <a:t>Deriving lower and upper bound for the estimated PPRs using concentration inequalities</a:t>
            </a:r>
          </a:p>
          <a:p>
            <a:r>
              <a:rPr lang="en-US" altLang="zh-CN" sz="2800" dirty="0" smtClean="0"/>
              <a:t>Bound refinement</a:t>
            </a:r>
          </a:p>
          <a:p>
            <a:pPr lvl="1"/>
            <a:r>
              <a:rPr lang="en-US" altLang="zh-CN" sz="2400" dirty="0" smtClean="0"/>
              <a:t>Using the bound in last iteration to derive tighter bound</a:t>
            </a:r>
            <a:endParaRPr lang="en-US" altLang="zh-CN" sz="2400" dirty="0" smtClean="0"/>
          </a:p>
        </p:txBody>
      </p:sp>
    </p:spTree>
    <p:extLst>
      <p:ext uri="{BB962C8B-B14F-4D97-AF65-F5344CB8AC3E}">
        <p14:creationId xmlns:p14="http://schemas.microsoft.com/office/powerpoint/2010/main" val="25503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r>
              <a:rPr lang="en-US" dirty="0" smtClean="0">
                <a:solidFill>
                  <a:schemeClr val="bg1">
                    <a:lumMod val="50000"/>
                  </a:schemeClr>
                </a:solidFill>
              </a:rPr>
              <a:t>Problem Definition</a:t>
            </a:r>
            <a:endParaRPr lang="en-US" dirty="0">
              <a:solidFill>
                <a:schemeClr val="bg1">
                  <a:lumMod val="50000"/>
                </a:schemeClr>
              </a:solidFill>
            </a:endParaRPr>
          </a:p>
          <a:p>
            <a:r>
              <a:rPr lang="en-US" dirty="0" smtClean="0">
                <a:solidFill>
                  <a:schemeClr val="bg1">
                    <a:lumMod val="50000"/>
                  </a:schemeClr>
                </a:solidFill>
              </a:rPr>
              <a:t>Existing work</a:t>
            </a:r>
            <a:endParaRPr lang="en-US" dirty="0">
              <a:solidFill>
                <a:schemeClr val="bg1">
                  <a:lumMod val="50000"/>
                </a:schemeClr>
              </a:solidFill>
            </a:endParaRPr>
          </a:p>
          <a:p>
            <a:r>
              <a:rPr lang="en-US" dirty="0" smtClean="0">
                <a:solidFill>
                  <a:schemeClr val="bg1">
                    <a:lumMod val="50000"/>
                  </a:schemeClr>
                </a:solidFill>
              </a:rPr>
              <a:t>Proposed solution</a:t>
            </a:r>
            <a:endParaRPr lang="en-US" dirty="0">
              <a:solidFill>
                <a:schemeClr val="bg1">
                  <a:lumMod val="50000"/>
                </a:schemeClr>
              </a:solidFill>
            </a:endParaRPr>
          </a:p>
          <a:p>
            <a:r>
              <a:rPr lang="en-US" dirty="0" smtClean="0">
                <a:solidFill>
                  <a:schemeClr val="tx1"/>
                </a:solidFill>
              </a:rPr>
              <a:t>Experiments</a:t>
            </a:r>
            <a:endParaRPr lang="en-US" dirty="0">
              <a:solidFill>
                <a:schemeClr val="tx1"/>
              </a:solidFill>
            </a:endParaRPr>
          </a:p>
          <a:p>
            <a:r>
              <a:rPr lang="en-US" dirty="0" smtClean="0">
                <a:solidFill>
                  <a:schemeClr val="bg1">
                    <a:lumMod val="50000"/>
                  </a:schemeClr>
                </a:solidFill>
              </a:rPr>
              <a:t>Summary</a:t>
            </a:r>
            <a:endParaRPr lang="en-US" dirty="0">
              <a:solidFill>
                <a:schemeClr val="bg1">
                  <a:lumMod val="50000"/>
                </a:schemeClr>
              </a:solidFill>
            </a:endParaRPr>
          </a:p>
        </p:txBody>
      </p:sp>
      <p:sp>
        <p:nvSpPr>
          <p:cNvPr id="4" name="TextBox 3"/>
          <p:cNvSpPr txBox="1"/>
          <p:nvPr/>
        </p:nvSpPr>
        <p:spPr>
          <a:xfrm>
            <a:off x="-2103120" y="3931920"/>
            <a:ext cx="184731" cy="307777"/>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07206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med entity disambiguation”的图片搜索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65" y="5034756"/>
            <a:ext cx="2772848" cy="16649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ltLang="zh-CN" dirty="0" smtClean="0"/>
              <a:t>Applications</a:t>
            </a:r>
            <a:endParaRPr lang="zh-CN" altLang="en-US" dirty="0"/>
          </a:p>
        </p:txBody>
      </p:sp>
      <p:sp>
        <p:nvSpPr>
          <p:cNvPr id="3" name="Text Placeholder 2"/>
          <p:cNvSpPr>
            <a:spLocks noGrp="1"/>
          </p:cNvSpPr>
          <p:nvPr>
            <p:ph type="body" idx="1"/>
          </p:nvPr>
        </p:nvSpPr>
        <p:spPr/>
        <p:txBody>
          <a:bodyPr/>
          <a:lstStyle/>
          <a:p>
            <a:r>
              <a:rPr lang="en-US" altLang="zh-CN" dirty="0" smtClean="0"/>
              <a:t>Personalized </a:t>
            </a:r>
            <a:r>
              <a:rPr lang="en-US" altLang="zh-CN" dirty="0"/>
              <a:t>Web Search</a:t>
            </a:r>
          </a:p>
          <a:p>
            <a:pPr lvl="1"/>
            <a:r>
              <a:rPr lang="en-US" altLang="zh-CN" dirty="0"/>
              <a:t>[</a:t>
            </a:r>
            <a:r>
              <a:rPr lang="en-US" altLang="zh-CN" dirty="0" err="1" smtClean="0"/>
              <a:t>Haveliwala</a:t>
            </a:r>
            <a:r>
              <a:rPr lang="en-US" altLang="zh-CN" dirty="0" smtClean="0"/>
              <a:t> et al. WWW’2002</a:t>
            </a:r>
            <a:r>
              <a:rPr lang="en-US" altLang="zh-CN" dirty="0" smtClean="0"/>
              <a:t>]</a:t>
            </a:r>
            <a:endParaRPr lang="en-US" altLang="zh-CN" dirty="0" smtClean="0"/>
          </a:p>
          <a:p>
            <a:endParaRPr lang="en-US" altLang="zh-CN" dirty="0" smtClean="0"/>
          </a:p>
          <a:p>
            <a:r>
              <a:rPr lang="en-US" altLang="zh-CN" dirty="0" smtClean="0"/>
              <a:t>Friend </a:t>
            </a:r>
            <a:r>
              <a:rPr lang="en-US" altLang="zh-CN" dirty="0"/>
              <a:t>Recommendation </a:t>
            </a:r>
            <a:endParaRPr lang="en-US" altLang="zh-CN" dirty="0" smtClean="0"/>
          </a:p>
          <a:p>
            <a:pPr lvl="1"/>
            <a:r>
              <a:rPr lang="en-US" altLang="zh-CN" dirty="0" smtClean="0"/>
              <a:t>Twitter Who-to-Follow</a:t>
            </a:r>
          </a:p>
          <a:p>
            <a:pPr lvl="2"/>
            <a:r>
              <a:rPr lang="en-US" altLang="zh-CN" dirty="0" smtClean="0"/>
              <a:t>[Gupta </a:t>
            </a:r>
            <a:r>
              <a:rPr lang="en-US" altLang="zh-CN" dirty="0" smtClean="0"/>
              <a:t>et a., KDD’2013</a:t>
            </a:r>
            <a:r>
              <a:rPr lang="en-US" altLang="zh-CN" dirty="0" smtClean="0"/>
              <a:t>]</a:t>
            </a:r>
          </a:p>
          <a:p>
            <a:endParaRPr lang="en-US" altLang="zh-CN" dirty="0" smtClean="0"/>
          </a:p>
          <a:p>
            <a:r>
              <a:rPr lang="en-US" altLang="zh-CN" dirty="0" smtClean="0"/>
              <a:t>Named </a:t>
            </a:r>
            <a:r>
              <a:rPr lang="en-US" altLang="zh-CN" dirty="0"/>
              <a:t>Entity disambiguation</a:t>
            </a:r>
          </a:p>
          <a:p>
            <a:pPr lvl="1"/>
            <a:r>
              <a:rPr lang="en-US" altLang="zh-CN" dirty="0"/>
              <a:t>[</a:t>
            </a:r>
            <a:r>
              <a:rPr lang="en-US" altLang="zh-CN" dirty="0" err="1"/>
              <a:t>Pershina</a:t>
            </a:r>
            <a:r>
              <a:rPr lang="en-US" altLang="zh-CN" dirty="0"/>
              <a:t> et al. ACL’15]</a:t>
            </a:r>
          </a:p>
          <a:p>
            <a:endParaRPr lang="zh-CN" altLang="en-US" dirty="0"/>
          </a:p>
        </p:txBody>
      </p:sp>
      <p:pic>
        <p:nvPicPr>
          <p:cNvPr id="2050" name="Picture 2" descr="Image result for goo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146" y="1741444"/>
            <a:ext cx="2017470" cy="6819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5667105" y="2691606"/>
            <a:ext cx="2895600" cy="2343150"/>
          </a:xfrm>
          <a:prstGeom prst="rect">
            <a:avLst/>
          </a:prstGeom>
        </p:spPr>
      </p:pic>
    </p:spTree>
    <p:extLst>
      <p:ext uri="{BB962C8B-B14F-4D97-AF65-F5344CB8AC3E}">
        <p14:creationId xmlns:p14="http://schemas.microsoft.com/office/powerpoint/2010/main" val="21699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Experimental Setup</a:t>
            </a:r>
            <a:endParaRPr lang="zh-CN" alt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p:txBody>
              <a:bodyPr/>
              <a:lstStyle/>
              <a:p>
                <a:r>
                  <a:rPr lang="en-US" altLang="zh-CN" sz="2400" dirty="0"/>
                  <a:t>Running Environment</a:t>
                </a:r>
              </a:p>
              <a:p>
                <a:pPr lvl="1"/>
                <a:r>
                  <a:rPr lang="en-US" altLang="zh-CN" sz="2000" dirty="0" smtClean="0"/>
                  <a:t>A </a:t>
                </a:r>
                <a:r>
                  <a:rPr lang="en-US" altLang="zh-CN" sz="2000" dirty="0" smtClean="0"/>
                  <a:t>single </a:t>
                </a:r>
                <a:r>
                  <a:rPr lang="en-US" altLang="zh-CN" sz="2000" dirty="0" smtClean="0"/>
                  <a:t>Intel </a:t>
                </a:r>
                <a:r>
                  <a:rPr lang="en-US" altLang="zh-CN" sz="2000" dirty="0" smtClean="0"/>
                  <a:t>2.40GHz </a:t>
                </a:r>
                <a:r>
                  <a:rPr lang="en-US" altLang="zh-CN" sz="2000" dirty="0"/>
                  <a:t>CPU and </a:t>
                </a:r>
                <a:r>
                  <a:rPr lang="en-US" altLang="zh-CN" sz="2000" dirty="0" smtClean="0"/>
                  <a:t>64GB RAM.</a:t>
                </a:r>
                <a:endParaRPr lang="en-US" altLang="zh-CN" sz="2000" dirty="0"/>
              </a:p>
              <a:p>
                <a:pPr lvl="1"/>
                <a:r>
                  <a:rPr lang="en-US" altLang="zh-CN" sz="2000" dirty="0"/>
                  <a:t>C++ implementation</a:t>
                </a:r>
                <a:r>
                  <a:rPr lang="en-US" altLang="zh-CN" sz="2000" dirty="0" smtClean="0"/>
                  <a:t>.</a:t>
                </a:r>
                <a:endParaRPr lang="en-US" altLang="zh-CN" sz="2400" dirty="0"/>
              </a:p>
              <a:p>
                <a:r>
                  <a:rPr lang="en-US" altLang="zh-CN" sz="2400" dirty="0"/>
                  <a:t>Query generation</a:t>
                </a:r>
                <a:r>
                  <a:rPr lang="en-US" altLang="zh-CN" sz="2400" dirty="0" smtClean="0"/>
                  <a:t>:</a:t>
                </a:r>
              </a:p>
              <a:p>
                <a:pPr lvl="1"/>
                <a:r>
                  <a:rPr lang="en-US" altLang="zh-CN" sz="2000" dirty="0" smtClean="0"/>
                  <a:t>Single-source PPR query: randomly sample 100 nodes as sources</a:t>
                </a:r>
              </a:p>
              <a:p>
                <a:pPr lvl="1"/>
                <a:r>
                  <a:rPr lang="en-US" altLang="zh-CN" sz="2000" dirty="0" smtClean="0"/>
                  <a:t>Top-</a:t>
                </a:r>
                <a:r>
                  <a:rPr lang="en-US" altLang="zh-CN" sz="2000" i="1" dirty="0" smtClean="0"/>
                  <a:t>k</a:t>
                </a:r>
                <a:r>
                  <a:rPr lang="en-US" altLang="zh-CN" sz="2000" dirty="0" smtClean="0"/>
                  <a:t>: Varying </a:t>
                </a:r>
                <a14:m>
                  <m:oMath xmlns:m="http://schemas.openxmlformats.org/officeDocument/2006/math">
                    <m:r>
                      <a:rPr lang="en-US" altLang="zh-CN" sz="2000" i="1" dirty="0" smtClean="0">
                        <a:latin typeface="Cambria Math" panose="02040503050406030204" pitchFamily="18" charset="0"/>
                      </a:rPr>
                      <m:t>𝑘</m:t>
                    </m:r>
                  </m:oMath>
                </a14:m>
                <a:r>
                  <a:rPr lang="en-US" altLang="zh-CN" sz="2000" dirty="0" smtClean="0"/>
                  <a:t>: {100,200,300,400, 500} </a:t>
                </a:r>
              </a:p>
              <a:p>
                <a:r>
                  <a:rPr lang="en-US" altLang="zh-CN" sz="2400" dirty="0" smtClean="0"/>
                  <a:t>Our methods:</a:t>
                </a:r>
                <a:endParaRPr lang="en-US" altLang="zh-CN" sz="2400" dirty="0"/>
              </a:p>
              <a:p>
                <a:pPr lvl="1"/>
                <a:r>
                  <a:rPr lang="en-US" altLang="zh-CN" sz="2000" dirty="0" smtClean="0"/>
                  <a:t>Single-source&amp; single-source top-</a:t>
                </a:r>
                <a:r>
                  <a:rPr lang="en-US" altLang="zh-CN" sz="2000" i="1" dirty="0" smtClean="0"/>
                  <a:t>k</a:t>
                </a:r>
                <a:r>
                  <a:rPr lang="en-US" altLang="zh-CN" sz="2000" dirty="0" smtClean="0"/>
                  <a:t>: </a:t>
                </a:r>
                <a:r>
                  <a:rPr lang="en-US" altLang="zh-CN" sz="2000" i="1" dirty="0" smtClean="0"/>
                  <a:t>FORA, FORA+</a:t>
                </a:r>
              </a:p>
              <a:p>
                <a:r>
                  <a:rPr lang="en-US" altLang="zh-CN" sz="2800" dirty="0" smtClean="0"/>
                  <a:t>Competitors:</a:t>
                </a:r>
              </a:p>
              <a:p>
                <a:pPr lvl="1"/>
                <a:r>
                  <a:rPr lang="en-US" altLang="zh-CN" sz="2000" i="1" dirty="0" smtClean="0"/>
                  <a:t>Single-source: Monte-Carlo</a:t>
                </a:r>
                <a:r>
                  <a:rPr lang="en-US" altLang="zh-CN" sz="2000" i="1" dirty="0"/>
                  <a:t>, </a:t>
                </a:r>
                <a:r>
                  <a:rPr lang="en-US" altLang="zh-CN" sz="2000" i="1" dirty="0" err="1"/>
                  <a:t>BiPPR</a:t>
                </a:r>
                <a:r>
                  <a:rPr lang="en-US" altLang="zh-CN" sz="2000" i="1" dirty="0"/>
                  <a:t>, </a:t>
                </a:r>
                <a:r>
                  <a:rPr lang="en-US" altLang="zh-CN" sz="2000" i="1" dirty="0" err="1" smtClean="0"/>
                  <a:t>HubPPR</a:t>
                </a:r>
                <a:endParaRPr lang="en-US" altLang="zh-CN" sz="2000" i="1" dirty="0" smtClean="0"/>
              </a:p>
              <a:p>
                <a:pPr lvl="1"/>
                <a:r>
                  <a:rPr lang="en-US" altLang="zh-CN" sz="2000" i="1" dirty="0" smtClean="0"/>
                  <a:t>Top-k: </a:t>
                </a:r>
                <a:r>
                  <a:rPr lang="en-US" altLang="zh-CN" sz="2000" i="1" dirty="0"/>
                  <a:t>Monte-Carlo, </a:t>
                </a:r>
                <a:r>
                  <a:rPr lang="en-US" altLang="zh-CN" sz="2000" i="1" dirty="0" err="1"/>
                  <a:t>BiPPR</a:t>
                </a:r>
                <a:r>
                  <a:rPr lang="en-US" altLang="zh-CN" sz="2000" i="1" dirty="0"/>
                  <a:t>, </a:t>
                </a:r>
                <a:r>
                  <a:rPr lang="en-US" altLang="zh-CN" sz="2000" i="1" dirty="0" err="1" smtClean="0"/>
                  <a:t>HubPPR</a:t>
                </a:r>
                <a:r>
                  <a:rPr lang="en-AU" altLang="zh-CN" sz="2000" i="1" dirty="0" smtClean="0"/>
                  <a:t>, Forward Push</a:t>
                </a:r>
                <a:endParaRPr lang="en-US" altLang="zh-CN" sz="2000" i="1"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3"/>
                <a:stretch>
                  <a:fillRect t="-135" b="-3100"/>
                </a:stretch>
              </a:blipFill>
            </p:spPr>
            <p:txBody>
              <a:bodyPr/>
              <a:lstStyle/>
              <a:p>
                <a:r>
                  <a:rPr lang="en-US">
                    <a:noFill/>
                  </a:rPr>
                  <a:t> </a:t>
                </a:r>
              </a:p>
            </p:txBody>
          </p:sp>
        </mc:Fallback>
      </mc:AlternateContent>
    </p:spTree>
    <p:extLst>
      <p:ext uri="{BB962C8B-B14F-4D97-AF65-F5344CB8AC3E}">
        <p14:creationId xmlns:p14="http://schemas.microsoft.com/office/powerpoint/2010/main" val="3795616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Datasets</a:t>
            </a:r>
            <a:endParaRPr lang="zh-CN" altLang="en-US" dirty="0"/>
          </a:p>
        </p:txBody>
      </p:sp>
      <p:sp>
        <p:nvSpPr>
          <p:cNvPr id="3" name="Text Placeholder 2"/>
          <p:cNvSpPr>
            <a:spLocks noGrp="1"/>
          </p:cNvSpPr>
          <p:nvPr>
            <p:ph type="body" idx="1"/>
          </p:nvPr>
        </p:nvSpPr>
        <p:spPr/>
        <p:txBody>
          <a:bodyPr/>
          <a:lstStyle/>
          <a:p>
            <a:endParaRPr lang="zh-CN" altLang="en-US"/>
          </a:p>
        </p:txBody>
      </p:sp>
      <p:pic>
        <p:nvPicPr>
          <p:cNvPr id="4" name="Picture 3"/>
          <p:cNvPicPr>
            <a:picLocks noChangeAspect="1"/>
          </p:cNvPicPr>
          <p:nvPr/>
        </p:nvPicPr>
        <p:blipFill>
          <a:blip r:embed="rId3"/>
          <a:stretch>
            <a:fillRect/>
          </a:stretch>
        </p:blipFill>
        <p:spPr>
          <a:xfrm>
            <a:off x="1095375" y="1938337"/>
            <a:ext cx="6953250" cy="2981325"/>
          </a:xfrm>
          <a:prstGeom prst="rect">
            <a:avLst/>
          </a:prstGeom>
        </p:spPr>
      </p:pic>
    </p:spTree>
    <p:extLst>
      <p:ext uri="{BB962C8B-B14F-4D97-AF65-F5344CB8AC3E}">
        <p14:creationId xmlns:p14="http://schemas.microsoft.com/office/powerpoint/2010/main" val="3975379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Single-source PPR query efficiency </a:t>
            </a:r>
            <a:endParaRPr lang="en-US" dirty="0"/>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3"/>
          <a:stretch>
            <a:fillRect/>
          </a:stretch>
        </p:blipFill>
        <p:spPr>
          <a:xfrm>
            <a:off x="1250950" y="2127250"/>
            <a:ext cx="6642100" cy="2857500"/>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1250950" y="5104701"/>
                <a:ext cx="7170036" cy="400110"/>
              </a:xfrm>
              <a:prstGeom prst="rect">
                <a:avLst/>
              </a:prstGeom>
              <a:noFill/>
            </p:spPr>
            <p:txBody>
              <a:bodyPr wrap="square" rtlCol="0">
                <a:spAutoFit/>
              </a:bodyPr>
              <a:lstStyle/>
              <a:p>
                <a:r>
                  <a:rPr lang="en-US" sz="2000" dirty="0" smtClean="0">
                    <a:latin typeface="Times" charset="0"/>
                    <a:ea typeface="Times" charset="0"/>
                    <a:cs typeface="Times" charset="0"/>
                  </a:rPr>
                  <a:t>Single-source PPR query Performance (</a:t>
                </a:r>
                <a:r>
                  <a:rPr lang="en-US" sz="2000" dirty="0" smtClean="0">
                    <a:latin typeface="Times" charset="0"/>
                    <a:ea typeface="Times" charset="0"/>
                    <a:cs typeface="Times" charset="0"/>
                  </a:rPr>
                  <a:t>s</a:t>
                </a:r>
                <a:r>
                  <a:rPr lang="en-US" sz="2000" dirty="0" smtClean="0">
                    <a:latin typeface="Times" charset="0"/>
                    <a:ea typeface="Times" charset="0"/>
                    <a:cs typeface="Times" charset="0"/>
                  </a:rPr>
                  <a:t>) w</a:t>
                </a:r>
                <a14:m>
                  <m:oMath xmlns:m="http://schemas.openxmlformats.org/officeDocument/2006/math">
                    <m:r>
                      <m:rPr>
                        <m:sty m:val="p"/>
                      </m:rPr>
                      <a:rPr lang="en-AU" sz="2000" b="0" i="0" dirty="0" smtClean="0">
                        <a:latin typeface="Cambria Math" charset="0"/>
                        <a:ea typeface="Times" charset="0"/>
                        <a:cs typeface="Times" charset="0"/>
                      </a:rPr>
                      <m:t>ith</m:t>
                    </m:r>
                    <m:r>
                      <a:rPr lang="en-AU" sz="2000" b="0" i="0" dirty="0" smtClean="0">
                        <a:latin typeface="Cambria Math" charset="0"/>
                        <a:ea typeface="Times" charset="0"/>
                        <a:cs typeface="Times" charset="0"/>
                      </a:rPr>
                      <m:t> </m:t>
                    </m:r>
                    <m:r>
                      <a:rPr lang="en-AU" sz="2000" b="0" i="1" dirty="0" smtClean="0">
                        <a:latin typeface="Cambria Math" charset="0"/>
                        <a:ea typeface="Times" charset="0"/>
                        <a:cs typeface="Times" charset="0"/>
                      </a:rPr>
                      <m:t>𝜖</m:t>
                    </m:r>
                    <m:r>
                      <a:rPr lang="en-AU" sz="2000" b="0" i="1" dirty="0" smtClean="0">
                        <a:latin typeface="Cambria Math" charset="0"/>
                        <a:ea typeface="Times" charset="0"/>
                        <a:cs typeface="Times" charset="0"/>
                      </a:rPr>
                      <m:t>=0.5 (</m:t>
                    </m:r>
                    <m:r>
                      <a:rPr lang="en-US" sz="2000" i="1" dirty="0" smtClean="0">
                        <a:latin typeface="Cambria Math" charset="0"/>
                        <a:ea typeface="Times" charset="0"/>
                        <a:cs typeface="Times" charset="0"/>
                      </a:rPr>
                      <m:t>𝐾</m:t>
                    </m:r>
                    <m:r>
                      <a:rPr lang="en-US" sz="2000" i="1" dirty="0" smtClean="0">
                        <a:latin typeface="Cambria Math" charset="0"/>
                        <a:ea typeface="Times" charset="0"/>
                        <a:cs typeface="Times" charset="0"/>
                      </a:rPr>
                      <m:t>=</m:t>
                    </m:r>
                    <m:sSup>
                      <m:sSupPr>
                        <m:ctrlPr>
                          <a:rPr lang="en-US" sz="2000" i="1" dirty="0" smtClean="0">
                            <a:latin typeface="Cambria Math" charset="0"/>
                            <a:ea typeface="Times" charset="0"/>
                            <a:cs typeface="Times" charset="0"/>
                          </a:rPr>
                        </m:ctrlPr>
                      </m:sSupPr>
                      <m:e>
                        <m:r>
                          <a:rPr lang="en-US" sz="2000" i="1" dirty="0" smtClean="0">
                            <a:latin typeface="Cambria Math" charset="0"/>
                            <a:ea typeface="Times" charset="0"/>
                            <a:cs typeface="Times" charset="0"/>
                          </a:rPr>
                          <m:t>10</m:t>
                        </m:r>
                      </m:e>
                      <m:sup>
                        <m:r>
                          <a:rPr lang="en-US" sz="2000" i="1" dirty="0" smtClean="0">
                            <a:latin typeface="Cambria Math" charset="0"/>
                            <a:ea typeface="Times" charset="0"/>
                            <a:cs typeface="Times" charset="0"/>
                          </a:rPr>
                          <m:t>3</m:t>
                        </m:r>
                      </m:sup>
                    </m:sSup>
                    <m:r>
                      <a:rPr lang="en-US" sz="2000" i="1" dirty="0" smtClean="0">
                        <a:latin typeface="Cambria Math" charset="0"/>
                        <a:ea typeface="Times" charset="0"/>
                        <a:cs typeface="Times" charset="0"/>
                      </a:rPr>
                      <m:t>)</m:t>
                    </m:r>
                  </m:oMath>
                </a14:m>
                <a:endParaRPr lang="en-US" sz="2000" dirty="0">
                  <a:latin typeface="Times" charset="0"/>
                  <a:ea typeface="Times" charset="0"/>
                  <a:cs typeface="Times"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1250950" y="5104701"/>
                <a:ext cx="7170036" cy="400110"/>
              </a:xfrm>
              <a:prstGeom prst="rect">
                <a:avLst/>
              </a:prstGeom>
              <a:blipFill rotWithShape="0">
                <a:blip r:embed="rId4"/>
                <a:stretch>
                  <a:fillRect l="-850" t="-98485" b="-124242"/>
                </a:stretch>
              </a:blipFill>
            </p:spPr>
            <p:txBody>
              <a:bodyPr/>
              <a:lstStyle/>
              <a:p>
                <a:r>
                  <a:rPr lang="en-US">
                    <a:noFill/>
                  </a:rPr>
                  <a:t> </a:t>
                </a:r>
              </a:p>
            </p:txBody>
          </p:sp>
        </mc:Fallback>
      </mc:AlternateContent>
    </p:spTree>
    <p:extLst>
      <p:ext uri="{BB962C8B-B14F-4D97-AF65-F5344CB8AC3E}">
        <p14:creationId xmlns:p14="http://schemas.microsoft.com/office/powerpoint/2010/main" val="2036021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Single-source top-</a:t>
            </a:r>
            <a:r>
              <a:rPr lang="en-US" altLang="zh-CN" i="1" dirty="0" smtClean="0"/>
              <a:t>k</a:t>
            </a:r>
            <a:r>
              <a:rPr lang="en-US" altLang="zh-CN" dirty="0" smtClean="0"/>
              <a:t> PPR efficiency</a:t>
            </a:r>
            <a:endParaRPr lang="zh-CN" altLang="en-US" dirty="0"/>
          </a:p>
        </p:txBody>
      </p:sp>
      <p:sp>
        <p:nvSpPr>
          <p:cNvPr id="3" name="Text Placeholder 2"/>
          <p:cNvSpPr>
            <a:spLocks noGrp="1"/>
          </p:cNvSpPr>
          <p:nvPr>
            <p:ph type="body" idx="1"/>
          </p:nvPr>
        </p:nvSpPr>
        <p:spPr/>
        <p:txBody>
          <a:bodyPr/>
          <a:lstStyle/>
          <a:p>
            <a:endParaRPr lang="zh-CN" altLang="en-US" dirty="0"/>
          </a:p>
        </p:txBody>
      </p:sp>
      <p:sp>
        <p:nvSpPr>
          <p:cNvPr id="6" name="Rectangle 5"/>
          <p:cNvSpPr/>
          <p:nvPr/>
        </p:nvSpPr>
        <p:spPr>
          <a:xfrm>
            <a:off x="1258000" y="4574285"/>
            <a:ext cx="6591300" cy="403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Figure 1: single-source</a:t>
            </a:r>
            <a:r>
              <a:rPr lang="zh-CN" altLang="en-US" sz="2000" dirty="0" smtClean="0">
                <a:solidFill>
                  <a:schemeClr val="tx1"/>
                </a:solidFill>
                <a:latin typeface="Times New Roman" panose="02020603050405020304" pitchFamily="18" charset="0"/>
                <a:cs typeface="Times New Roman" panose="02020603050405020304" pitchFamily="18" charset="0"/>
              </a:rPr>
              <a:t> </a:t>
            </a:r>
            <a:r>
              <a:rPr lang="en-US" altLang="zh-CN" sz="2000" dirty="0" smtClean="0">
                <a:solidFill>
                  <a:schemeClr val="tx1"/>
                </a:solidFill>
                <a:latin typeface="Times New Roman" panose="02020603050405020304" pitchFamily="18" charset="0"/>
                <a:cs typeface="Times New Roman" panose="02020603050405020304" pitchFamily="18" charset="0"/>
              </a:rPr>
              <a:t>top-</a:t>
            </a:r>
            <a:r>
              <a:rPr lang="en-US" altLang="zh-CN" sz="2000" i="1" dirty="0" smtClean="0">
                <a:solidFill>
                  <a:schemeClr val="tx1"/>
                </a:solidFill>
                <a:latin typeface="Times New Roman" panose="02020603050405020304" pitchFamily="18" charset="0"/>
                <a:cs typeface="Times New Roman" panose="02020603050405020304" pitchFamily="18" charset="0"/>
              </a:rPr>
              <a:t>k</a:t>
            </a:r>
            <a:r>
              <a:rPr lang="en-US" altLang="zh-CN" sz="2000" dirty="0" smtClean="0">
                <a:solidFill>
                  <a:schemeClr val="tx1"/>
                </a:solidFill>
                <a:latin typeface="Times New Roman" panose="02020603050405020304" pitchFamily="18" charset="0"/>
                <a:cs typeface="Times New Roman" panose="02020603050405020304" pitchFamily="18" charset="0"/>
              </a:rPr>
              <a:t> PPR query efficiency</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2420114"/>
            <a:ext cx="8961120" cy="19716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1273"/>
            <a:ext cx="9144000" cy="377559"/>
          </a:xfrm>
          <a:prstGeom prst="rect">
            <a:avLst/>
          </a:prstGeom>
        </p:spPr>
      </p:pic>
    </p:spTree>
    <p:extLst>
      <p:ext uri="{BB962C8B-B14F-4D97-AF65-F5344CB8AC3E}">
        <p14:creationId xmlns:p14="http://schemas.microsoft.com/office/powerpoint/2010/main" val="2491321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Single-source top-</a:t>
            </a:r>
            <a:r>
              <a:rPr lang="en-US" altLang="zh-CN" i="1" dirty="0" smtClean="0"/>
              <a:t>k</a:t>
            </a:r>
            <a:r>
              <a:rPr lang="en-US" altLang="zh-CN" dirty="0" smtClean="0"/>
              <a:t> PPR accuracy</a:t>
            </a:r>
            <a:endParaRPr lang="zh-CN" altLang="en-US" dirty="0"/>
          </a:p>
        </p:txBody>
      </p:sp>
      <p:sp>
        <p:nvSpPr>
          <p:cNvPr id="3" name="Text Placeholder 2"/>
          <p:cNvSpPr>
            <a:spLocks noGrp="1"/>
          </p:cNvSpPr>
          <p:nvPr>
            <p:ph type="body" idx="1"/>
          </p:nvPr>
        </p:nvSpPr>
        <p:spPr/>
        <p:txBody>
          <a:bodyPr/>
          <a:lstStyle/>
          <a:p>
            <a:endParaRPr lang="zh-CN" altLang="en-US" dirty="0"/>
          </a:p>
        </p:txBody>
      </p:sp>
      <p:sp>
        <p:nvSpPr>
          <p:cNvPr id="29" name="Rectangle 28"/>
          <p:cNvSpPr/>
          <p:nvPr/>
        </p:nvSpPr>
        <p:spPr>
          <a:xfrm>
            <a:off x="1258000" y="4574285"/>
            <a:ext cx="6591300" cy="403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Figure 2: single-source</a:t>
            </a:r>
            <a:r>
              <a:rPr lang="zh-CN" altLang="en-US" sz="2000" dirty="0" smtClean="0">
                <a:solidFill>
                  <a:schemeClr val="tx1"/>
                </a:solidFill>
                <a:latin typeface="Times New Roman" panose="02020603050405020304" pitchFamily="18" charset="0"/>
                <a:cs typeface="Times New Roman" panose="02020603050405020304" pitchFamily="18" charset="0"/>
              </a:rPr>
              <a:t> </a:t>
            </a:r>
            <a:r>
              <a:rPr lang="en-US" altLang="zh-CN" sz="2000" dirty="0" smtClean="0">
                <a:solidFill>
                  <a:schemeClr val="tx1"/>
                </a:solidFill>
                <a:latin typeface="Times New Roman" panose="02020603050405020304" pitchFamily="18" charset="0"/>
                <a:cs typeface="Times New Roman" panose="02020603050405020304" pitchFamily="18" charset="0"/>
              </a:rPr>
              <a:t>top-</a:t>
            </a:r>
            <a:r>
              <a:rPr lang="en-US" altLang="zh-CN" sz="2000" i="1" dirty="0" smtClean="0">
                <a:solidFill>
                  <a:schemeClr val="tx1"/>
                </a:solidFill>
                <a:latin typeface="Times New Roman" panose="02020603050405020304" pitchFamily="18" charset="0"/>
                <a:cs typeface="Times New Roman" panose="02020603050405020304" pitchFamily="18" charset="0"/>
              </a:rPr>
              <a:t>k</a:t>
            </a:r>
            <a:r>
              <a:rPr lang="en-US" altLang="zh-CN" sz="2000" dirty="0" smtClean="0">
                <a:solidFill>
                  <a:schemeClr val="tx1"/>
                </a:solidFill>
                <a:latin typeface="Times New Roman" panose="02020603050405020304" pitchFamily="18" charset="0"/>
                <a:cs typeface="Times New Roman" panose="02020603050405020304" pitchFamily="18" charset="0"/>
              </a:rPr>
              <a:t> PPR query accuracy</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0" y="2054429"/>
            <a:ext cx="9144000" cy="37755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0" y="2553530"/>
            <a:ext cx="9144000" cy="1923337"/>
          </a:xfrm>
          <a:prstGeom prst="rect">
            <a:avLst/>
          </a:prstGeom>
        </p:spPr>
      </p:pic>
    </p:spTree>
    <p:extLst>
      <p:ext uri="{BB962C8B-B14F-4D97-AF65-F5344CB8AC3E}">
        <p14:creationId xmlns:p14="http://schemas.microsoft.com/office/powerpoint/2010/main" val="1972636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idx="1"/>
          </p:nvPr>
        </p:nvSpPr>
        <p:spPr/>
        <p:txBody>
          <a:bodyPr/>
          <a:lstStyle/>
          <a:p>
            <a:r>
              <a:rPr lang="en-US" dirty="0" smtClean="0"/>
              <a:t>Efficient algorithm for single-source PPR queries</a:t>
            </a:r>
          </a:p>
          <a:p>
            <a:endParaRPr lang="en-US" dirty="0"/>
          </a:p>
          <a:p>
            <a:r>
              <a:rPr lang="en-US" dirty="0" smtClean="0"/>
              <a:t>Efficient index structures</a:t>
            </a:r>
          </a:p>
          <a:p>
            <a:endParaRPr lang="en-US" dirty="0"/>
          </a:p>
          <a:p>
            <a:r>
              <a:rPr lang="en-US" dirty="0" smtClean="0"/>
              <a:t>Efficient top-k PPR query algorithm</a:t>
            </a:r>
            <a:endParaRPr lang="en-US" dirty="0"/>
          </a:p>
        </p:txBody>
      </p:sp>
    </p:spTree>
    <p:extLst>
      <p:ext uri="{BB962C8B-B14F-4D97-AF65-F5344CB8AC3E}">
        <p14:creationId xmlns:p14="http://schemas.microsoft.com/office/powerpoint/2010/main" val="15431485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dirty="0"/>
          </a:p>
        </p:txBody>
      </p:sp>
      <p:sp>
        <p:nvSpPr>
          <p:cNvPr id="3" name="Text Placeholder 2"/>
          <p:cNvSpPr>
            <a:spLocks noGrp="1"/>
          </p:cNvSpPr>
          <p:nvPr>
            <p:ph type="body" idx="1"/>
          </p:nvPr>
        </p:nvSpPr>
        <p:spPr/>
        <p:txBody>
          <a:bodyPr/>
          <a:lstStyle/>
          <a:p>
            <a:endParaRPr lang="zh-CN" altLang="en-US"/>
          </a:p>
        </p:txBody>
      </p:sp>
      <p:sp>
        <p:nvSpPr>
          <p:cNvPr id="4" name="Rectangle 3"/>
          <p:cNvSpPr/>
          <p:nvPr/>
        </p:nvSpPr>
        <p:spPr>
          <a:xfrm>
            <a:off x="3083484" y="2349818"/>
            <a:ext cx="2454518" cy="2585323"/>
          </a:xfrm>
          <a:prstGeom prst="rect">
            <a:avLst/>
          </a:prstGeom>
          <a:noFill/>
        </p:spPr>
        <p:txBody>
          <a:bodyPr wrap="none" lIns="91440" tIns="45720" rIns="91440" bIns="45720">
            <a:spAutoFit/>
          </a:bodyPr>
          <a:lstStyle/>
          <a:p>
            <a:pPr algn="ctr"/>
            <a:r>
              <a:rPr lang="en-US" altLang="zh-CN"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Thanks</a:t>
            </a:r>
          </a:p>
          <a:p>
            <a:pPr algn="ctr"/>
            <a:endPar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r>
              <a:rPr lang="en-US" altLang="zh-CN"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Q&amp;A</a:t>
            </a:r>
            <a:endParaRPr lang="en-US" altLang="zh-CN"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0014714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Optimizations (</a:t>
            </a:r>
            <a:r>
              <a:rPr lang="en-US" sz="4000" dirty="0" err="1" smtClean="0"/>
              <a:t>i</a:t>
            </a:r>
            <a:r>
              <a:rPr lang="en-US" sz="4000" dirty="0" smtClean="0"/>
              <a:t>): Efficient dice rolling</a:t>
            </a:r>
            <a:endParaRPr lang="en-US" sz="4000" dirty="0"/>
          </a:p>
        </p:txBody>
      </p:sp>
      <p:sp>
        <p:nvSpPr>
          <p:cNvPr id="3" name="Text Placeholder 2"/>
          <p:cNvSpPr>
            <a:spLocks noGrp="1"/>
          </p:cNvSpPr>
          <p:nvPr>
            <p:ph type="body" idx="1"/>
          </p:nvPr>
        </p:nvSpPr>
        <p:spPr/>
        <p:txBody>
          <a:bodyPr/>
          <a:lstStyle/>
          <a:p>
            <a:endParaRPr lang="en-US" dirty="0" smtClean="0"/>
          </a:p>
          <a:p>
            <a:endParaRPr lang="en-US" dirty="0"/>
          </a:p>
          <a:p>
            <a:endParaRPr lang="en-US" dirty="0" smtClean="0"/>
          </a:p>
          <a:p>
            <a:endParaRPr lang="en-US" dirty="0"/>
          </a:p>
          <a:p>
            <a:endParaRPr lang="en-US" dirty="0" smtClean="0"/>
          </a:p>
        </p:txBody>
      </p:sp>
      <mc:AlternateContent xmlns:mc="http://schemas.openxmlformats.org/markup-compatibility/2006" xmlns:a14="http://schemas.microsoft.com/office/drawing/2010/main">
        <mc:Choice Requires="a14">
          <p:sp>
            <p:nvSpPr>
              <p:cNvPr id="9" name="文本占位符 2"/>
              <p:cNvSpPr txBox="1">
                <a:spLocks/>
              </p:cNvSpPr>
              <p:nvPr/>
            </p:nvSpPr>
            <p:spPr>
              <a:xfrm>
                <a:off x="609600" y="1752600"/>
                <a:ext cx="8229600" cy="452596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342900" lvl="2" indent="-139700">
                  <a:spcBef>
                    <a:spcPts val="640"/>
                  </a:spcBef>
                </a:pPr>
                <a14:m>
                  <m:oMath xmlns:m="http://schemas.openxmlformats.org/officeDocument/2006/math">
                    <m:d>
                      <m:dPr>
                        <m:begChr m:val="{"/>
                        <m:endChr m:val="}"/>
                        <m:ctrlPr>
                          <a:rPr lang="en-AU" altLang="zh-CN" sz="2800" b="0" i="1" smtClean="0">
                            <a:latin typeface="Cambria Math" charset="0"/>
                          </a:rPr>
                        </m:ctrlPr>
                      </m:dPr>
                      <m:e>
                        <m:d>
                          <m:dPr>
                            <m:ctrlPr>
                              <a:rPr lang="en-AU" altLang="zh-CN" sz="2800" b="0" i="1" smtClean="0">
                                <a:latin typeface="Cambria Math" charset="0"/>
                              </a:rPr>
                            </m:ctrlPr>
                          </m:dPr>
                          <m:e>
                            <m:sSub>
                              <m:sSubPr>
                                <m:ctrlPr>
                                  <a:rPr lang="en-AU" altLang="zh-CN" sz="2800" b="0" i="1" smtClean="0">
                                    <a:latin typeface="Cambria Math" charset="0"/>
                                  </a:rPr>
                                </m:ctrlPr>
                              </m:sSubPr>
                              <m:e>
                                <m:r>
                                  <a:rPr lang="en-AU" altLang="zh-CN" sz="2800" b="0" i="1" smtClean="0">
                                    <a:latin typeface="Cambria Math" charset="0"/>
                                  </a:rPr>
                                  <m:t>𝑣</m:t>
                                </m:r>
                              </m:e>
                              <m:sub>
                                <m:r>
                                  <a:rPr lang="en-AU" altLang="zh-CN" sz="2800" b="0" i="1" smtClean="0">
                                    <a:latin typeface="Cambria Math" charset="0"/>
                                  </a:rPr>
                                  <m:t>1</m:t>
                                </m:r>
                              </m:sub>
                            </m:sSub>
                            <m:r>
                              <a:rPr lang="en-AU" altLang="zh-CN" sz="2800" b="0" i="1" smtClean="0">
                                <a:latin typeface="Cambria Math" charset="0"/>
                              </a:rPr>
                              <m:t>,0.2</m:t>
                            </m:r>
                          </m:e>
                        </m:d>
                        <m:r>
                          <a:rPr lang="en-AU" altLang="zh-CN" sz="2800" b="0" i="1" smtClean="0">
                            <a:latin typeface="Cambria Math" charset="0"/>
                          </a:rPr>
                          <m:t>,</m:t>
                        </m:r>
                        <m:d>
                          <m:dPr>
                            <m:ctrlPr>
                              <a:rPr lang="en-AU" altLang="zh-CN" sz="2800" b="0" i="1" smtClean="0">
                                <a:latin typeface="Cambria Math" charset="0"/>
                              </a:rPr>
                            </m:ctrlPr>
                          </m:dPr>
                          <m:e>
                            <m:sSub>
                              <m:sSubPr>
                                <m:ctrlPr>
                                  <a:rPr lang="en-AU" altLang="zh-CN" sz="2800" b="0" i="1" smtClean="0">
                                    <a:latin typeface="Cambria Math" charset="0"/>
                                  </a:rPr>
                                </m:ctrlPr>
                              </m:sSubPr>
                              <m:e>
                                <m:r>
                                  <a:rPr lang="en-AU" altLang="zh-CN" sz="2800" b="0" i="1" smtClean="0">
                                    <a:latin typeface="Cambria Math" charset="0"/>
                                  </a:rPr>
                                  <m:t>𝑣</m:t>
                                </m:r>
                              </m:e>
                              <m:sub>
                                <m:r>
                                  <a:rPr lang="en-AU" altLang="zh-CN" sz="2800" b="0" i="1" smtClean="0">
                                    <a:latin typeface="Cambria Math" charset="0"/>
                                  </a:rPr>
                                  <m:t>2</m:t>
                                </m:r>
                              </m:sub>
                            </m:sSub>
                            <m:r>
                              <a:rPr lang="en-AU" altLang="zh-CN" sz="2800" b="0" i="1" smtClean="0">
                                <a:latin typeface="Cambria Math" charset="0"/>
                              </a:rPr>
                              <m:t>,0.3</m:t>
                            </m:r>
                          </m:e>
                        </m:d>
                        <m:r>
                          <a:rPr lang="en-AU" altLang="zh-CN" sz="2800" b="0" i="1" smtClean="0">
                            <a:latin typeface="Cambria Math" charset="0"/>
                          </a:rPr>
                          <m:t>, </m:t>
                        </m:r>
                        <m:d>
                          <m:dPr>
                            <m:ctrlPr>
                              <a:rPr lang="en-AU" altLang="zh-CN" sz="2800" b="0" i="1" smtClean="0">
                                <a:latin typeface="Cambria Math" charset="0"/>
                              </a:rPr>
                            </m:ctrlPr>
                          </m:dPr>
                          <m:e>
                            <m:sSub>
                              <m:sSubPr>
                                <m:ctrlPr>
                                  <a:rPr lang="en-AU" altLang="zh-CN" sz="2800" b="0" i="1" smtClean="0">
                                    <a:latin typeface="Cambria Math" charset="0"/>
                                  </a:rPr>
                                </m:ctrlPr>
                              </m:sSubPr>
                              <m:e>
                                <m:r>
                                  <a:rPr lang="en-AU" altLang="zh-CN" sz="2800" b="0" i="1" smtClean="0">
                                    <a:latin typeface="Cambria Math" charset="0"/>
                                  </a:rPr>
                                  <m:t>𝑣</m:t>
                                </m:r>
                              </m:e>
                              <m:sub>
                                <m:r>
                                  <a:rPr lang="en-AU" altLang="zh-CN" sz="2800" b="0" i="1" smtClean="0">
                                    <a:latin typeface="Cambria Math" charset="0"/>
                                  </a:rPr>
                                  <m:t>3</m:t>
                                </m:r>
                              </m:sub>
                            </m:sSub>
                            <m:r>
                              <a:rPr lang="en-AU" altLang="zh-CN" sz="2800" b="0" i="1" smtClean="0">
                                <a:latin typeface="Cambria Math" charset="0"/>
                              </a:rPr>
                              <m:t>,0.5</m:t>
                            </m:r>
                          </m:e>
                        </m:d>
                      </m:e>
                    </m:d>
                    <m:r>
                      <a:rPr lang="en-AU" altLang="zh-CN" sz="2800" b="0" i="1" smtClean="0">
                        <a:latin typeface="Cambria Math" charset="0"/>
                      </a:rPr>
                      <m:t>,</m:t>
                    </m:r>
                  </m:oMath>
                </a14:m>
                <a:r>
                  <a:rPr lang="en-AU" altLang="zh-CN" sz="2800" i="1" dirty="0" smtClean="0">
                    <a:latin typeface="Cambria Math" panose="02040503050406030204" pitchFamily="18" charset="0"/>
                  </a:rPr>
                  <a:t> </a:t>
                </a:r>
                <a:r>
                  <a:rPr lang="en-AU" altLang="zh-CN" sz="2800" dirty="0" smtClean="0">
                    <a:latin typeface="Times" charset="0"/>
                    <a:ea typeface="Times" charset="0"/>
                    <a:cs typeface="Times" charset="0"/>
                  </a:rPr>
                  <a:t>generate 5 source nodes</a:t>
                </a:r>
              </a:p>
            </p:txBody>
          </p:sp>
        </mc:Choice>
        <mc:Fallback xmlns="">
          <p:sp>
            <p:nvSpPr>
              <p:cNvPr id="9" name="文本占位符 2"/>
              <p:cNvSpPr txBox="1">
                <a:spLocks noRot="1" noChangeAspect="1" noMove="1" noResize="1" noEditPoints="1" noAdjustHandles="1" noChangeArrowheads="1" noChangeShapeType="1" noTextEdit="1"/>
              </p:cNvSpPr>
              <p:nvPr/>
            </p:nvSpPr>
            <p:spPr>
              <a:xfrm>
                <a:off x="609600" y="1752600"/>
                <a:ext cx="8229600" cy="4525963"/>
              </a:xfrm>
              <a:prstGeom prst="rect">
                <a:avLst/>
              </a:prstGeom>
              <a:blipFill rotWithShape="0">
                <a:blip r:embed="rId3"/>
                <a:stretch>
                  <a:fillRect t="-404"/>
                </a:stretch>
              </a:blipFill>
              <a:ln>
                <a:noFill/>
              </a:ln>
            </p:spPr>
            <p:txBody>
              <a:bodyPr/>
              <a:lstStyle/>
              <a:p>
                <a:r>
                  <a:rPr lang="en-US">
                    <a:noFill/>
                  </a:rPr>
                  <a:t> </a:t>
                </a:r>
              </a:p>
            </p:txBody>
          </p:sp>
        </mc:Fallback>
      </mc:AlternateContent>
      <p:pic>
        <p:nvPicPr>
          <p:cNvPr id="11" name="Picture 2" descr="Image result for random ev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713" y="3231496"/>
            <a:ext cx="554327" cy="58291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p:cNvSpPr txBox="1"/>
              <p:nvPr/>
            </p:nvSpPr>
            <p:spPr>
              <a:xfrm>
                <a:off x="1627632" y="3231496"/>
                <a:ext cx="84124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AU" sz="2800" b="0" i="1" smtClean="0">
                              <a:latin typeface="Cambria Math" charset="0"/>
                            </a:rPr>
                          </m:ctrlPr>
                        </m:sSubPr>
                        <m:e>
                          <m:r>
                            <a:rPr lang="en-AU" sz="2800" b="0" i="1" smtClean="0">
                              <a:latin typeface="Cambria Math" charset="0"/>
                            </a:rPr>
                            <m:t>𝑣</m:t>
                          </m:r>
                        </m:e>
                        <m:sub>
                          <m:r>
                            <a:rPr lang="en-AU" sz="2800" b="0" i="1" smtClean="0">
                              <a:latin typeface="Cambria Math" charset="0"/>
                            </a:rPr>
                            <m:t>3</m:t>
                          </m:r>
                        </m:sub>
                      </m:sSub>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1627632" y="3231496"/>
                <a:ext cx="841248" cy="523220"/>
              </a:xfrm>
              <a:prstGeom prst="rect">
                <a:avLst/>
              </a:prstGeom>
              <a:blipFill rotWithShape="0">
                <a:blip r:embed="rId5"/>
                <a:stretch>
                  <a:fillRect/>
                </a:stretch>
              </a:blipFill>
            </p:spPr>
            <p:txBody>
              <a:bodyPr/>
              <a:lstStyle/>
              <a:p>
                <a:r>
                  <a:rPr lang="en-US">
                    <a:noFill/>
                  </a:rPr>
                  <a:t> </a:t>
                </a:r>
              </a:p>
            </p:txBody>
          </p:sp>
        </mc:Fallback>
      </mc:AlternateContent>
      <p:pic>
        <p:nvPicPr>
          <p:cNvPr id="13" name="Picture 2" descr="Image result for random ev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713" y="4066064"/>
            <a:ext cx="554327" cy="58291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TextBox 13"/>
              <p:cNvSpPr txBox="1"/>
              <p:nvPr/>
            </p:nvSpPr>
            <p:spPr>
              <a:xfrm>
                <a:off x="1627632" y="4066064"/>
                <a:ext cx="84124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AU" sz="2800" b="0" i="1" smtClean="0">
                              <a:latin typeface="Cambria Math" charset="0"/>
                            </a:rPr>
                          </m:ctrlPr>
                        </m:sSubPr>
                        <m:e>
                          <m:r>
                            <a:rPr lang="en-AU" sz="2800" b="0" i="1" smtClean="0">
                              <a:latin typeface="Cambria Math" charset="0"/>
                            </a:rPr>
                            <m:t>𝑣</m:t>
                          </m:r>
                        </m:e>
                        <m:sub>
                          <m:r>
                            <a:rPr lang="en-AU" sz="2800" b="0" i="1" smtClean="0">
                              <a:latin typeface="Cambria Math" charset="0"/>
                            </a:rPr>
                            <m:t>2</m:t>
                          </m:r>
                        </m:sub>
                      </m:sSub>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627632" y="4066064"/>
                <a:ext cx="841248" cy="523220"/>
              </a:xfrm>
              <a:prstGeom prst="rect">
                <a:avLst/>
              </a:prstGeom>
              <a:blipFill rotWithShape="0">
                <a:blip r:embed="rId6"/>
                <a:stretch>
                  <a:fillRect/>
                </a:stretch>
              </a:blipFill>
            </p:spPr>
            <p:txBody>
              <a:bodyPr/>
              <a:lstStyle/>
              <a:p>
                <a:r>
                  <a:rPr lang="en-US">
                    <a:noFill/>
                  </a:rPr>
                  <a:t> </a:t>
                </a:r>
              </a:p>
            </p:txBody>
          </p:sp>
        </mc:Fallback>
      </mc:AlternateContent>
      <p:pic>
        <p:nvPicPr>
          <p:cNvPr id="16" name="Picture 2" descr="Image result for random ev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713" y="4960329"/>
            <a:ext cx="554327" cy="58291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TextBox 16"/>
              <p:cNvSpPr txBox="1"/>
              <p:nvPr/>
            </p:nvSpPr>
            <p:spPr>
              <a:xfrm>
                <a:off x="1627632" y="4960329"/>
                <a:ext cx="84124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AU" sz="2800" b="0" i="1" smtClean="0">
                              <a:latin typeface="Cambria Math" charset="0"/>
                            </a:rPr>
                          </m:ctrlPr>
                        </m:sSubPr>
                        <m:e>
                          <m:r>
                            <a:rPr lang="en-AU" sz="2800" b="0" i="1" smtClean="0">
                              <a:latin typeface="Cambria Math" charset="0"/>
                            </a:rPr>
                            <m:t>𝑣</m:t>
                          </m:r>
                        </m:e>
                        <m:sub>
                          <m:r>
                            <a:rPr lang="en-AU" sz="2800" b="0" i="1" smtClean="0">
                              <a:latin typeface="Cambria Math" charset="0"/>
                            </a:rPr>
                            <m:t>3</m:t>
                          </m:r>
                        </m:sub>
                      </m:sSub>
                    </m:oMath>
                  </m:oMathPara>
                </a14:m>
                <a:endParaRPr lang="en-US"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627632" y="4960329"/>
                <a:ext cx="841248" cy="52322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185876" y="5662640"/>
                <a:ext cx="84124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charset="0"/>
                        </a:rPr>
                        <m:t>…</m:t>
                      </m:r>
                    </m:oMath>
                  </m:oMathPara>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185876" y="5662640"/>
                <a:ext cx="841248" cy="52322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968496" y="3231496"/>
                <a:ext cx="4718304" cy="461665"/>
              </a:xfrm>
              <a:prstGeom prst="rect">
                <a:avLst/>
              </a:prstGeom>
              <a:noFill/>
            </p:spPr>
            <p:txBody>
              <a:bodyPr wrap="square" rtlCol="0">
                <a:spAutoFit/>
              </a:bodyPr>
              <a:lstStyle/>
              <a:p>
                <a14:m>
                  <m:oMath xmlns:m="http://schemas.openxmlformats.org/officeDocument/2006/math">
                    <m:sSub>
                      <m:sSubPr>
                        <m:ctrlPr>
                          <a:rPr lang="en-US" sz="2400" b="0" i="1" dirty="0" smtClean="0">
                            <a:latin typeface="Cambria Math" charset="0"/>
                            <a:ea typeface="Times" charset="0"/>
                            <a:cs typeface="Times" charset="0"/>
                          </a:rPr>
                        </m:ctrlPr>
                      </m:sSubPr>
                      <m:e>
                        <m:r>
                          <a:rPr lang="en-AU" sz="2400" b="0" i="1" dirty="0" smtClean="0">
                            <a:latin typeface="Cambria Math" charset="0"/>
                            <a:ea typeface="Times" charset="0"/>
                            <a:cs typeface="Times" charset="0"/>
                          </a:rPr>
                          <m:t>𝑣</m:t>
                        </m:r>
                      </m:e>
                      <m:sub>
                        <m:r>
                          <a:rPr lang="en-US" sz="2400" i="1" dirty="0" smtClean="0">
                            <a:latin typeface="Cambria Math" charset="0"/>
                            <a:ea typeface="Times" charset="0"/>
                            <a:cs typeface="Times" charset="0"/>
                          </a:rPr>
                          <m:t>1</m:t>
                        </m:r>
                      </m:sub>
                    </m:sSub>
                    <m:r>
                      <a:rPr lang="en-AU" sz="2400" b="0" i="1" dirty="0" smtClean="0">
                        <a:latin typeface="Cambria Math" charset="0"/>
                        <a:ea typeface="Times" charset="0"/>
                        <a:cs typeface="Times" charset="0"/>
                      </a:rPr>
                      <m:t>:</m:t>
                    </m:r>
                  </m:oMath>
                </a14:m>
                <a:r>
                  <a:rPr lang="en-US" sz="2400" dirty="0" smtClean="0">
                    <a:latin typeface="Times" charset="0"/>
                    <a:ea typeface="Times" charset="0"/>
                    <a:cs typeface="Times" charset="0"/>
                  </a:rPr>
                  <a:t>generate </a:t>
                </a:r>
                <a14:m>
                  <m:oMath xmlns:m="http://schemas.openxmlformats.org/officeDocument/2006/math">
                    <m:d>
                      <m:dPr>
                        <m:begChr m:val="⌈"/>
                        <m:endChr m:val="]"/>
                        <m:ctrlPr>
                          <a:rPr lang="en-AU" sz="2400" b="0" i="1" smtClean="0">
                            <a:latin typeface="Cambria Math" charset="0"/>
                            <a:ea typeface="Times" charset="0"/>
                            <a:cs typeface="Times" charset="0"/>
                          </a:rPr>
                        </m:ctrlPr>
                      </m:dPr>
                      <m:e>
                        <m:r>
                          <a:rPr lang="en-AU" sz="2400" b="0" i="1" smtClean="0">
                            <a:latin typeface="Cambria Math" charset="0"/>
                            <a:ea typeface="Times" charset="0"/>
                            <a:cs typeface="Times" charset="0"/>
                          </a:rPr>
                          <m:t>0.2∗5</m:t>
                        </m:r>
                      </m:e>
                    </m:d>
                    <m:r>
                      <a:rPr lang="en-AU" sz="2400" b="0" i="1" smtClean="0">
                        <a:latin typeface="Cambria Math" charset="0"/>
                        <a:ea typeface="Times" charset="0"/>
                        <a:cs typeface="Times" charset="0"/>
                      </a:rPr>
                      <m:t>=1</m:t>
                    </m:r>
                  </m:oMath>
                </a14:m>
                <a:r>
                  <a:rPr lang="en-US" sz="2400" dirty="0" smtClean="0">
                    <a:latin typeface="Times" charset="0"/>
                    <a:ea typeface="Times" charset="0"/>
                    <a:cs typeface="Times" charset="0"/>
                  </a:rPr>
                  <a:t> sources  </a:t>
                </a:r>
                <a:endParaRPr lang="en-US" sz="2400" dirty="0">
                  <a:latin typeface="Times" charset="0"/>
                  <a:ea typeface="Times" charset="0"/>
                  <a:cs typeface="Times"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968496" y="3231496"/>
                <a:ext cx="4718304" cy="461665"/>
              </a:xfrm>
              <a:prstGeom prst="rect">
                <a:avLst/>
              </a:prstGeom>
              <a:blipFill rotWithShape="0">
                <a:blip r:embed="rId9"/>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044696" y="3806634"/>
                <a:ext cx="4718304" cy="461665"/>
              </a:xfrm>
              <a:prstGeom prst="rect">
                <a:avLst/>
              </a:prstGeom>
              <a:noFill/>
            </p:spPr>
            <p:txBody>
              <a:bodyPr wrap="square" rtlCol="0">
                <a:spAutoFit/>
              </a:bodyPr>
              <a:lstStyle/>
              <a:p>
                <a14:m>
                  <m:oMath xmlns:m="http://schemas.openxmlformats.org/officeDocument/2006/math">
                    <m:sSub>
                      <m:sSubPr>
                        <m:ctrlPr>
                          <a:rPr lang="en-US" sz="2400" b="0" i="1" dirty="0" smtClean="0">
                            <a:latin typeface="Cambria Math" charset="0"/>
                            <a:ea typeface="Times" charset="0"/>
                            <a:cs typeface="Times" charset="0"/>
                          </a:rPr>
                        </m:ctrlPr>
                      </m:sSubPr>
                      <m:e>
                        <m:r>
                          <a:rPr lang="en-AU" sz="2400" b="0" i="1" dirty="0" smtClean="0">
                            <a:latin typeface="Cambria Math" charset="0"/>
                            <a:ea typeface="Times" charset="0"/>
                            <a:cs typeface="Times" charset="0"/>
                          </a:rPr>
                          <m:t>𝑣</m:t>
                        </m:r>
                      </m:e>
                      <m:sub>
                        <m:r>
                          <a:rPr lang="en-AU" sz="2400" b="0" i="1" dirty="0" smtClean="0">
                            <a:latin typeface="Cambria Math" charset="0"/>
                            <a:ea typeface="Times" charset="0"/>
                            <a:cs typeface="Times" charset="0"/>
                          </a:rPr>
                          <m:t>2</m:t>
                        </m:r>
                      </m:sub>
                    </m:sSub>
                    <m:r>
                      <a:rPr lang="en-AU" sz="2400" b="0" i="1" dirty="0" smtClean="0">
                        <a:latin typeface="Cambria Math" charset="0"/>
                        <a:ea typeface="Times" charset="0"/>
                        <a:cs typeface="Times" charset="0"/>
                      </a:rPr>
                      <m:t>:</m:t>
                    </m:r>
                  </m:oMath>
                </a14:m>
                <a:r>
                  <a:rPr lang="en-US" sz="2400" dirty="0" smtClean="0">
                    <a:latin typeface="Times" charset="0"/>
                    <a:ea typeface="Times" charset="0"/>
                    <a:cs typeface="Times" charset="0"/>
                  </a:rPr>
                  <a:t>generate </a:t>
                </a:r>
                <a14:m>
                  <m:oMath xmlns:m="http://schemas.openxmlformats.org/officeDocument/2006/math">
                    <m:d>
                      <m:dPr>
                        <m:begChr m:val="⌈"/>
                        <m:endChr m:val="]"/>
                        <m:ctrlPr>
                          <a:rPr lang="en-AU" sz="2400" b="0" i="1" smtClean="0">
                            <a:latin typeface="Cambria Math" charset="0"/>
                            <a:ea typeface="Times" charset="0"/>
                            <a:cs typeface="Times" charset="0"/>
                          </a:rPr>
                        </m:ctrlPr>
                      </m:dPr>
                      <m:e>
                        <m:r>
                          <a:rPr lang="en-AU" sz="2400" b="0" i="1" smtClean="0">
                            <a:latin typeface="Cambria Math" charset="0"/>
                            <a:ea typeface="Times" charset="0"/>
                            <a:cs typeface="Times" charset="0"/>
                          </a:rPr>
                          <m:t>0.3∗5</m:t>
                        </m:r>
                      </m:e>
                    </m:d>
                    <m:r>
                      <a:rPr lang="en-AU" sz="2400" b="0" i="1" smtClean="0">
                        <a:latin typeface="Cambria Math" charset="0"/>
                        <a:ea typeface="Times" charset="0"/>
                        <a:cs typeface="Times" charset="0"/>
                      </a:rPr>
                      <m:t>=2</m:t>
                    </m:r>
                  </m:oMath>
                </a14:m>
                <a:r>
                  <a:rPr lang="en-US" sz="2400" dirty="0" smtClean="0">
                    <a:latin typeface="Times" charset="0"/>
                    <a:ea typeface="Times" charset="0"/>
                    <a:cs typeface="Times" charset="0"/>
                  </a:rPr>
                  <a:t> sources  </a:t>
                </a:r>
                <a:endParaRPr lang="en-US" sz="2400" dirty="0">
                  <a:latin typeface="Times" charset="0"/>
                  <a:ea typeface="Times" charset="0"/>
                  <a:cs typeface="Times"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044696" y="3806634"/>
                <a:ext cx="4718304" cy="461665"/>
              </a:xfrm>
              <a:prstGeom prst="rect">
                <a:avLst/>
              </a:prstGeom>
              <a:blipFill rotWithShape="0">
                <a:blip r:embed="rId10"/>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006596" y="4498664"/>
                <a:ext cx="4718304" cy="461665"/>
              </a:xfrm>
              <a:prstGeom prst="rect">
                <a:avLst/>
              </a:prstGeom>
              <a:noFill/>
            </p:spPr>
            <p:txBody>
              <a:bodyPr wrap="square" rtlCol="0">
                <a:spAutoFit/>
              </a:bodyPr>
              <a:lstStyle/>
              <a:p>
                <a14:m>
                  <m:oMath xmlns:m="http://schemas.openxmlformats.org/officeDocument/2006/math">
                    <m:sSub>
                      <m:sSubPr>
                        <m:ctrlPr>
                          <a:rPr lang="en-US" sz="2400" b="0" i="1" dirty="0" smtClean="0">
                            <a:latin typeface="Cambria Math" charset="0"/>
                            <a:ea typeface="Times" charset="0"/>
                            <a:cs typeface="Times" charset="0"/>
                          </a:rPr>
                        </m:ctrlPr>
                      </m:sSubPr>
                      <m:e>
                        <m:r>
                          <a:rPr lang="en-AU" sz="2400" b="0" i="1" dirty="0" smtClean="0">
                            <a:latin typeface="Cambria Math" charset="0"/>
                            <a:ea typeface="Times" charset="0"/>
                            <a:cs typeface="Times" charset="0"/>
                          </a:rPr>
                          <m:t>𝑣</m:t>
                        </m:r>
                      </m:e>
                      <m:sub>
                        <m:r>
                          <a:rPr lang="en-AU" sz="2400" b="0" i="1" dirty="0" smtClean="0">
                            <a:latin typeface="Cambria Math" charset="0"/>
                            <a:ea typeface="Times" charset="0"/>
                            <a:cs typeface="Times" charset="0"/>
                          </a:rPr>
                          <m:t>3</m:t>
                        </m:r>
                      </m:sub>
                    </m:sSub>
                    <m:r>
                      <a:rPr lang="en-AU" sz="2400" b="0" i="1" dirty="0" smtClean="0">
                        <a:latin typeface="Cambria Math" charset="0"/>
                        <a:ea typeface="Times" charset="0"/>
                        <a:cs typeface="Times" charset="0"/>
                      </a:rPr>
                      <m:t>:</m:t>
                    </m:r>
                  </m:oMath>
                </a14:m>
                <a:r>
                  <a:rPr lang="en-US" sz="2400" dirty="0" smtClean="0">
                    <a:latin typeface="Times" charset="0"/>
                    <a:ea typeface="Times" charset="0"/>
                    <a:cs typeface="Times" charset="0"/>
                  </a:rPr>
                  <a:t>generate </a:t>
                </a:r>
                <a14:m>
                  <m:oMath xmlns:m="http://schemas.openxmlformats.org/officeDocument/2006/math">
                    <m:d>
                      <m:dPr>
                        <m:begChr m:val="⌈"/>
                        <m:endChr m:val="]"/>
                        <m:ctrlPr>
                          <a:rPr lang="en-AU" sz="2400" b="0" i="1" smtClean="0">
                            <a:latin typeface="Cambria Math" charset="0"/>
                            <a:ea typeface="Times" charset="0"/>
                            <a:cs typeface="Times" charset="0"/>
                          </a:rPr>
                        </m:ctrlPr>
                      </m:dPr>
                      <m:e>
                        <m:r>
                          <a:rPr lang="en-AU" sz="2400" b="0" i="1" smtClean="0">
                            <a:latin typeface="Cambria Math" charset="0"/>
                            <a:ea typeface="Times" charset="0"/>
                            <a:cs typeface="Times" charset="0"/>
                          </a:rPr>
                          <m:t>0.5∗5</m:t>
                        </m:r>
                      </m:e>
                    </m:d>
                    <m:r>
                      <a:rPr lang="en-AU" sz="2400" b="0" i="1" smtClean="0">
                        <a:latin typeface="Cambria Math" charset="0"/>
                        <a:ea typeface="Times" charset="0"/>
                        <a:cs typeface="Times" charset="0"/>
                      </a:rPr>
                      <m:t>=3</m:t>
                    </m:r>
                  </m:oMath>
                </a14:m>
                <a:r>
                  <a:rPr lang="en-US" sz="2400" dirty="0" smtClean="0">
                    <a:latin typeface="Times" charset="0"/>
                    <a:ea typeface="Times" charset="0"/>
                    <a:cs typeface="Times" charset="0"/>
                  </a:rPr>
                  <a:t> sources  </a:t>
                </a:r>
                <a:endParaRPr lang="en-US" sz="2400" dirty="0">
                  <a:latin typeface="Times" charset="0"/>
                  <a:ea typeface="Times" charset="0"/>
                  <a:cs typeface="Times"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006596" y="4498664"/>
                <a:ext cx="4718304" cy="461665"/>
              </a:xfrm>
              <a:prstGeom prst="rect">
                <a:avLst/>
              </a:prstGeom>
              <a:blipFill rotWithShape="0">
                <a:blip r:embed="rId11"/>
                <a:stretch>
                  <a:fillRect t="-10526" b="-28947"/>
                </a:stretch>
              </a:blipFill>
            </p:spPr>
            <p:txBody>
              <a:bodyPr/>
              <a:lstStyle/>
              <a:p>
                <a:r>
                  <a:rPr lang="en-US">
                    <a:noFill/>
                  </a:rPr>
                  <a:t> </a:t>
                </a:r>
              </a:p>
            </p:txBody>
          </p:sp>
        </mc:Fallback>
      </mc:AlternateContent>
      <p:sp>
        <p:nvSpPr>
          <p:cNvPr id="7" name="TextBox 6"/>
          <p:cNvSpPr txBox="1"/>
          <p:nvPr/>
        </p:nvSpPr>
        <p:spPr>
          <a:xfrm>
            <a:off x="3822192" y="5230368"/>
            <a:ext cx="3438144" cy="1323439"/>
          </a:xfrm>
          <a:prstGeom prst="rect">
            <a:avLst/>
          </a:prstGeom>
          <a:noFill/>
        </p:spPr>
        <p:txBody>
          <a:bodyPr wrap="square" rtlCol="0">
            <a:spAutoFit/>
          </a:bodyPr>
          <a:lstStyle/>
          <a:p>
            <a:r>
              <a:rPr lang="en-US" sz="2000" dirty="0" smtClean="0">
                <a:latin typeface="Times" charset="0"/>
                <a:ea typeface="Times" charset="0"/>
                <a:cs typeface="Times" charset="0"/>
              </a:rPr>
              <a:t>The deterministic dice rolling approach derives the same approximation guarantee as the left random one</a:t>
            </a:r>
            <a:endParaRPr lang="en-US" sz="2000" dirty="0">
              <a:latin typeface="Times" charset="0"/>
              <a:ea typeface="Times" charset="0"/>
              <a:cs typeface="Times" charset="0"/>
            </a:endParaRPr>
          </a:p>
        </p:txBody>
      </p:sp>
    </p:spTree>
    <p:extLst>
      <p:ext uri="{BB962C8B-B14F-4D97-AF65-F5344CB8AC3E}">
        <p14:creationId xmlns:p14="http://schemas.microsoft.com/office/powerpoint/2010/main" val="147224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7" grpId="0"/>
      <p:bldP spid="18" grpId="0"/>
      <p:bldP spid="19"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Graphs</a:t>
            </a:r>
            <a:endParaRPr lang="zh-CN" altLang="en-US" dirty="0"/>
          </a:p>
        </p:txBody>
      </p:sp>
      <p:sp>
        <p:nvSpPr>
          <p:cNvPr id="3" name="Text Placeholder 2"/>
          <p:cNvSpPr>
            <a:spLocks noGrp="1"/>
          </p:cNvSpPr>
          <p:nvPr>
            <p:ph type="body" idx="1"/>
          </p:nvPr>
        </p:nvSpPr>
        <p:spPr/>
        <p:txBody>
          <a:bodyPr/>
          <a:lstStyle/>
          <a:p>
            <a:endParaRPr lang="zh-CN" altLang="en-US"/>
          </a:p>
        </p:txBody>
      </p:sp>
      <p:sp>
        <p:nvSpPr>
          <p:cNvPr id="5" name="Shape 105"/>
          <p:cNvSpPr txBox="1"/>
          <p:nvPr/>
        </p:nvSpPr>
        <p:spPr>
          <a:xfrm>
            <a:off x="1070273" y="3577657"/>
            <a:ext cx="2376263"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dirty="0">
                <a:solidFill>
                  <a:schemeClr val="dk1"/>
                </a:solidFill>
                <a:latin typeface="Times New Roman"/>
                <a:ea typeface="Times New Roman"/>
                <a:cs typeface="Times New Roman"/>
                <a:sym typeface="Times New Roman"/>
              </a:rPr>
              <a:t>Social networks</a:t>
            </a:r>
          </a:p>
        </p:txBody>
      </p:sp>
      <p:sp>
        <p:nvSpPr>
          <p:cNvPr id="7" name="Shape 108"/>
          <p:cNvSpPr txBox="1"/>
          <p:nvPr/>
        </p:nvSpPr>
        <p:spPr>
          <a:xfrm>
            <a:off x="4975606" y="3632349"/>
            <a:ext cx="2376263"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a:solidFill>
                  <a:schemeClr val="dk1"/>
                </a:solidFill>
                <a:latin typeface="Times New Roman"/>
                <a:ea typeface="Times New Roman"/>
                <a:cs typeface="Times New Roman"/>
                <a:sym typeface="Times New Roman"/>
              </a:rPr>
              <a:t>Web networks</a:t>
            </a:r>
          </a:p>
        </p:txBody>
      </p:sp>
      <p:pic>
        <p:nvPicPr>
          <p:cNvPr id="1026" name="Picture 2" descr="Image result for protein interaction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384" y="4142577"/>
            <a:ext cx="2032039" cy="2032039"/>
          </a:xfrm>
          <a:prstGeom prst="rect">
            <a:avLst/>
          </a:prstGeom>
          <a:noFill/>
          <a:extLst>
            <a:ext uri="{909E8E84-426E-40DD-AFC4-6F175D3DCCD1}">
              <a14:hiddenFill xmlns:a14="http://schemas.microsoft.com/office/drawing/2010/main">
                <a:solidFill>
                  <a:srgbClr val="FFFFFF"/>
                </a:solidFill>
              </a14:hiddenFill>
            </a:ext>
          </a:extLst>
        </p:spPr>
      </p:pic>
      <p:sp>
        <p:nvSpPr>
          <p:cNvPr id="9" name="Shape 105"/>
          <p:cNvSpPr txBox="1"/>
          <p:nvPr/>
        </p:nvSpPr>
        <p:spPr>
          <a:xfrm>
            <a:off x="713629" y="6229419"/>
            <a:ext cx="3858371"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dirty="0" smtClean="0">
                <a:solidFill>
                  <a:schemeClr val="dk1"/>
                </a:solidFill>
                <a:latin typeface="Times New Roman"/>
                <a:ea typeface="Times New Roman"/>
                <a:cs typeface="Times New Roman"/>
                <a:sym typeface="Times New Roman"/>
              </a:rPr>
              <a:t>Protein </a:t>
            </a:r>
            <a:r>
              <a:rPr lang="en-US" sz="2400" dirty="0" smtClean="0">
                <a:solidFill>
                  <a:schemeClr val="dk1"/>
                </a:solidFill>
                <a:latin typeface="Times New Roman"/>
                <a:ea typeface="Times New Roman"/>
                <a:cs typeface="Times New Roman"/>
                <a:sym typeface="Times New Roman"/>
              </a:rPr>
              <a:t>interaction </a:t>
            </a:r>
            <a:r>
              <a:rPr lang="en-US" sz="2400" b="0" i="0" u="none" strike="noStrike" cap="none" dirty="0" smtClean="0">
                <a:solidFill>
                  <a:schemeClr val="dk1"/>
                </a:solidFill>
                <a:latin typeface="Times New Roman"/>
                <a:ea typeface="Times New Roman"/>
                <a:cs typeface="Times New Roman"/>
                <a:sym typeface="Times New Roman"/>
              </a:rPr>
              <a:t>networks</a:t>
            </a:r>
            <a:endParaRPr lang="en-US" sz="2400" b="0" i="0" u="none" strike="noStrike" cap="none" dirty="0">
              <a:solidFill>
                <a:schemeClr val="dk1"/>
              </a:solidFill>
              <a:latin typeface="Times New Roman"/>
              <a:ea typeface="Times New Roman"/>
              <a:cs typeface="Times New Roman"/>
              <a:sym typeface="Times New Roman"/>
            </a:endParaRPr>
          </a:p>
        </p:txBody>
      </p:sp>
      <p:pic>
        <p:nvPicPr>
          <p:cNvPr id="1028" name="Picture 4" descr="Image result for social net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273" y="1743581"/>
            <a:ext cx="1785623" cy="17856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orld wide we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3697" y="1807920"/>
            <a:ext cx="3100082" cy="1721284"/>
          </a:xfrm>
          <a:prstGeom prst="rect">
            <a:avLst/>
          </a:prstGeom>
          <a:noFill/>
          <a:extLst>
            <a:ext uri="{909E8E84-426E-40DD-AFC4-6F175D3DCCD1}">
              <a14:hiddenFill xmlns:a14="http://schemas.microsoft.com/office/drawing/2010/main">
                <a:solidFill>
                  <a:srgbClr val="FFFFFF"/>
                </a:solidFill>
              </a14:hiddenFill>
            </a:ext>
          </a:extLst>
        </p:spPr>
      </p:pic>
      <p:pic>
        <p:nvPicPr>
          <p:cNvPr id="12" name="Shape 103"/>
          <p:cNvPicPr preferRelativeResize="0">
            <a:picLocks/>
          </p:cNvPicPr>
          <p:nvPr/>
        </p:nvPicPr>
        <p:blipFill rotWithShape="1">
          <a:blip r:embed="rId6">
            <a:alphaModFix/>
          </a:blip>
          <a:srcRect/>
          <a:stretch/>
        </p:blipFill>
        <p:spPr>
          <a:xfrm>
            <a:off x="4743335" y="4276576"/>
            <a:ext cx="2970444" cy="1715433"/>
          </a:xfrm>
          <a:prstGeom prst="rect">
            <a:avLst/>
          </a:prstGeom>
          <a:noFill/>
          <a:ln>
            <a:noFill/>
          </a:ln>
        </p:spPr>
      </p:pic>
      <p:sp>
        <p:nvSpPr>
          <p:cNvPr id="13" name="Shape 106"/>
          <p:cNvSpPr txBox="1"/>
          <p:nvPr/>
        </p:nvSpPr>
        <p:spPr>
          <a:xfrm>
            <a:off x="5385784" y="6174616"/>
            <a:ext cx="2376263"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1"/>
                </a:solidFill>
                <a:latin typeface="Times New Roman"/>
                <a:ea typeface="Times New Roman"/>
                <a:cs typeface="Times New Roman"/>
                <a:sym typeface="Times New Roman"/>
              </a:rPr>
              <a:t>Road networks</a:t>
            </a:r>
          </a:p>
        </p:txBody>
      </p:sp>
    </p:spTree>
    <p:extLst>
      <p:ext uri="{BB962C8B-B14F-4D97-AF65-F5344CB8AC3E}">
        <p14:creationId xmlns:p14="http://schemas.microsoft.com/office/powerpoint/2010/main" val="620656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r>
              <a:rPr lang="en-US" dirty="0" smtClean="0"/>
              <a:t>Problem Definition</a:t>
            </a:r>
            <a:endParaRPr lang="en-US" dirty="0"/>
          </a:p>
          <a:p>
            <a:r>
              <a:rPr lang="en-US" dirty="0" smtClean="0">
                <a:solidFill>
                  <a:schemeClr val="bg1">
                    <a:lumMod val="50000"/>
                  </a:schemeClr>
                </a:solidFill>
              </a:rPr>
              <a:t>Existing work</a:t>
            </a:r>
            <a:endParaRPr lang="en-US" dirty="0">
              <a:solidFill>
                <a:schemeClr val="bg1">
                  <a:lumMod val="50000"/>
                </a:schemeClr>
              </a:solidFill>
            </a:endParaRPr>
          </a:p>
          <a:p>
            <a:r>
              <a:rPr lang="en-US" dirty="0" smtClean="0">
                <a:solidFill>
                  <a:schemeClr val="bg1">
                    <a:lumMod val="50000"/>
                  </a:schemeClr>
                </a:solidFill>
              </a:rPr>
              <a:t>Proposed solution</a:t>
            </a:r>
            <a:endParaRPr lang="en-US" dirty="0">
              <a:solidFill>
                <a:schemeClr val="bg1">
                  <a:lumMod val="50000"/>
                </a:schemeClr>
              </a:solidFill>
            </a:endParaRPr>
          </a:p>
          <a:p>
            <a:r>
              <a:rPr lang="en-US" dirty="0" smtClean="0">
                <a:solidFill>
                  <a:schemeClr val="bg1">
                    <a:lumMod val="50000"/>
                  </a:schemeClr>
                </a:solidFill>
              </a:rPr>
              <a:t>Experiments</a:t>
            </a:r>
            <a:endParaRPr lang="en-US" dirty="0">
              <a:solidFill>
                <a:schemeClr val="bg1">
                  <a:lumMod val="50000"/>
                </a:schemeClr>
              </a:solidFill>
            </a:endParaRPr>
          </a:p>
          <a:p>
            <a:r>
              <a:rPr lang="en-US" dirty="0" smtClean="0">
                <a:solidFill>
                  <a:schemeClr val="bg1">
                    <a:lumMod val="50000"/>
                  </a:schemeClr>
                </a:solidFill>
              </a:rPr>
              <a:t>Summary</a:t>
            </a:r>
            <a:endParaRPr lang="en-US" dirty="0">
              <a:solidFill>
                <a:schemeClr val="bg1">
                  <a:lumMod val="50000"/>
                </a:schemeClr>
              </a:solidFill>
            </a:endParaRPr>
          </a:p>
        </p:txBody>
      </p:sp>
    </p:spTree>
    <p:extLst>
      <p:ext uri="{BB962C8B-B14F-4D97-AF65-F5344CB8AC3E}">
        <p14:creationId xmlns:p14="http://schemas.microsoft.com/office/powerpoint/2010/main" val="19408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Studied Queries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p:txBody>
              <a:bodyPr/>
              <a:lstStyle/>
              <a:p>
                <a:r>
                  <a:rPr lang="en-US" dirty="0" smtClean="0"/>
                  <a:t>Single-source query</a:t>
                </a:r>
              </a:p>
              <a:p>
                <a:pPr lvl="1"/>
                <a:r>
                  <a:rPr lang="en-US" sz="2400" dirty="0" smtClean="0"/>
                  <a:t>Given a source </a:t>
                </a:r>
                <a:r>
                  <a:rPr lang="en-US" sz="2400" i="1" dirty="0" smtClean="0">
                    <a:solidFill>
                      <a:srgbClr val="C00000"/>
                    </a:solidFill>
                  </a:rPr>
                  <a:t>s</a:t>
                </a:r>
                <a:r>
                  <a:rPr lang="en-US" sz="2400" dirty="0" smtClean="0"/>
                  <a:t>, return the Personalized PageRank (PPR) values of all nodes </a:t>
                </a:r>
                <a:r>
                  <a:rPr lang="en-US" altLang="zh-CN" sz="2400" dirty="0" smtClean="0"/>
                  <a:t>in</a:t>
                </a:r>
                <a:r>
                  <a:rPr lang="zh-CN" altLang="en-US" sz="2400" dirty="0" smtClean="0"/>
                  <a:t> </a:t>
                </a:r>
                <a14:m>
                  <m:oMath xmlns:m="http://schemas.openxmlformats.org/officeDocument/2006/math">
                    <m:r>
                      <a:rPr lang="en-US" altLang="zh-CN" sz="2400" b="0" i="1" smtClean="0">
                        <a:solidFill>
                          <a:srgbClr val="C00000"/>
                        </a:solidFill>
                        <a:latin typeface="Cambria Math" charset="0"/>
                      </a:rPr>
                      <m:t>𝑉</m:t>
                    </m:r>
                  </m:oMath>
                </a14:m>
                <a:r>
                  <a:rPr lang="zh-CN" altLang="en-US" sz="2400" dirty="0" smtClean="0"/>
                  <a:t> </a:t>
                </a:r>
                <a:r>
                  <a:rPr lang="en-US" sz="2400" dirty="0" smtClean="0"/>
                  <a:t>with respect to </a:t>
                </a:r>
                <a:r>
                  <a:rPr lang="en-US" sz="2400" i="1" dirty="0" smtClean="0">
                    <a:solidFill>
                      <a:srgbClr val="C00000"/>
                    </a:solidFill>
                  </a:rPr>
                  <a:t>s</a:t>
                </a:r>
                <a:endParaRPr lang="en-US" sz="2400" i="1" dirty="0">
                  <a:solidFill>
                    <a:srgbClr val="C00000"/>
                  </a:solidFill>
                </a:endParaRPr>
              </a:p>
              <a:p>
                <a:endParaRPr lang="en-US" dirty="0" smtClean="0"/>
              </a:p>
              <a:p>
                <a:r>
                  <a:rPr lang="en-US" dirty="0" smtClean="0"/>
                  <a:t>Top-</a:t>
                </a:r>
                <a14:m>
                  <m:oMath xmlns:m="http://schemas.openxmlformats.org/officeDocument/2006/math">
                    <m:r>
                      <a:rPr lang="en-US" i="1" dirty="0" smtClean="0">
                        <a:solidFill>
                          <a:srgbClr val="C00000"/>
                        </a:solidFill>
                        <a:latin typeface="Cambria Math" charset="0"/>
                      </a:rPr>
                      <m:t>𝑘</m:t>
                    </m:r>
                  </m:oMath>
                </a14:m>
                <a:r>
                  <a:rPr lang="en-US" dirty="0" smtClean="0"/>
                  <a:t> single-source query</a:t>
                </a:r>
              </a:p>
              <a:p>
                <a:pPr lvl="1"/>
                <a:r>
                  <a:rPr lang="en-US" dirty="0" smtClean="0"/>
                  <a:t>Given a source </a:t>
                </a:r>
                <a:r>
                  <a:rPr lang="en-US" i="1" dirty="0" smtClean="0">
                    <a:solidFill>
                      <a:srgbClr val="C00000"/>
                    </a:solidFill>
                  </a:rPr>
                  <a:t>s</a:t>
                </a:r>
                <a:r>
                  <a:rPr lang="en-US" dirty="0" smtClean="0"/>
                  <a:t>, return the top-</a:t>
                </a:r>
                <a:r>
                  <a:rPr lang="en-US" i="1" dirty="0" smtClean="0">
                    <a:solidFill>
                      <a:srgbClr val="C00000"/>
                    </a:solidFill>
                  </a:rPr>
                  <a:t>k</a:t>
                </a:r>
                <a:r>
                  <a:rPr lang="en-US" dirty="0" smtClean="0"/>
                  <a:t> nodes in </a:t>
                </a:r>
                <a14:m>
                  <m:oMath xmlns:m="http://schemas.openxmlformats.org/officeDocument/2006/math">
                    <m:r>
                      <a:rPr lang="en-AU" b="0" i="1" smtClean="0">
                        <a:solidFill>
                          <a:srgbClr val="C00000"/>
                        </a:solidFill>
                        <a:latin typeface="Cambria Math" charset="0"/>
                      </a:rPr>
                      <m:t>𝑉</m:t>
                    </m:r>
                  </m:oMath>
                </a14:m>
                <a:r>
                  <a:rPr lang="zh-CN" altLang="en-US" dirty="0" smtClean="0"/>
                  <a:t> </a:t>
                </a:r>
                <a:r>
                  <a:rPr lang="en-US" altLang="zh-CN" dirty="0" smtClean="0"/>
                  <a:t>with the highest PPR</a:t>
                </a:r>
                <a:r>
                  <a:rPr lang="en-US" dirty="0" smtClean="0"/>
                  <a:t> and their respective PPR values</a:t>
                </a: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3"/>
                <a:stretch>
                  <a:fillRect t="-943" r="-593"/>
                </a:stretch>
              </a:blipFill>
            </p:spPr>
            <p:txBody>
              <a:bodyPr/>
              <a:lstStyle/>
              <a:p>
                <a:r>
                  <a:rPr lang="en-US">
                    <a:noFill/>
                  </a:rPr>
                  <a:t> </a:t>
                </a:r>
              </a:p>
            </p:txBody>
          </p:sp>
        </mc:Fallback>
      </mc:AlternateContent>
    </p:spTree>
    <p:extLst>
      <p:ext uri="{BB962C8B-B14F-4D97-AF65-F5344CB8AC3E}">
        <p14:creationId xmlns:p14="http://schemas.microsoft.com/office/powerpoint/2010/main" val="751124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ways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p:txBody>
              <a:bodyPr/>
              <a:lstStyle/>
              <a:p>
                <a:r>
                  <a:rPr lang="en-US" sz="2800" dirty="0" smtClean="0"/>
                  <a:t>Exact</a:t>
                </a:r>
                <a:endParaRPr lang="en-US" dirty="0" smtClean="0"/>
              </a:p>
              <a:p>
                <a:pPr lvl="1"/>
                <a:r>
                  <a:rPr lang="en-US" sz="2400" dirty="0" smtClean="0"/>
                  <a:t>Linear algebra: very slow, </a:t>
                </a:r>
                <a14:m>
                  <m:oMath xmlns:m="http://schemas.openxmlformats.org/officeDocument/2006/math">
                    <m:r>
                      <a:rPr lang="en-AU" sz="2400" b="0" i="1" smtClean="0">
                        <a:latin typeface="Cambria Math" charset="0"/>
                      </a:rPr>
                      <m:t>𝑂</m:t>
                    </m:r>
                    <m:r>
                      <a:rPr lang="en-AU" sz="2400" b="0" i="1" smtClean="0">
                        <a:latin typeface="Cambria Math" charset="0"/>
                      </a:rPr>
                      <m:t>(</m:t>
                    </m:r>
                    <m:sSup>
                      <m:sSupPr>
                        <m:ctrlPr>
                          <a:rPr lang="en-AU" sz="2400" b="0" i="1" smtClean="0">
                            <a:latin typeface="Cambria Math" charset="0"/>
                          </a:rPr>
                        </m:ctrlPr>
                      </m:sSupPr>
                      <m:e>
                        <m:r>
                          <a:rPr lang="en-AU" sz="2400" b="0" i="1" smtClean="0">
                            <a:latin typeface="Cambria Math" charset="0"/>
                          </a:rPr>
                          <m:t>𝑛</m:t>
                        </m:r>
                      </m:e>
                      <m:sup>
                        <m:r>
                          <a:rPr lang="en-AU" sz="2400" b="0" i="1" smtClean="0">
                            <a:latin typeface="Cambria Math" charset="0"/>
                          </a:rPr>
                          <m:t>2.37</m:t>
                        </m:r>
                      </m:sup>
                    </m:sSup>
                    <m:r>
                      <a:rPr lang="en-AU" sz="2400" b="0" i="1" smtClean="0">
                        <a:latin typeface="Cambria Math" charset="0"/>
                      </a:rPr>
                      <m:t>)</m:t>
                    </m:r>
                  </m:oMath>
                </a14:m>
                <a:endParaRPr lang="en-US" sz="2400" dirty="0" smtClean="0"/>
              </a:p>
              <a:p>
                <a:r>
                  <a:rPr lang="en-US" sz="2800" dirty="0" smtClean="0"/>
                  <a:t>Heuristic</a:t>
                </a:r>
                <a:endParaRPr lang="en-US" dirty="0" smtClean="0"/>
              </a:p>
              <a:p>
                <a:pPr lvl="1"/>
                <a:r>
                  <a:rPr lang="en-US" sz="2000" dirty="0" smtClean="0"/>
                  <a:t>Forward Push </a:t>
                </a:r>
                <a:r>
                  <a:rPr lang="en-US" altLang="zh-CN" sz="2000" dirty="0"/>
                  <a:t>[Andersen et al. </a:t>
                </a:r>
                <a:r>
                  <a:rPr lang="en-US" altLang="zh-CN" sz="2000" dirty="0" smtClean="0"/>
                  <a:t>2007], </a:t>
                </a:r>
                <a:r>
                  <a:rPr lang="en-US" sz="2000" dirty="0" smtClean="0"/>
                  <a:t>BEAR[SIGMOD’2015].</a:t>
                </a:r>
              </a:p>
              <a:p>
                <a:pPr lvl="1"/>
                <a:r>
                  <a:rPr lang="en-US" sz="2400" dirty="0" smtClean="0"/>
                  <a:t>Might be fast, but no guarantee on the results</a:t>
                </a:r>
                <a:endParaRPr lang="en-US" sz="2400" dirty="0"/>
              </a:p>
              <a:p>
                <a:r>
                  <a:rPr lang="en-US" sz="2800" dirty="0" smtClean="0"/>
                  <a:t>Approximate</a:t>
                </a:r>
                <a:endParaRPr lang="en-US" dirty="0" smtClean="0"/>
              </a:p>
              <a:p>
                <a:pPr lvl="1"/>
                <a:r>
                  <a:rPr lang="en-US" sz="2400" dirty="0" smtClean="0"/>
                  <a:t>Could be still very slow</a:t>
                </a:r>
              </a:p>
              <a:p>
                <a:pPr lvl="2"/>
                <a:r>
                  <a:rPr lang="en-US" sz="2000" dirty="0" smtClean="0"/>
                  <a:t>Monte-Carlo: 1 hour on a 1.5 billon edge graph</a:t>
                </a:r>
              </a:p>
              <a:p>
                <a:pPr lvl="2"/>
                <a:r>
                  <a:rPr lang="en-US" sz="2000" dirty="0">
                    <a:latin typeface="Times" charset="0"/>
                    <a:ea typeface="Times" charset="0"/>
                    <a:cs typeface="Times" charset="0"/>
                  </a:rPr>
                  <a:t>Our method: 100 sec on single source, 5 </a:t>
                </a:r>
                <a:r>
                  <a:rPr lang="en-US" sz="2000" dirty="0" smtClean="0">
                    <a:latin typeface="Times" charset="0"/>
                    <a:ea typeface="Times" charset="0"/>
                    <a:cs typeface="Times" charset="0"/>
                  </a:rPr>
                  <a:t>sec on top-500 on the </a:t>
                </a:r>
                <a:r>
                  <a:rPr lang="en-US" sz="2000" dirty="0">
                    <a:latin typeface="Times" charset="0"/>
                    <a:ea typeface="Times" charset="0"/>
                    <a:cs typeface="Times" charset="0"/>
                  </a:rPr>
                  <a:t>same </a:t>
                </a:r>
                <a:r>
                  <a:rPr lang="en-US" sz="2000" dirty="0" smtClean="0">
                    <a:latin typeface="Times" charset="0"/>
                    <a:ea typeface="Times" charset="0"/>
                    <a:cs typeface="Times" charset="0"/>
                  </a:rPr>
                  <a:t>graph with the same approximation guarantee</a:t>
                </a:r>
                <a:endParaRPr lang="en-US" sz="2000" dirty="0">
                  <a:latin typeface="Times" charset="0"/>
                  <a:ea typeface="Times" charset="0"/>
                  <a:cs typeface="Times" charset="0"/>
                </a:endParaRPr>
              </a:p>
              <a:p>
                <a:pPr lvl="2"/>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3"/>
                <a:stretch>
                  <a:fillRect t="-539"/>
                </a:stretch>
              </a:blipFill>
            </p:spPr>
            <p:txBody>
              <a:bodyPr/>
              <a:lstStyle/>
              <a:p>
                <a:r>
                  <a:rPr lang="en-US">
                    <a:noFill/>
                  </a:rPr>
                  <a:t> </a:t>
                </a:r>
              </a:p>
            </p:txBody>
          </p:sp>
        </mc:Fallback>
      </mc:AlternateContent>
    </p:spTree>
    <p:extLst>
      <p:ext uri="{BB962C8B-B14F-4D97-AF65-F5344CB8AC3E}">
        <p14:creationId xmlns:p14="http://schemas.microsoft.com/office/powerpoint/2010/main" val="42590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600" dirty="0" smtClean="0"/>
              <a:t>Approximate version of single-source PPR</a:t>
            </a:r>
            <a:endParaRPr lang="zh-CN" altLang="en-US" sz="3600"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a:lnSpc>
                    <a:spcPct val="115000"/>
                  </a:lnSpc>
                  <a:spcBef>
                    <a:spcPts val="0"/>
                  </a:spcBef>
                </a:pPr>
                <a:r>
                  <a:rPr lang="en-US" altLang="zh-CN" sz="2800" dirty="0" smtClean="0"/>
                  <a:t>Given a graph </a:t>
                </a:r>
                <a14:m>
                  <m:oMath xmlns:m="http://schemas.openxmlformats.org/officeDocument/2006/math">
                    <m:r>
                      <a:rPr lang="en-US" altLang="zh-CN" sz="2800" b="0" i="1" smtClean="0">
                        <a:solidFill>
                          <a:srgbClr val="C00000"/>
                        </a:solidFill>
                        <a:latin typeface="Cambria Math" panose="02040503050406030204" pitchFamily="18" charset="0"/>
                      </a:rPr>
                      <m:t>𝐺</m:t>
                    </m:r>
                    <m:r>
                      <a:rPr lang="en-AU" altLang="zh-CN" sz="2800" b="0" i="1" smtClean="0">
                        <a:solidFill>
                          <a:srgbClr val="C00000"/>
                        </a:solidFill>
                        <a:latin typeface="Cambria Math" charset="0"/>
                      </a:rPr>
                      <m:t>=(</m:t>
                    </m:r>
                    <m:r>
                      <a:rPr lang="en-AU" altLang="zh-CN" sz="2800" b="0" i="1" smtClean="0">
                        <a:solidFill>
                          <a:srgbClr val="C00000"/>
                        </a:solidFill>
                        <a:latin typeface="Cambria Math" charset="0"/>
                      </a:rPr>
                      <m:t>𝑉</m:t>
                    </m:r>
                    <m:r>
                      <a:rPr lang="en-AU" altLang="zh-CN" sz="2800" b="0" i="1" smtClean="0">
                        <a:solidFill>
                          <a:srgbClr val="C00000"/>
                        </a:solidFill>
                        <a:latin typeface="Cambria Math" charset="0"/>
                      </a:rPr>
                      <m:t>,</m:t>
                    </m:r>
                    <m:r>
                      <a:rPr lang="en-AU" altLang="zh-CN" sz="2800" b="0" i="1" smtClean="0">
                        <a:solidFill>
                          <a:srgbClr val="C00000"/>
                        </a:solidFill>
                        <a:latin typeface="Cambria Math" charset="0"/>
                      </a:rPr>
                      <m:t>𝐸</m:t>
                    </m:r>
                    <m:r>
                      <a:rPr lang="en-AU" altLang="zh-CN" sz="2800" b="0" i="1" smtClean="0">
                        <a:solidFill>
                          <a:srgbClr val="C00000"/>
                        </a:solidFill>
                        <a:latin typeface="Cambria Math" charset="0"/>
                      </a:rPr>
                      <m:t>)</m:t>
                    </m:r>
                  </m:oMath>
                </a14:m>
                <a:r>
                  <a:rPr lang="en-US" altLang="zh-CN" sz="2800" dirty="0" smtClean="0"/>
                  <a:t>, </a:t>
                </a:r>
                <a:r>
                  <a:rPr lang="en-US" altLang="zh-HK" sz="2800" dirty="0" smtClean="0">
                    <a:solidFill>
                      <a:schemeClr val="tx1"/>
                    </a:solidFill>
                  </a:rPr>
                  <a:t>a </a:t>
                </a:r>
                <a:r>
                  <a:rPr lang="en-US" altLang="zh-HK" sz="2800" dirty="0">
                    <a:solidFill>
                      <a:schemeClr val="tx1"/>
                    </a:solidFill>
                  </a:rPr>
                  <a:t>source </a:t>
                </a:r>
                <a14:m>
                  <m:oMath xmlns:m="http://schemas.openxmlformats.org/officeDocument/2006/math">
                    <m:r>
                      <a:rPr lang="en-US" altLang="zh-HK" sz="2800" i="1">
                        <a:solidFill>
                          <a:srgbClr val="C00000"/>
                        </a:solidFill>
                        <a:latin typeface="Cambria Math" panose="02040503050406030204" pitchFamily="18" charset="0"/>
                      </a:rPr>
                      <m:t>𝑠</m:t>
                    </m:r>
                  </m:oMath>
                </a14:m>
                <a:r>
                  <a:rPr lang="en-US" altLang="zh-HK" sz="2800" dirty="0">
                    <a:solidFill>
                      <a:schemeClr val="tx1"/>
                    </a:solidFill>
                  </a:rPr>
                  <a:t>, </a:t>
                </a:r>
                <a:r>
                  <a:rPr lang="en-US" altLang="zh-CN" sz="2800" dirty="0" smtClean="0">
                    <a:solidFill>
                      <a:schemeClr val="tx1"/>
                    </a:solidFill>
                  </a:rPr>
                  <a:t>for each node</a:t>
                </a:r>
                <a:r>
                  <a:rPr lang="en-US" altLang="zh-HK" sz="2800" dirty="0" smtClean="0">
                    <a:solidFill>
                      <a:schemeClr val="tx1"/>
                    </a:solidFill>
                  </a:rPr>
                  <a:t> </a:t>
                </a:r>
                <a14:m>
                  <m:oMath xmlns:m="http://schemas.openxmlformats.org/officeDocument/2006/math">
                    <m:r>
                      <a:rPr lang="en-US" altLang="zh-HK" sz="2800" i="1" dirty="0">
                        <a:solidFill>
                          <a:srgbClr val="C00000"/>
                        </a:solidFill>
                        <a:latin typeface="Cambria Math" panose="02040503050406030204" pitchFamily="18" charset="0"/>
                      </a:rPr>
                      <m:t>𝑡</m:t>
                    </m:r>
                    <m:r>
                      <a:rPr lang="en-AU" altLang="zh-HK" sz="2800" b="0" i="1" dirty="0" smtClean="0">
                        <a:solidFill>
                          <a:srgbClr val="C00000"/>
                        </a:solidFill>
                        <a:latin typeface="Cambria Math" charset="0"/>
                      </a:rPr>
                      <m:t>∈</m:t>
                    </m:r>
                    <m:r>
                      <a:rPr lang="en-AU" altLang="zh-HK" sz="2800" b="0" i="1" dirty="0" smtClean="0">
                        <a:solidFill>
                          <a:srgbClr val="C00000"/>
                        </a:solidFill>
                        <a:latin typeface="Cambria Math" charset="0"/>
                      </a:rPr>
                      <m:t>𝑉</m:t>
                    </m:r>
                  </m:oMath>
                </a14:m>
                <a:r>
                  <a:rPr lang="en-US" altLang="zh-HK" sz="2800" dirty="0" smtClean="0">
                    <a:solidFill>
                      <a:schemeClr val="tx1"/>
                    </a:solidFill>
                  </a:rPr>
                  <a:t>, return an estimation of</a:t>
                </a:r>
                <a:r>
                  <a:rPr lang="zh-CN" altLang="en-US" sz="2800" dirty="0" smtClean="0">
                    <a:solidFill>
                      <a:schemeClr val="tx1"/>
                    </a:solidFill>
                  </a:rPr>
                  <a:t> </a:t>
                </a:r>
                <a:r>
                  <a:rPr lang="en-US" altLang="zh-CN" sz="2800" dirty="0" smtClean="0">
                    <a:solidFill>
                      <a:schemeClr val="tx1"/>
                    </a:solidFill>
                  </a:rPr>
                  <a:t>its PPR value</a:t>
                </a:r>
                <a:endParaRPr lang="en-US" altLang="zh-HK" sz="2800" dirty="0" smtClean="0">
                  <a:solidFill>
                    <a:schemeClr val="tx1"/>
                  </a:solidFill>
                </a:endParaRPr>
              </a:p>
              <a:p>
                <a:pPr marL="635000" lvl="1" indent="0">
                  <a:lnSpc>
                    <a:spcPct val="115000"/>
                  </a:lnSpc>
                  <a:spcBef>
                    <a:spcPts val="0"/>
                  </a:spcBef>
                  <a:buNone/>
                </a:pPr>
                <a14:m>
                  <m:oMathPara xmlns:m="http://schemas.openxmlformats.org/officeDocument/2006/math">
                    <m:oMathParaPr>
                      <m:jc m:val="centerGroup"/>
                    </m:oMathParaPr>
                    <m:oMath xmlns:m="http://schemas.openxmlformats.org/officeDocument/2006/math">
                      <m:r>
                        <a:rPr lang="en-US" altLang="zh-HK" sz="2600" b="0" i="1" smtClean="0">
                          <a:solidFill>
                            <a:srgbClr val="C00000"/>
                          </a:solidFill>
                          <a:latin typeface="Cambria Math" panose="02040503050406030204" pitchFamily="18" charset="0"/>
                        </a:rPr>
                        <m:t>𝜋</m:t>
                      </m:r>
                      <m:d>
                        <m:dPr>
                          <m:ctrlPr>
                            <a:rPr lang="en-US" altLang="zh-HK" sz="2600" b="0" i="1" smtClean="0">
                              <a:solidFill>
                                <a:srgbClr val="C00000"/>
                              </a:solidFill>
                              <a:latin typeface="Cambria Math" charset="0"/>
                            </a:rPr>
                          </m:ctrlPr>
                        </m:dPr>
                        <m:e>
                          <m:r>
                            <a:rPr lang="en-US" altLang="zh-HK" sz="2600" b="0" i="1" smtClean="0">
                              <a:solidFill>
                                <a:srgbClr val="C00000"/>
                              </a:solidFill>
                              <a:latin typeface="Cambria Math" panose="02040503050406030204" pitchFamily="18" charset="0"/>
                            </a:rPr>
                            <m:t>𝑠</m:t>
                          </m:r>
                          <m:r>
                            <a:rPr lang="en-US" altLang="zh-HK" sz="2600" b="0" i="1" smtClean="0">
                              <a:solidFill>
                                <a:srgbClr val="C00000"/>
                              </a:solidFill>
                              <a:latin typeface="Cambria Math" panose="02040503050406030204" pitchFamily="18" charset="0"/>
                            </a:rPr>
                            <m:t>,</m:t>
                          </m:r>
                          <m:r>
                            <a:rPr lang="en-US" altLang="zh-HK" sz="2600" b="0" i="1" smtClean="0">
                              <a:solidFill>
                                <a:srgbClr val="C00000"/>
                              </a:solidFill>
                              <a:latin typeface="Cambria Math" panose="02040503050406030204" pitchFamily="18" charset="0"/>
                            </a:rPr>
                            <m:t>𝑡</m:t>
                          </m:r>
                        </m:e>
                      </m:d>
                    </m:oMath>
                  </m:oMathPara>
                </a14:m>
                <a:endParaRPr lang="en-US" altLang="zh-HK" sz="2600" b="0" dirty="0" smtClean="0">
                  <a:solidFill>
                    <a:srgbClr val="C00000"/>
                  </a:solidFill>
                </a:endParaRPr>
              </a:p>
              <a:p>
                <a:pPr marL="635000" lvl="1" indent="0">
                  <a:lnSpc>
                    <a:spcPct val="115000"/>
                  </a:lnSpc>
                  <a:spcBef>
                    <a:spcPts val="0"/>
                  </a:spcBef>
                  <a:buNone/>
                </a:pPr>
                <a:r>
                  <a:rPr lang="en-US" altLang="zh-CN" sz="2600" dirty="0" smtClean="0">
                    <a:solidFill>
                      <a:schemeClr val="tx1"/>
                    </a:solidFill>
                  </a:rPr>
                  <a:t>so that :</a:t>
                </a:r>
              </a:p>
              <a:p>
                <a:pPr marL="1149350" lvl="1" indent="-514350">
                  <a:lnSpc>
                    <a:spcPct val="115000"/>
                  </a:lnSpc>
                  <a:spcBef>
                    <a:spcPts val="0"/>
                  </a:spcBef>
                  <a:buFont typeface="+mj-lt"/>
                  <a:buAutoNum type="arabicPeriod"/>
                </a:pPr>
                <a:r>
                  <a:rPr lang="en-US" altLang="zh-CN" sz="2000" dirty="0" smtClean="0">
                    <a:solidFill>
                      <a:schemeClr val="tx1"/>
                    </a:solidFill>
                  </a:rPr>
                  <a:t>The estimated value </a:t>
                </a:r>
                <a14:m>
                  <m:oMath xmlns:m="http://schemas.openxmlformats.org/officeDocument/2006/math">
                    <m:acc>
                      <m:accPr>
                        <m:chr m:val="̃"/>
                        <m:ctrlPr>
                          <a:rPr lang="en-US" altLang="zh-CN" sz="2000" i="1" smtClean="0">
                            <a:solidFill>
                              <a:srgbClr val="C00000"/>
                            </a:solidFill>
                            <a:latin typeface="Cambria Math" charset="0"/>
                          </a:rPr>
                        </m:ctrlPr>
                      </m:accPr>
                      <m:e>
                        <m:r>
                          <a:rPr lang="en-US" altLang="zh-CN" sz="2000" b="0" i="1" smtClean="0">
                            <a:solidFill>
                              <a:srgbClr val="C00000"/>
                            </a:solidFill>
                            <a:latin typeface="Cambria Math" panose="02040503050406030204" pitchFamily="18" charset="0"/>
                          </a:rPr>
                          <m:t>𝜋</m:t>
                        </m:r>
                      </m:e>
                    </m:acc>
                    <m:r>
                      <a:rPr lang="en-US" altLang="zh-CN" sz="2000" b="0" i="1" smtClean="0">
                        <a:solidFill>
                          <a:srgbClr val="C00000"/>
                        </a:solidFill>
                        <a:latin typeface="Cambria Math" panose="02040503050406030204" pitchFamily="18" charset="0"/>
                      </a:rPr>
                      <m:t>(</m:t>
                    </m:r>
                    <m:r>
                      <a:rPr lang="en-US" altLang="zh-CN" sz="2000" b="0" i="1" smtClean="0">
                        <a:solidFill>
                          <a:srgbClr val="C00000"/>
                        </a:solidFill>
                        <a:latin typeface="Cambria Math" panose="02040503050406030204" pitchFamily="18" charset="0"/>
                      </a:rPr>
                      <m:t>𝑠</m:t>
                    </m:r>
                    <m:r>
                      <a:rPr lang="en-US" altLang="zh-CN" sz="2000" b="0" i="1" smtClean="0">
                        <a:solidFill>
                          <a:srgbClr val="C00000"/>
                        </a:solidFill>
                        <a:latin typeface="Cambria Math" panose="02040503050406030204" pitchFamily="18" charset="0"/>
                      </a:rPr>
                      <m:t>,</m:t>
                    </m:r>
                    <m:r>
                      <a:rPr lang="en-US" altLang="zh-CN" sz="2000" b="0" i="1" smtClean="0">
                        <a:solidFill>
                          <a:srgbClr val="C00000"/>
                        </a:solidFill>
                        <a:latin typeface="Cambria Math" panose="02040503050406030204" pitchFamily="18" charset="0"/>
                      </a:rPr>
                      <m:t>𝑡</m:t>
                    </m:r>
                    <m:r>
                      <a:rPr lang="en-US" altLang="zh-CN" sz="2000" b="0" i="1" smtClean="0">
                        <a:solidFill>
                          <a:srgbClr val="C00000"/>
                        </a:solidFill>
                        <a:latin typeface="Cambria Math" panose="02040503050406030204" pitchFamily="18" charset="0"/>
                      </a:rPr>
                      <m:t>)</m:t>
                    </m:r>
                  </m:oMath>
                </a14:m>
                <a:r>
                  <a:rPr lang="en-US" altLang="zh-CN" sz="2000" dirty="0" smtClean="0">
                    <a:solidFill>
                      <a:schemeClr val="tx1"/>
                    </a:solidFill>
                  </a:rPr>
                  <a:t> has an error </a:t>
                </a:r>
                <a:r>
                  <a:rPr lang="en-US" altLang="zh-CN" sz="2000" dirty="0">
                    <a:solidFill>
                      <a:schemeClr val="tx1"/>
                    </a:solidFill>
                  </a:rPr>
                  <a:t>at most ϵ of the actual </a:t>
                </a:r>
                <a:r>
                  <a:rPr lang="en-US" altLang="zh-CN" sz="2000" dirty="0" smtClean="0">
                    <a:solidFill>
                      <a:schemeClr val="tx1"/>
                    </a:solidFill>
                  </a:rPr>
                  <a:t>value:</a:t>
                </a:r>
                <a14:m>
                  <m:oMath xmlns:m="http://schemas.openxmlformats.org/officeDocument/2006/math">
                    <m:d>
                      <m:dPr>
                        <m:begChr m:val="|"/>
                        <m:endChr m:val="|"/>
                        <m:ctrlPr>
                          <a:rPr lang="en-US" altLang="zh-CN" sz="2000" b="0" i="1" smtClean="0">
                            <a:solidFill>
                              <a:schemeClr val="tx1"/>
                            </a:solidFill>
                            <a:latin typeface="Cambria Math" charset="0"/>
                          </a:rPr>
                        </m:ctrlPr>
                      </m:dPr>
                      <m:e>
                        <m:acc>
                          <m:accPr>
                            <m:chr m:val="̃"/>
                            <m:ctrlPr>
                              <a:rPr lang="en-US" altLang="zh-CN" sz="2000" i="1">
                                <a:solidFill>
                                  <a:schemeClr val="tx1"/>
                                </a:solidFill>
                                <a:latin typeface="Cambria Math" charset="0"/>
                              </a:rPr>
                            </m:ctrlPr>
                          </m:accPr>
                          <m:e>
                            <m:r>
                              <a:rPr lang="en-US" altLang="zh-CN" sz="2000" i="1">
                                <a:solidFill>
                                  <a:schemeClr val="tx1"/>
                                </a:solidFill>
                                <a:latin typeface="Cambria Math" panose="02040503050406030204" pitchFamily="18" charset="0"/>
                              </a:rPr>
                              <m:t>𝜋</m:t>
                            </m:r>
                          </m:e>
                        </m:acc>
                        <m:d>
                          <m:dPr>
                            <m:ctrlPr>
                              <a:rPr lang="en-US" altLang="zh-CN" sz="2000" i="1">
                                <a:solidFill>
                                  <a:schemeClr val="tx1"/>
                                </a:solidFill>
                                <a:latin typeface="Cambria Math" charset="0"/>
                              </a:rPr>
                            </m:ctrlPr>
                          </m:dPr>
                          <m:e>
                            <m:r>
                              <a:rPr lang="en-US" altLang="zh-CN" sz="2000" i="1">
                                <a:solidFill>
                                  <a:schemeClr val="tx1"/>
                                </a:solidFill>
                                <a:latin typeface="Cambria Math" panose="02040503050406030204" pitchFamily="18" charset="0"/>
                              </a:rPr>
                              <m:t>𝑠</m:t>
                            </m:r>
                            <m:r>
                              <a:rPr lang="en-US" altLang="zh-CN" sz="2000" i="1">
                                <a:solidFill>
                                  <a:schemeClr val="tx1"/>
                                </a:solidFill>
                                <a:latin typeface="Cambria Math" panose="02040503050406030204" pitchFamily="18" charset="0"/>
                              </a:rPr>
                              <m:t>,</m:t>
                            </m:r>
                            <m:r>
                              <a:rPr lang="en-US" altLang="zh-CN" sz="2000" i="1">
                                <a:solidFill>
                                  <a:schemeClr val="tx1"/>
                                </a:solidFill>
                                <a:latin typeface="Cambria Math" panose="02040503050406030204" pitchFamily="18" charset="0"/>
                              </a:rPr>
                              <m:t>𝑡</m:t>
                            </m:r>
                          </m:e>
                        </m:d>
                        <m:r>
                          <a:rPr lang="en-US" altLang="zh-CN" sz="2000" b="0" i="1" smtClean="0">
                            <a:solidFill>
                              <a:schemeClr val="tx1"/>
                            </a:solidFill>
                            <a:latin typeface="Cambria Math" panose="02040503050406030204" pitchFamily="18" charset="0"/>
                          </a:rPr>
                          <m:t>−</m:t>
                        </m:r>
                        <m:r>
                          <a:rPr lang="en-US" altLang="zh-CN" sz="2000" b="0" i="1" smtClean="0">
                            <a:solidFill>
                              <a:schemeClr val="tx1"/>
                            </a:solidFill>
                            <a:latin typeface="Cambria Math" panose="02040503050406030204" pitchFamily="18" charset="0"/>
                          </a:rPr>
                          <m:t>𝜋</m:t>
                        </m:r>
                        <m:d>
                          <m:dPr>
                            <m:ctrlPr>
                              <a:rPr lang="en-US" altLang="zh-CN" sz="2000" b="0" i="1" smtClean="0">
                                <a:solidFill>
                                  <a:schemeClr val="tx1"/>
                                </a:solidFill>
                                <a:latin typeface="Cambria Math" charset="0"/>
                              </a:rPr>
                            </m:ctrlPr>
                          </m:dPr>
                          <m:e>
                            <m:r>
                              <a:rPr lang="en-US" altLang="zh-CN" sz="2000" b="0" i="1" smtClean="0">
                                <a:solidFill>
                                  <a:schemeClr val="tx1"/>
                                </a:solidFill>
                                <a:latin typeface="Cambria Math" panose="02040503050406030204" pitchFamily="18" charset="0"/>
                              </a:rPr>
                              <m:t>𝑠</m:t>
                            </m:r>
                            <m:r>
                              <a:rPr lang="en-US" altLang="zh-CN" sz="2000" b="0" i="1" smtClean="0">
                                <a:solidFill>
                                  <a:schemeClr val="tx1"/>
                                </a:solidFill>
                                <a:latin typeface="Cambria Math" panose="02040503050406030204" pitchFamily="18" charset="0"/>
                              </a:rPr>
                              <m:t>,</m:t>
                            </m:r>
                            <m:r>
                              <a:rPr lang="en-US" altLang="zh-CN" sz="2000" b="0" i="1" smtClean="0">
                                <a:solidFill>
                                  <a:schemeClr val="tx1"/>
                                </a:solidFill>
                                <a:latin typeface="Cambria Math" panose="02040503050406030204" pitchFamily="18" charset="0"/>
                              </a:rPr>
                              <m:t>𝑡</m:t>
                            </m:r>
                          </m:e>
                        </m:d>
                      </m:e>
                    </m:d>
                    <m:r>
                      <a:rPr lang="en-US" altLang="zh-CN" sz="2000" b="0" i="1" smtClean="0">
                        <a:solidFill>
                          <a:schemeClr val="tx1"/>
                        </a:solidFill>
                        <a:latin typeface="Cambria Math" panose="02040503050406030204" pitchFamily="18" charset="0"/>
                      </a:rPr>
                      <m:t>≤</m:t>
                    </m:r>
                    <m:r>
                      <a:rPr lang="en-US" altLang="zh-CN" sz="2000" b="0" i="1" smtClean="0">
                        <a:solidFill>
                          <a:schemeClr val="tx1"/>
                        </a:solidFill>
                        <a:latin typeface="Cambria Math" panose="02040503050406030204" pitchFamily="18" charset="0"/>
                      </a:rPr>
                      <m:t>𝜖</m:t>
                    </m:r>
                    <m:r>
                      <a:rPr lang="en-US" altLang="zh-CN" sz="2000" b="0" i="1" smtClean="0">
                        <a:solidFill>
                          <a:schemeClr val="tx1"/>
                        </a:solidFill>
                        <a:latin typeface="Cambria Math" panose="02040503050406030204" pitchFamily="18" charset="0"/>
                      </a:rPr>
                      <m:t>⋅</m:t>
                    </m:r>
                    <m:r>
                      <a:rPr lang="en-US" altLang="zh-CN" sz="2000" b="0" i="1" smtClean="0">
                        <a:solidFill>
                          <a:schemeClr val="tx1"/>
                        </a:solidFill>
                        <a:latin typeface="Cambria Math" panose="02040503050406030204" pitchFamily="18" charset="0"/>
                      </a:rPr>
                      <m:t>𝜋</m:t>
                    </m:r>
                    <m:r>
                      <a:rPr lang="en-US" altLang="zh-CN" sz="2000" b="0" i="1" smtClean="0">
                        <a:solidFill>
                          <a:schemeClr val="tx1"/>
                        </a:solidFill>
                        <a:latin typeface="Cambria Math" panose="02040503050406030204" pitchFamily="18" charset="0"/>
                      </a:rPr>
                      <m:t>(</m:t>
                    </m:r>
                    <m:r>
                      <a:rPr lang="en-US" altLang="zh-CN" sz="2000" b="0" i="1" smtClean="0">
                        <a:solidFill>
                          <a:schemeClr val="tx1"/>
                        </a:solidFill>
                        <a:latin typeface="Cambria Math" panose="02040503050406030204" pitchFamily="18" charset="0"/>
                      </a:rPr>
                      <m:t>𝑠</m:t>
                    </m:r>
                    <m:r>
                      <a:rPr lang="en-US" altLang="zh-CN" sz="2000" b="0" i="1" smtClean="0">
                        <a:solidFill>
                          <a:schemeClr val="tx1"/>
                        </a:solidFill>
                        <a:latin typeface="Cambria Math" panose="02040503050406030204" pitchFamily="18" charset="0"/>
                      </a:rPr>
                      <m:t>,</m:t>
                    </m:r>
                    <m:r>
                      <a:rPr lang="en-US" altLang="zh-CN" sz="2000" b="0" i="1" smtClean="0">
                        <a:solidFill>
                          <a:schemeClr val="tx1"/>
                        </a:solidFill>
                        <a:latin typeface="Cambria Math" panose="02040503050406030204" pitchFamily="18" charset="0"/>
                      </a:rPr>
                      <m:t>𝑡</m:t>
                    </m:r>
                    <m:r>
                      <a:rPr lang="en-US" altLang="zh-CN" sz="2000" b="0" i="1" smtClean="0">
                        <a:solidFill>
                          <a:schemeClr val="tx1"/>
                        </a:solidFill>
                        <a:latin typeface="Cambria Math" panose="02040503050406030204" pitchFamily="18" charset="0"/>
                      </a:rPr>
                      <m:t>)</m:t>
                    </m:r>
                  </m:oMath>
                </a14:m>
                <a:endParaRPr lang="en-US" altLang="zh-CN" sz="2000" dirty="0" smtClean="0">
                  <a:solidFill>
                    <a:schemeClr val="tx1"/>
                  </a:solidFill>
                </a:endParaRPr>
              </a:p>
              <a:p>
                <a:pPr marL="1149350" lvl="1" indent="-514350">
                  <a:lnSpc>
                    <a:spcPct val="115000"/>
                  </a:lnSpc>
                  <a:spcBef>
                    <a:spcPts val="0"/>
                  </a:spcBef>
                  <a:buFont typeface="+mj-lt"/>
                  <a:buAutoNum type="arabicPeriod"/>
                </a:pPr>
                <a:r>
                  <a:rPr lang="en-US" altLang="zh-CN" sz="2000" dirty="0" smtClean="0">
                    <a:solidFill>
                      <a:schemeClr val="tx1"/>
                    </a:solidFill>
                  </a:rPr>
                  <a:t>The above is only guaranteed if the PPR value is not too small:</a:t>
                </a:r>
                <a:r>
                  <a:rPr lang="en-US" altLang="zh-CN" sz="2000" dirty="0">
                    <a:solidFill>
                      <a:schemeClr val="tx1"/>
                    </a:solidFill>
                  </a:rPr>
                  <a:t> </a:t>
                </a:r>
                <a14:m>
                  <m:oMath xmlns:m="http://schemas.openxmlformats.org/officeDocument/2006/math">
                    <m:r>
                      <a:rPr lang="en-US" altLang="zh-HK" sz="2000" i="1" smtClean="0">
                        <a:solidFill>
                          <a:srgbClr val="C00000"/>
                        </a:solidFill>
                        <a:latin typeface="Cambria Math" panose="02040503050406030204" pitchFamily="18" charset="0"/>
                      </a:rPr>
                      <m:t>𝜋</m:t>
                    </m:r>
                    <m:d>
                      <m:dPr>
                        <m:ctrlPr>
                          <a:rPr lang="en-US" altLang="zh-HK" sz="2000" i="1">
                            <a:solidFill>
                              <a:srgbClr val="C00000"/>
                            </a:solidFill>
                            <a:latin typeface="Cambria Math" charset="0"/>
                          </a:rPr>
                        </m:ctrlPr>
                      </m:dPr>
                      <m:e>
                        <m:r>
                          <a:rPr lang="en-US" altLang="zh-HK" sz="2000" i="1">
                            <a:solidFill>
                              <a:srgbClr val="C00000"/>
                            </a:solidFill>
                            <a:latin typeface="Cambria Math" panose="02040503050406030204" pitchFamily="18" charset="0"/>
                          </a:rPr>
                          <m:t>𝑠</m:t>
                        </m:r>
                        <m:r>
                          <a:rPr lang="en-US" altLang="zh-HK" sz="2000" i="1">
                            <a:solidFill>
                              <a:srgbClr val="C00000"/>
                            </a:solidFill>
                            <a:latin typeface="Cambria Math" panose="02040503050406030204" pitchFamily="18" charset="0"/>
                          </a:rPr>
                          <m:t>,</m:t>
                        </m:r>
                        <m:r>
                          <a:rPr lang="en-US" altLang="zh-HK" sz="2000" i="1">
                            <a:solidFill>
                              <a:srgbClr val="C00000"/>
                            </a:solidFill>
                            <a:latin typeface="Cambria Math" panose="02040503050406030204" pitchFamily="18" charset="0"/>
                          </a:rPr>
                          <m:t>𝑡</m:t>
                        </m:r>
                      </m:e>
                    </m:d>
                    <m:r>
                      <a:rPr lang="en-US" altLang="zh-HK" sz="2000" b="0" i="1" smtClean="0">
                        <a:solidFill>
                          <a:schemeClr val="tx1"/>
                        </a:solidFill>
                        <a:latin typeface="Cambria Math" panose="02040503050406030204" pitchFamily="18" charset="0"/>
                      </a:rPr>
                      <m:t>≥</m:t>
                    </m:r>
                    <m:r>
                      <a:rPr lang="en-US" altLang="zh-HK" sz="2000" b="0" i="1" smtClean="0">
                        <a:solidFill>
                          <a:srgbClr val="C00000"/>
                        </a:solidFill>
                        <a:latin typeface="Cambria Math" panose="02040503050406030204" pitchFamily="18" charset="0"/>
                      </a:rPr>
                      <m:t>𝛿</m:t>
                    </m:r>
                  </m:oMath>
                </a14:m>
                <a:endParaRPr lang="en-US" altLang="zh-CN" sz="2000" dirty="0" smtClean="0">
                  <a:solidFill>
                    <a:srgbClr val="C00000"/>
                  </a:solidFill>
                </a:endParaRPr>
              </a:p>
              <a:p>
                <a:pPr marL="749300" indent="-514350">
                  <a:lnSpc>
                    <a:spcPct val="115000"/>
                  </a:lnSpc>
                  <a:spcBef>
                    <a:spcPts val="0"/>
                  </a:spcBef>
                </a:pPr>
                <a:r>
                  <a:rPr lang="en-US" altLang="zh-CN" sz="2400" dirty="0" smtClean="0">
                    <a:solidFill>
                      <a:schemeClr val="tx1"/>
                    </a:solidFill>
                  </a:rPr>
                  <a:t>Typical setting</a:t>
                </a:r>
              </a:p>
              <a:p>
                <a:pPr marL="1149350" lvl="1" indent="-514350">
                  <a:lnSpc>
                    <a:spcPct val="115000"/>
                  </a:lnSpc>
                  <a:spcBef>
                    <a:spcPts val="0"/>
                  </a:spcBef>
                </a:pPr>
                <a14:m>
                  <m:oMath xmlns:m="http://schemas.openxmlformats.org/officeDocument/2006/math">
                    <m:r>
                      <a:rPr lang="en-US" altLang="zh-CN" b="0" i="1" smtClean="0">
                        <a:solidFill>
                          <a:schemeClr val="tx1"/>
                        </a:solidFill>
                        <a:latin typeface="Cambria Math" panose="02040503050406030204" pitchFamily="18" charset="0"/>
                      </a:rPr>
                      <m:t>𝛿</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𝑂</m:t>
                    </m:r>
                    <m:d>
                      <m:dPr>
                        <m:ctrlPr>
                          <a:rPr lang="en-US" altLang="zh-CN" b="0" i="1" smtClean="0">
                            <a:solidFill>
                              <a:schemeClr val="tx1"/>
                            </a:solidFill>
                            <a:latin typeface="Cambria Math" charset="0"/>
                          </a:rPr>
                        </m:ctrlPr>
                      </m:dPr>
                      <m:e>
                        <m:r>
                          <a:rPr lang="en-AU" altLang="zh-CN" b="0" i="1" smtClean="0">
                            <a:solidFill>
                              <a:schemeClr val="tx1"/>
                            </a:solidFill>
                            <a:latin typeface="Cambria Math" charset="0"/>
                          </a:rPr>
                          <m:t>1/</m:t>
                        </m:r>
                        <m:r>
                          <a:rPr lang="en-AU" altLang="zh-CN" b="0" i="1" smtClean="0">
                            <a:solidFill>
                              <a:schemeClr val="tx1"/>
                            </a:solidFill>
                            <a:latin typeface="Cambria Math" charset="0"/>
                          </a:rPr>
                          <m:t>𝑛</m:t>
                        </m:r>
                      </m:e>
                    </m:d>
                  </m:oMath>
                </a14:m>
                <a:endParaRPr lang="en-US" altLang="zh-CN" dirty="0" smtClean="0">
                  <a:solidFill>
                    <a:schemeClr val="tx1"/>
                  </a:solidFill>
                </a:endParaRPr>
              </a:p>
              <a:p>
                <a:pPr marL="1549400" lvl="2" indent="-514350">
                  <a:lnSpc>
                    <a:spcPct val="115000"/>
                  </a:lnSpc>
                  <a:spcBef>
                    <a:spcPts val="0"/>
                  </a:spcBef>
                </a:pPr>
                <a:r>
                  <a:rPr lang="en-US" altLang="zh-CN" sz="2000" b="0" dirty="0" smtClean="0">
                    <a:solidFill>
                      <a:schemeClr val="tx1"/>
                    </a:solidFill>
                  </a:rPr>
                  <a:t>The sum of all PPR values with respect to </a:t>
                </a:r>
                <a14:m>
                  <m:oMath xmlns:m="http://schemas.openxmlformats.org/officeDocument/2006/math">
                    <m:r>
                      <a:rPr lang="en-US" altLang="zh-CN" sz="2000" b="0" i="1" dirty="0" smtClean="0">
                        <a:solidFill>
                          <a:srgbClr val="C00000"/>
                        </a:solidFill>
                        <a:latin typeface="Cambria Math" panose="02040503050406030204" pitchFamily="18" charset="0"/>
                      </a:rPr>
                      <m:t>𝑠</m:t>
                    </m:r>
                  </m:oMath>
                </a14:m>
                <a:r>
                  <a:rPr lang="en-US" altLang="zh-CN" sz="2000" dirty="0" smtClean="0">
                    <a:solidFill>
                      <a:schemeClr val="tx1"/>
                    </a:solidFill>
                  </a:rPr>
                  <a:t> is 1. Average: 1/n</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3"/>
                <a:stretch>
                  <a:fillRect b="-5526"/>
                </a:stretch>
              </a:blipFill>
            </p:spPr>
            <p:txBody>
              <a:bodyPr/>
              <a:lstStyle/>
              <a:p>
                <a:r>
                  <a:rPr lang="en-US">
                    <a:noFill/>
                  </a:rPr>
                  <a:t> </a:t>
                </a:r>
              </a:p>
            </p:txBody>
          </p:sp>
        </mc:Fallback>
      </mc:AlternateContent>
      <p:sp>
        <p:nvSpPr>
          <p:cNvPr id="4" name="TextBox 3"/>
          <p:cNvSpPr txBox="1"/>
          <p:nvPr/>
        </p:nvSpPr>
        <p:spPr>
          <a:xfrm>
            <a:off x="367747" y="6218399"/>
            <a:ext cx="4035287" cy="400110"/>
          </a:xfrm>
          <a:prstGeom prst="rect">
            <a:avLst/>
          </a:prstGeom>
          <a:noFill/>
        </p:spPr>
        <p:txBody>
          <a:bodyPr wrap="square" rtlCol="0">
            <a:spAutoFit/>
          </a:bodyPr>
          <a:lstStyle/>
          <a:p>
            <a:r>
              <a:rPr lang="en-US" altLang="zh-CN" sz="2000" i="1" dirty="0" smtClean="0">
                <a:solidFill>
                  <a:schemeClr val="tx1"/>
                </a:solidFill>
                <a:latin typeface="Times New Roman" panose="02020603050405020304" pitchFamily="18" charset="0"/>
                <a:cs typeface="Times New Roman" panose="02020603050405020304" pitchFamily="18" charset="0"/>
              </a:rPr>
              <a:t>* n</a:t>
            </a:r>
            <a:r>
              <a:rPr lang="en-US" altLang="zh-CN" sz="2000" dirty="0" smtClean="0">
                <a:latin typeface="Times New Roman" panose="02020603050405020304" pitchFamily="18" charset="0"/>
                <a:cs typeface="Times New Roman" panose="02020603050405020304" pitchFamily="18" charset="0"/>
              </a:rPr>
              <a:t>: the number of nodes in the graph</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42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600" dirty="0"/>
              <a:t>Approximate version of </a:t>
            </a:r>
            <a:r>
              <a:rPr lang="en-US" altLang="zh-CN" sz="3600" dirty="0" smtClean="0"/>
              <a:t>top-</a:t>
            </a:r>
            <a:r>
              <a:rPr lang="en-US" altLang="zh-CN" sz="3600" i="1" dirty="0" smtClean="0"/>
              <a:t>k</a:t>
            </a:r>
            <a:r>
              <a:rPr lang="en-US" altLang="zh-CN" sz="3600" dirty="0" smtClean="0"/>
              <a:t> PPR query</a:t>
            </a:r>
            <a:endParaRPr lang="zh-CN" altLang="en-US" sz="3600"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a:lnSpc>
                    <a:spcPct val="115000"/>
                  </a:lnSpc>
                  <a:spcBef>
                    <a:spcPts val="0"/>
                  </a:spcBef>
                </a:pPr>
                <a:r>
                  <a:rPr lang="en-US" altLang="zh-CN" sz="2800" dirty="0" smtClean="0"/>
                  <a:t>Given graph </a:t>
                </a:r>
                <a14:m>
                  <m:oMath xmlns:m="http://schemas.openxmlformats.org/officeDocument/2006/math">
                    <m:r>
                      <a:rPr lang="en-US" altLang="zh-CN" sz="2800" i="1">
                        <a:solidFill>
                          <a:srgbClr val="C00000"/>
                        </a:solidFill>
                        <a:latin typeface="Cambria Math" panose="02040503050406030204" pitchFamily="18" charset="0"/>
                      </a:rPr>
                      <m:t>𝐺</m:t>
                    </m:r>
                    <m:r>
                      <a:rPr lang="en-AU" altLang="zh-CN" sz="2800" b="0" i="1" smtClean="0">
                        <a:solidFill>
                          <a:srgbClr val="C00000"/>
                        </a:solidFill>
                        <a:latin typeface="Cambria Math" charset="0"/>
                      </a:rPr>
                      <m:t>=(</m:t>
                    </m:r>
                    <m:r>
                      <a:rPr lang="en-AU" altLang="zh-CN" sz="2800" b="0" i="1" smtClean="0">
                        <a:solidFill>
                          <a:srgbClr val="C00000"/>
                        </a:solidFill>
                        <a:latin typeface="Cambria Math" charset="0"/>
                      </a:rPr>
                      <m:t>𝑉</m:t>
                    </m:r>
                    <m:r>
                      <a:rPr lang="en-AU" altLang="zh-CN" sz="2800" b="0" i="1" smtClean="0">
                        <a:solidFill>
                          <a:srgbClr val="C00000"/>
                        </a:solidFill>
                        <a:latin typeface="Cambria Math" charset="0"/>
                      </a:rPr>
                      <m:t>,</m:t>
                    </m:r>
                    <m:r>
                      <a:rPr lang="en-AU" altLang="zh-CN" sz="2800" b="0" i="1" smtClean="0">
                        <a:solidFill>
                          <a:srgbClr val="C00000"/>
                        </a:solidFill>
                        <a:latin typeface="Cambria Math" charset="0"/>
                      </a:rPr>
                      <m:t>𝐸</m:t>
                    </m:r>
                    <m:r>
                      <a:rPr lang="en-AU" altLang="zh-CN" sz="2800" b="0" i="1" smtClean="0">
                        <a:solidFill>
                          <a:srgbClr val="C00000"/>
                        </a:solidFill>
                        <a:latin typeface="Cambria Math" charset="0"/>
                      </a:rPr>
                      <m:t>)</m:t>
                    </m:r>
                  </m:oMath>
                </a14:m>
                <a:r>
                  <a:rPr lang="en-US" altLang="zh-CN" sz="2800" dirty="0"/>
                  <a:t>, </a:t>
                </a:r>
                <a:r>
                  <a:rPr lang="en-US" altLang="zh-HK" sz="2800" dirty="0" smtClean="0">
                    <a:solidFill>
                      <a:schemeClr val="tx1"/>
                    </a:solidFill>
                  </a:rPr>
                  <a:t>a </a:t>
                </a:r>
                <a:r>
                  <a:rPr lang="en-US" altLang="zh-HK" sz="2800" dirty="0">
                    <a:solidFill>
                      <a:schemeClr val="tx1"/>
                    </a:solidFill>
                  </a:rPr>
                  <a:t>source </a:t>
                </a:r>
                <a14:m>
                  <m:oMath xmlns:m="http://schemas.openxmlformats.org/officeDocument/2006/math">
                    <m:r>
                      <a:rPr lang="en-US" altLang="zh-HK" sz="2800" i="1">
                        <a:solidFill>
                          <a:srgbClr val="C00000"/>
                        </a:solidFill>
                        <a:latin typeface="Cambria Math" panose="02040503050406030204" pitchFamily="18" charset="0"/>
                      </a:rPr>
                      <m:t>𝑠</m:t>
                    </m:r>
                  </m:oMath>
                </a14:m>
                <a:endParaRPr lang="en-US" altLang="zh-HK" sz="2800" dirty="0" smtClean="0">
                  <a:solidFill>
                    <a:schemeClr val="tx1"/>
                  </a:solidFill>
                </a:endParaRPr>
              </a:p>
              <a:p>
                <a:pPr marL="635000" lvl="1" indent="0">
                  <a:lnSpc>
                    <a:spcPct val="115000"/>
                  </a:lnSpc>
                  <a:spcBef>
                    <a:spcPts val="0"/>
                  </a:spcBef>
                  <a:buNone/>
                </a:pPr>
                <a:r>
                  <a:rPr lang="en-US" altLang="zh-HK" sz="2200" dirty="0" smtClean="0">
                    <a:solidFill>
                      <a:schemeClr val="tx1"/>
                    </a:solidFill>
                  </a:rPr>
                  <a:t>Return </a:t>
                </a:r>
                <a14:m>
                  <m:oMath xmlns:m="http://schemas.openxmlformats.org/officeDocument/2006/math">
                    <m:r>
                      <a:rPr lang="en-US" altLang="zh-HK" sz="2200" b="0" i="1" smtClean="0">
                        <a:solidFill>
                          <a:schemeClr val="tx1"/>
                        </a:solidFill>
                        <a:latin typeface="Cambria Math" panose="02040503050406030204" pitchFamily="18" charset="0"/>
                      </a:rPr>
                      <m:t>𝑘</m:t>
                    </m:r>
                  </m:oMath>
                </a14:m>
                <a:r>
                  <a:rPr lang="en-US" altLang="zh-HK" sz="2200" dirty="0" smtClean="0">
                    <a:solidFill>
                      <a:schemeClr val="tx1"/>
                    </a:solidFill>
                  </a:rPr>
                  <a:t> nodes in </a:t>
                </a:r>
                <a:r>
                  <a:rPr lang="en-US" altLang="zh-HK" sz="2200" i="1" dirty="0" smtClean="0">
                    <a:solidFill>
                      <a:srgbClr val="C00000"/>
                    </a:solidFill>
                  </a:rPr>
                  <a:t>V</a:t>
                </a:r>
                <a:r>
                  <a:rPr lang="en-US" altLang="zh-HK" sz="2200" dirty="0" smtClean="0">
                    <a:solidFill>
                      <a:schemeClr val="tx1"/>
                    </a:solidFill>
                  </a:rPr>
                  <a:t> and their respected estimated PPR values</a:t>
                </a:r>
              </a:p>
              <a:p>
                <a:pPr marL="635000" lvl="1" indent="0">
                  <a:lnSpc>
                    <a:spcPct val="115000"/>
                  </a:lnSpc>
                  <a:spcBef>
                    <a:spcPts val="0"/>
                  </a:spcBef>
                  <a:buNone/>
                </a:pPr>
                <a:r>
                  <a:rPr lang="en-US" altLang="zh-CN" sz="2600" dirty="0" smtClean="0">
                    <a:solidFill>
                      <a:schemeClr val="tx1"/>
                    </a:solidFill>
                  </a:rPr>
                  <a:t>so </a:t>
                </a:r>
                <a:r>
                  <a:rPr lang="en-US" altLang="zh-CN" sz="2600" dirty="0">
                    <a:solidFill>
                      <a:schemeClr val="tx1"/>
                    </a:solidFill>
                  </a:rPr>
                  <a:t>that :</a:t>
                </a:r>
              </a:p>
              <a:p>
                <a:pPr marL="1149350" lvl="1" indent="-514350">
                  <a:lnSpc>
                    <a:spcPct val="115000"/>
                  </a:lnSpc>
                  <a:spcBef>
                    <a:spcPts val="0"/>
                  </a:spcBef>
                  <a:buFont typeface="+mj-lt"/>
                  <a:buAutoNum type="arabicPeriod"/>
                </a:pPr>
                <a:r>
                  <a:rPr lang="en-US" altLang="zh-CN" sz="2000" dirty="0">
                    <a:solidFill>
                      <a:schemeClr val="tx1"/>
                    </a:solidFill>
                  </a:rPr>
                  <a:t>Ignore PPR values smaller than </a:t>
                </a:r>
                <a:r>
                  <a:rPr lang="zh-CN" altLang="en-US" sz="2000" dirty="0">
                    <a:solidFill>
                      <a:srgbClr val="C00000"/>
                    </a:solidFill>
                  </a:rPr>
                  <a:t>𝛿</a:t>
                </a:r>
              </a:p>
              <a:p>
                <a:pPr marL="1149350" lvl="1" indent="-514350">
                  <a:lnSpc>
                    <a:spcPct val="115000"/>
                  </a:lnSpc>
                  <a:spcBef>
                    <a:spcPts val="0"/>
                  </a:spcBef>
                  <a:buFont typeface="+mj-lt"/>
                  <a:buAutoNum type="arabicPeriod"/>
                </a:pPr>
                <a:r>
                  <a:rPr lang="en-US" altLang="zh-CN" sz="2000" dirty="0" smtClean="0">
                    <a:latin typeface="Times New Roman" panose="02020603050405020304" pitchFamily="18" charset="0"/>
                    <a:ea typeface="Arial"/>
                    <a:cs typeface="Times New Roman" panose="02020603050405020304" pitchFamily="18" charset="0"/>
                    <a:sym typeface="Arial"/>
                  </a:rPr>
                  <a:t>Each </a:t>
                </a:r>
                <a:r>
                  <a:rPr lang="en-US" altLang="zh-CN" sz="2000" dirty="0">
                    <a:latin typeface="Times New Roman" panose="02020603050405020304" pitchFamily="18" charset="0"/>
                    <a:ea typeface="Arial"/>
                    <a:cs typeface="Times New Roman" panose="02020603050405020304" pitchFamily="18" charset="0"/>
                    <a:sym typeface="Arial"/>
                  </a:rPr>
                  <a:t>returned PPR value can have up to </a:t>
                </a:r>
                <a14:m>
                  <m:oMath xmlns:m="http://schemas.openxmlformats.org/officeDocument/2006/math">
                    <m:r>
                      <a:rPr lang="en-US" altLang="zh-CN" sz="2000" i="1" dirty="0" smtClean="0">
                        <a:solidFill>
                          <a:srgbClr val="C00000"/>
                        </a:solidFill>
                        <a:latin typeface="Cambria Math" panose="02040503050406030204" pitchFamily="18" charset="0"/>
                        <a:ea typeface="Arial"/>
                        <a:cs typeface="Times New Roman" panose="02020603050405020304" pitchFamily="18" charset="0"/>
                        <a:sym typeface="Arial"/>
                      </a:rPr>
                      <m:t>𝜖</m:t>
                    </m:r>
                  </m:oMath>
                </a14:m>
                <a:r>
                  <a:rPr lang="en-US" altLang="zh-CN" sz="2000" dirty="0">
                    <a:latin typeface="Times New Roman" panose="02020603050405020304" pitchFamily="18" charset="0"/>
                    <a:ea typeface="Arial"/>
                    <a:cs typeface="Times New Roman" panose="02020603050405020304" pitchFamily="18" charset="0"/>
                    <a:sym typeface="Arial"/>
                  </a:rPr>
                  <a:t> relative error </a:t>
                </a:r>
                <a:endParaRPr lang="en-US" altLang="zh-CN" sz="2000" dirty="0" smtClean="0">
                  <a:latin typeface="Times New Roman" panose="02020603050405020304" pitchFamily="18" charset="0"/>
                  <a:ea typeface="Arial"/>
                  <a:cs typeface="Times New Roman" panose="02020603050405020304" pitchFamily="18" charset="0"/>
                  <a:sym typeface="Arial"/>
                </a:endParaRPr>
              </a:p>
              <a:p>
                <a:pPr marL="1149350" lvl="1" indent="-514350">
                  <a:lnSpc>
                    <a:spcPct val="115000"/>
                  </a:lnSpc>
                  <a:spcBef>
                    <a:spcPts val="0"/>
                  </a:spcBef>
                  <a:buFont typeface="+mj-lt"/>
                  <a:buAutoNum type="arabicPeriod"/>
                </a:pPr>
                <a:r>
                  <a:rPr lang="en-US" altLang="zh-CN" sz="2000" dirty="0" smtClean="0">
                    <a:latin typeface="Times New Roman" panose="02020603050405020304" pitchFamily="18" charset="0"/>
                    <a:ea typeface="Arial"/>
                    <a:cs typeface="Times New Roman" panose="02020603050405020304" pitchFamily="18" charset="0"/>
                    <a:sym typeface="Arial"/>
                  </a:rPr>
                  <a:t>The </a:t>
                </a:r>
                <a:r>
                  <a:rPr lang="en-US" altLang="zh-CN" sz="2000" dirty="0" err="1" smtClean="0">
                    <a:latin typeface="Times New Roman" panose="02020603050405020304" pitchFamily="18" charset="0"/>
                    <a:ea typeface="Arial"/>
                    <a:cs typeface="Times New Roman" panose="02020603050405020304" pitchFamily="18" charset="0"/>
                    <a:sym typeface="Arial"/>
                  </a:rPr>
                  <a:t>i-th</a:t>
                </a:r>
                <a:r>
                  <a:rPr lang="en-US" altLang="zh-CN" sz="2000" dirty="0" smtClean="0">
                    <a:latin typeface="Times New Roman" panose="02020603050405020304" pitchFamily="18" charset="0"/>
                    <a:ea typeface="Arial"/>
                    <a:cs typeface="Times New Roman" panose="02020603050405020304" pitchFamily="18" charset="0"/>
                    <a:sym typeface="Arial"/>
                  </a:rPr>
                  <a:t> returned node has a PPR score close to the </a:t>
                </a:r>
                <a:r>
                  <a:rPr lang="en-US" altLang="zh-CN" sz="2000" dirty="0" err="1" smtClean="0">
                    <a:latin typeface="Times New Roman" panose="02020603050405020304" pitchFamily="18" charset="0"/>
                    <a:ea typeface="Arial"/>
                    <a:cs typeface="Times New Roman" panose="02020603050405020304" pitchFamily="18" charset="0"/>
                    <a:sym typeface="Arial"/>
                  </a:rPr>
                  <a:t>i-th</a:t>
                </a:r>
                <a:r>
                  <a:rPr lang="en-US" altLang="zh-CN" sz="2000" dirty="0" smtClean="0">
                    <a:latin typeface="Times New Roman" panose="02020603050405020304" pitchFamily="18" charset="0"/>
                    <a:ea typeface="Arial"/>
                    <a:cs typeface="Times New Roman" panose="02020603050405020304" pitchFamily="18" charset="0"/>
                    <a:sym typeface="Arial"/>
                  </a:rPr>
                  <a:t> real largest PPR  in </a:t>
                </a:r>
                <a:r>
                  <a:rPr lang="en-US" altLang="zh-CN" sz="2000" i="1" dirty="0" smtClean="0">
                    <a:solidFill>
                      <a:srgbClr val="C00000"/>
                    </a:solidFill>
                    <a:latin typeface="Times New Roman" panose="02020603050405020304" pitchFamily="18" charset="0"/>
                    <a:ea typeface="Arial"/>
                    <a:cs typeface="Times New Roman" panose="02020603050405020304" pitchFamily="18" charset="0"/>
                    <a:sym typeface="Arial"/>
                  </a:rPr>
                  <a:t>V</a:t>
                </a:r>
                <a:r>
                  <a:rPr lang="en-US" altLang="zh-CN" sz="2000" dirty="0" smtClean="0">
                    <a:latin typeface="Times New Roman" panose="02020603050405020304" pitchFamily="18" charset="0"/>
                    <a:ea typeface="Arial"/>
                    <a:cs typeface="Times New Roman" panose="02020603050405020304" pitchFamily="18" charset="0"/>
                    <a:sym typeface="Arial"/>
                  </a:rPr>
                  <a:t>, with at most </a:t>
                </a:r>
                <a14:m>
                  <m:oMath xmlns:m="http://schemas.openxmlformats.org/officeDocument/2006/math">
                    <m:r>
                      <a:rPr lang="en-US" altLang="zh-CN" sz="2000" i="1" dirty="0">
                        <a:solidFill>
                          <a:srgbClr val="C00000"/>
                        </a:solidFill>
                        <a:latin typeface="Cambria Math" panose="02040503050406030204" pitchFamily="18" charset="0"/>
                        <a:ea typeface="Arial"/>
                        <a:cs typeface="Times New Roman" panose="02020603050405020304" pitchFamily="18" charset="0"/>
                        <a:sym typeface="Arial"/>
                      </a:rPr>
                      <m:t>𝜖</m:t>
                    </m:r>
                  </m:oMath>
                </a14:m>
                <a:r>
                  <a:rPr lang="en-US" altLang="zh-CN" sz="2000" dirty="0" smtClean="0">
                    <a:latin typeface="Times New Roman" panose="02020603050405020304" pitchFamily="18" charset="0"/>
                    <a:ea typeface="Arial"/>
                    <a:cs typeface="Times New Roman" panose="02020603050405020304" pitchFamily="18" charset="0"/>
                    <a:sym typeface="Arial"/>
                  </a:rPr>
                  <a:t> relative difference.</a:t>
                </a:r>
                <a:endParaRPr lang="en-US" altLang="zh-CN" sz="2000" dirty="0">
                  <a:latin typeface="Times New Roman" panose="02020603050405020304" pitchFamily="18" charset="0"/>
                  <a:ea typeface="Arial"/>
                  <a:cs typeface="Times New Roman" panose="02020603050405020304" pitchFamily="18" charset="0"/>
                  <a:sym typeface="Arial"/>
                </a:endParaRPr>
              </a:p>
              <a:p>
                <a:pPr marL="1149350" lvl="1" indent="-514350">
                  <a:lnSpc>
                    <a:spcPct val="115000"/>
                  </a:lnSpc>
                  <a:spcBef>
                    <a:spcPts val="0"/>
                  </a:spcBef>
                  <a:buFont typeface="+mj-lt"/>
                  <a:buAutoNum type="arabicPeriod"/>
                </a:pPr>
                <a:endParaRPr lang="en-US" altLang="zh-CN" sz="2000" dirty="0">
                  <a:solidFill>
                    <a:srgbClr val="C00000"/>
                  </a:solidFill>
                </a:endParaRPr>
              </a:p>
              <a:p>
                <a:endParaRPr lang="zh-CN" alt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3"/>
                <a:stretch>
                  <a:fillRect r="-148"/>
                </a:stretch>
              </a:blipFill>
            </p:spPr>
            <p:txBody>
              <a:bodyPr/>
              <a:lstStyle/>
              <a:p>
                <a:r>
                  <a:rPr lang="en-US">
                    <a:noFill/>
                  </a:rPr>
                  <a:t> </a:t>
                </a:r>
              </a:p>
            </p:txBody>
          </p:sp>
        </mc:Fallback>
      </mc:AlternateContent>
      <p:sp>
        <p:nvSpPr>
          <p:cNvPr id="11" name="Rectangle 10"/>
          <p:cNvSpPr/>
          <p:nvPr/>
        </p:nvSpPr>
        <p:spPr>
          <a:xfrm>
            <a:off x="870333" y="4382951"/>
            <a:ext cx="7954178" cy="1536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4" name="文本框 3"/>
              <p:cNvSpPr txBox="1"/>
              <p:nvPr/>
            </p:nvSpPr>
            <p:spPr>
              <a:xfrm>
                <a:off x="1979493" y="4694402"/>
                <a:ext cx="1975028" cy="307777"/>
              </a:xfrm>
              <a:prstGeom prst="rect">
                <a:avLst/>
              </a:prstGeom>
              <a:noFill/>
            </p:spPr>
            <p:txBody>
              <a:bodyPr wrap="none" lIns="0" tIns="0" rIns="0" bIns="0" rtlCol="0">
                <a:spAutoFit/>
              </a:bodyPr>
              <a:lstStyle/>
              <a:p>
                <a14:m>
                  <m:oMath xmlns:m="http://schemas.openxmlformats.org/officeDocument/2006/math">
                    <m:r>
                      <a:rPr lang="en-US" altLang="zh-CN" sz="2000" b="0" i="1" smtClean="0">
                        <a:latin typeface="Cambria Math" panose="02040503050406030204" pitchFamily="18" charset="0"/>
                      </a:rPr>
                      <m:t>𝛿</m:t>
                    </m:r>
                    <m:r>
                      <a:rPr lang="en-US" altLang="zh-CN" sz="2000" b="0" i="1" smtClean="0">
                        <a:latin typeface="Cambria Math" panose="02040503050406030204" pitchFamily="18" charset="0"/>
                      </a:rPr>
                      <m:t>=0.01</m:t>
                    </m:r>
                  </m:oMath>
                </a14:m>
                <a:r>
                  <a:rPr lang="en-US" altLang="zh-CN" sz="2000" dirty="0" smtClean="0"/>
                  <a:t>, </a:t>
                </a:r>
                <a14:m>
                  <m:oMath xmlns:m="http://schemas.openxmlformats.org/officeDocument/2006/math">
                    <m:r>
                      <a:rPr lang="en-US" altLang="zh-CN" sz="2000" b="0" i="1" smtClean="0">
                        <a:latin typeface="Cambria Math" panose="02040503050406030204" pitchFamily="18" charset="0"/>
                      </a:rPr>
                      <m:t>𝜖</m:t>
                    </m:r>
                    <m:r>
                      <a:rPr lang="en-US" altLang="zh-CN" sz="2000" b="0" i="1" smtClean="0">
                        <a:latin typeface="Cambria Math" panose="02040503050406030204" pitchFamily="18" charset="0"/>
                      </a:rPr>
                      <m:t>=0.1</m:t>
                    </m:r>
                  </m:oMath>
                </a14:m>
                <a:endParaRPr lang="zh-CN" altLang="en-US" sz="2000" dirty="0">
                  <a:solidFill>
                    <a:srgbClr val="C00000"/>
                  </a:solidFill>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1979493" y="4694402"/>
                <a:ext cx="1975028" cy="307777"/>
              </a:xfrm>
              <a:prstGeom prst="rect">
                <a:avLst/>
              </a:prstGeom>
              <a:blipFill rotWithShape="0">
                <a:blip r:embed="rId4"/>
                <a:stretch>
                  <a:fillRect l="-4938" t="-23529" r="-309" b="-50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1376059" y="5086824"/>
                <a:ext cx="7042512" cy="307777"/>
              </a:xfrm>
              <a:prstGeom prst="rect">
                <a:avLst/>
              </a:prstGeom>
              <a:noFill/>
            </p:spPr>
            <p:txBody>
              <a:bodyPr wrap="square" lIns="0" tIns="0" rIns="0" bIns="0" rtlCol="0">
                <a:spAutoFit/>
              </a:bodyPr>
              <a:lstStyle/>
              <a:p>
                <a14:m>
                  <m:oMath xmlns:m="http://schemas.openxmlformats.org/officeDocument/2006/math">
                    <m:r>
                      <a:rPr lang="en-US" altLang="zh-CN" sz="2000" b="0" i="1" smtClean="0">
                        <a:latin typeface="Cambria Math" panose="02040503050406030204" pitchFamily="18" charset="0"/>
                        <a:cs typeface="Times New Roman" panose="02020603050405020304" pitchFamily="18" charset="0"/>
                      </a:rPr>
                      <m:t>𝜋</m:t>
                    </m:r>
                    <m:d>
                      <m:dPr>
                        <m:ctrlPr>
                          <a:rPr lang="en-US" altLang="zh-CN" sz="2000" b="0" i="1" smtClean="0">
                            <a:latin typeface="Cambria Math" charset="0"/>
                            <a:cs typeface="Times New Roman" panose="02020603050405020304" pitchFamily="18" charset="0"/>
                          </a:rPr>
                        </m:ctrlPr>
                      </m:dPr>
                      <m:e>
                        <m:r>
                          <a:rPr lang="en-US" altLang="zh-CN" sz="2000" b="0" i="1" smtClean="0">
                            <a:latin typeface="Cambria Math" panose="02040503050406030204" pitchFamily="18" charset="0"/>
                            <a:cs typeface="Times New Roman" panose="02020603050405020304" pitchFamily="18" charset="0"/>
                          </a:rPr>
                          <m:t>𝑠</m:t>
                        </m:r>
                        <m:r>
                          <a:rPr lang="en-US" altLang="zh-CN" sz="2000" b="0" i="1" smtClean="0">
                            <a:latin typeface="Cambria Math" panose="02040503050406030204" pitchFamily="18" charset="0"/>
                            <a:cs typeface="Times New Roman" panose="02020603050405020304" pitchFamily="18" charset="0"/>
                          </a:rPr>
                          <m:t>,</m:t>
                        </m:r>
                        <m:sSub>
                          <m:sSubPr>
                            <m:ctrlPr>
                              <a:rPr lang="en-US" altLang="zh-CN" sz="2000" b="0" i="1" smtClean="0">
                                <a:latin typeface="Cambria Math"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𝑣</m:t>
                            </m:r>
                          </m:e>
                          <m:sub>
                            <m:r>
                              <a:rPr lang="en-US" altLang="zh-CN" sz="2000" b="0" i="1" smtClean="0">
                                <a:latin typeface="Cambria Math" panose="02040503050406030204" pitchFamily="18" charset="0"/>
                                <a:cs typeface="Times New Roman" panose="02020603050405020304" pitchFamily="18" charset="0"/>
                              </a:rPr>
                              <m:t>1</m:t>
                            </m:r>
                          </m:sub>
                        </m:sSub>
                      </m:e>
                    </m:d>
                    <m:r>
                      <a:rPr lang="en-US" altLang="zh-CN" sz="2000" b="0" i="1" smtClean="0">
                        <a:latin typeface="Cambria Math" panose="02040503050406030204" pitchFamily="18" charset="0"/>
                        <a:cs typeface="Times New Roman" panose="02020603050405020304" pitchFamily="18" charset="0"/>
                      </a:rPr>
                      <m:t>=0.</m:t>
                    </m:r>
                    <m:r>
                      <a:rPr lang="en-AU" altLang="zh-CN" sz="2000" b="0" i="1" smtClean="0">
                        <a:latin typeface="Cambria Math" charset="0"/>
                        <a:cs typeface="Times New Roman" panose="02020603050405020304" pitchFamily="18" charset="0"/>
                      </a:rPr>
                      <m:t>45</m:t>
                    </m:r>
                  </m:oMath>
                </a14:m>
                <a:r>
                  <a:rPr lang="en-US" altLang="zh-CN"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altLang="zh-CN" sz="2000" i="1">
                        <a:latin typeface="Cambria Math" panose="02040503050406030204" pitchFamily="18" charset="0"/>
                        <a:cs typeface="Times New Roman" panose="02020603050405020304" pitchFamily="18" charset="0"/>
                      </a:rPr>
                      <m:t>𝜋</m:t>
                    </m:r>
                    <m:d>
                      <m:dPr>
                        <m:ctrlPr>
                          <a:rPr lang="en-US" altLang="zh-CN" sz="2000" i="1">
                            <a:latin typeface="Cambria Math" charset="0"/>
                            <a:cs typeface="Times New Roman" panose="02020603050405020304" pitchFamily="18" charset="0"/>
                          </a:rPr>
                        </m:ctrlPr>
                      </m:dPr>
                      <m:e>
                        <m:r>
                          <a:rPr lang="en-US" altLang="zh-CN" sz="2000" i="1">
                            <a:latin typeface="Cambria Math" panose="02040503050406030204" pitchFamily="18" charset="0"/>
                            <a:cs typeface="Times New Roman" panose="02020603050405020304" pitchFamily="18" charset="0"/>
                          </a:rPr>
                          <m:t>𝑠</m:t>
                        </m:r>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𝑣</m:t>
                            </m:r>
                          </m:e>
                          <m:sub>
                            <m:r>
                              <a:rPr lang="en-US" altLang="zh-CN" sz="2000" b="0" i="1" smtClean="0">
                                <a:latin typeface="Cambria Math" panose="02040503050406030204" pitchFamily="18" charset="0"/>
                                <a:cs typeface="Times New Roman" panose="02020603050405020304" pitchFamily="18" charset="0"/>
                              </a:rPr>
                              <m:t>2</m:t>
                            </m:r>
                          </m:sub>
                        </m:sSub>
                      </m:e>
                    </m:d>
                    <m:r>
                      <a:rPr lang="en-US" altLang="zh-CN" sz="2000" b="0" i="1" smtClean="0">
                        <a:latin typeface="Cambria Math" panose="02040503050406030204" pitchFamily="18" charset="0"/>
                        <a:cs typeface="Times New Roman" panose="02020603050405020304" pitchFamily="18" charset="0"/>
                      </a:rPr>
                      <m:t>=0. 2,</m:t>
                    </m:r>
                    <m:r>
                      <a:rPr lang="en-US" altLang="zh-CN" sz="2000" i="1">
                        <a:latin typeface="Cambria Math" panose="02040503050406030204" pitchFamily="18" charset="0"/>
                        <a:cs typeface="Times New Roman" panose="02020603050405020304" pitchFamily="18" charset="0"/>
                      </a:rPr>
                      <m:t>𝜋</m:t>
                    </m:r>
                    <m:d>
                      <m:dPr>
                        <m:ctrlPr>
                          <a:rPr lang="en-US" altLang="zh-CN" sz="2000" i="1">
                            <a:latin typeface="Cambria Math" charset="0"/>
                            <a:cs typeface="Times New Roman" panose="02020603050405020304" pitchFamily="18" charset="0"/>
                          </a:rPr>
                        </m:ctrlPr>
                      </m:dPr>
                      <m:e>
                        <m:r>
                          <a:rPr lang="en-US" altLang="zh-CN" sz="2000" i="1">
                            <a:latin typeface="Cambria Math" panose="02040503050406030204" pitchFamily="18" charset="0"/>
                            <a:cs typeface="Times New Roman" panose="02020603050405020304" pitchFamily="18" charset="0"/>
                          </a:rPr>
                          <m:t>𝑠</m:t>
                        </m:r>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𝑣</m:t>
                            </m:r>
                          </m:e>
                          <m:sub>
                            <m:r>
                              <a:rPr lang="en-US" altLang="zh-CN" sz="2000" b="0" i="1" smtClean="0">
                                <a:latin typeface="Cambria Math" panose="02040503050406030204" pitchFamily="18" charset="0"/>
                                <a:cs typeface="Times New Roman" panose="02020603050405020304" pitchFamily="18" charset="0"/>
                              </a:rPr>
                              <m:t>3</m:t>
                            </m:r>
                          </m:sub>
                        </m:sSub>
                      </m:e>
                    </m:d>
                    <m:r>
                      <a:rPr lang="en-US" altLang="zh-CN" sz="2000" i="1">
                        <a:latin typeface="Cambria Math" panose="02040503050406030204" pitchFamily="18" charset="0"/>
                        <a:cs typeface="Times New Roman" panose="02020603050405020304" pitchFamily="18" charset="0"/>
                      </a:rPr>
                      <m:t>=0.</m:t>
                    </m:r>
                    <m:r>
                      <a:rPr lang="en-US" altLang="zh-CN" sz="2000" b="0" i="1" smtClean="0">
                        <a:latin typeface="Cambria Math" panose="02040503050406030204" pitchFamily="18" charset="0"/>
                        <a:cs typeface="Times New Roman" panose="02020603050405020304" pitchFamily="18" charset="0"/>
                      </a:rPr>
                      <m:t>18</m:t>
                    </m:r>
                  </m:oMath>
                </a14:m>
                <a:r>
                  <a:rPr lang="en-US" altLang="zh-CN"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altLang="zh-CN" sz="2000" i="1">
                        <a:latin typeface="Cambria Math" panose="02040503050406030204" pitchFamily="18" charset="0"/>
                        <a:cs typeface="Times New Roman" panose="02020603050405020304" pitchFamily="18" charset="0"/>
                      </a:rPr>
                      <m:t>𝜋</m:t>
                    </m:r>
                    <m:d>
                      <m:dPr>
                        <m:ctrlPr>
                          <a:rPr lang="en-US" altLang="zh-CN" sz="2000" i="1">
                            <a:latin typeface="Cambria Math" charset="0"/>
                            <a:cs typeface="Times New Roman" panose="02020603050405020304" pitchFamily="18" charset="0"/>
                          </a:rPr>
                        </m:ctrlPr>
                      </m:dPr>
                      <m:e>
                        <m:r>
                          <a:rPr lang="en-US" altLang="zh-CN" sz="2000" i="1">
                            <a:latin typeface="Cambria Math" panose="02040503050406030204" pitchFamily="18" charset="0"/>
                            <a:cs typeface="Times New Roman" panose="02020603050405020304" pitchFamily="18" charset="0"/>
                          </a:rPr>
                          <m:t>𝑠</m:t>
                        </m:r>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𝑣</m:t>
                            </m:r>
                          </m:e>
                          <m:sub>
                            <m:r>
                              <a:rPr lang="en-US" altLang="zh-CN" sz="2000" b="0" i="1" smtClean="0">
                                <a:latin typeface="Cambria Math" panose="02040503050406030204" pitchFamily="18" charset="0"/>
                                <a:cs typeface="Times New Roman" panose="02020603050405020304" pitchFamily="18" charset="0"/>
                              </a:rPr>
                              <m:t>4</m:t>
                            </m:r>
                          </m:sub>
                        </m:sSub>
                      </m:e>
                    </m:d>
                    <m:r>
                      <a:rPr lang="en-US" altLang="zh-CN" sz="2000" b="0" i="1" smtClean="0">
                        <a:latin typeface="Cambria Math" panose="02040503050406030204" pitchFamily="18" charset="0"/>
                        <a:cs typeface="Times New Roman" panose="02020603050405020304" pitchFamily="18" charset="0"/>
                      </a:rPr>
                      <m:t>=0</m:t>
                    </m:r>
                    <m:r>
                      <a:rPr lang="en-US" altLang="zh-CN" sz="2000" i="1">
                        <a:latin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cs typeface="Times New Roman" panose="02020603050405020304" pitchFamily="18" charset="0"/>
                      </a:rPr>
                      <m:t>17</m:t>
                    </m:r>
                  </m:oMath>
                </a14:m>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1376059" y="5086824"/>
                <a:ext cx="7042512" cy="307777"/>
              </a:xfrm>
              <a:prstGeom prst="rect">
                <a:avLst/>
              </a:prstGeom>
              <a:blipFill rotWithShape="0">
                <a:blip r:embed="rId5"/>
                <a:stretch>
                  <a:fillRect l="-952" t="-25490" b="-49020"/>
                </a:stretch>
              </a:blipFill>
            </p:spPr>
            <p:txBody>
              <a:bodyPr/>
              <a:lstStyle/>
              <a:p>
                <a:r>
                  <a:rPr lang="en-US">
                    <a:noFill/>
                  </a:rPr>
                  <a:t> </a:t>
                </a:r>
              </a:p>
            </p:txBody>
          </p:sp>
        </mc:Fallback>
      </mc:AlternateContent>
      <p:sp>
        <p:nvSpPr>
          <p:cNvPr id="6" name="文本框 5"/>
          <p:cNvSpPr txBox="1"/>
          <p:nvPr/>
        </p:nvSpPr>
        <p:spPr>
          <a:xfrm>
            <a:off x="1037376" y="5413185"/>
            <a:ext cx="5622174"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An answer for the approximate top-3 PPR query:</a:t>
            </a:r>
            <a:endParaRPr lang="zh-CN"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矩形 6"/>
              <p:cNvSpPr/>
              <p:nvPr/>
            </p:nvSpPr>
            <p:spPr>
              <a:xfrm>
                <a:off x="4430863" y="4639912"/>
                <a:ext cx="396659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AU" altLang="zh-CN" sz="2000" b="0" i="1" smtClean="0">
                          <a:latin typeface="Cambria Math" charset="0"/>
                          <a:cs typeface="Times New Roman" panose="02020603050405020304" pitchFamily="18" charset="0"/>
                        </a:rPr>
                        <m:t>𝑠</m:t>
                      </m:r>
                      <m:r>
                        <a:rPr lang="en-AU" altLang="zh-CN" sz="2000" b="0" i="1" smtClean="0">
                          <a:latin typeface="Cambria Math" charset="0"/>
                          <a:cs typeface="Times New Roman" panose="02020603050405020304" pitchFamily="18" charset="0"/>
                        </a:rPr>
                        <m:t>=</m:t>
                      </m:r>
                      <m:sSub>
                        <m:sSubPr>
                          <m:ctrlPr>
                            <a:rPr lang="en-AU" altLang="zh-CN" sz="2000" b="0" i="1" smtClean="0">
                              <a:latin typeface="Cambria Math" charset="0"/>
                              <a:cs typeface="Times New Roman" panose="02020603050405020304" pitchFamily="18" charset="0"/>
                            </a:rPr>
                          </m:ctrlPr>
                        </m:sSubPr>
                        <m:e>
                          <m:r>
                            <a:rPr lang="en-AU" altLang="zh-CN" sz="2000" b="0" i="1" smtClean="0">
                              <a:latin typeface="Cambria Math" charset="0"/>
                              <a:cs typeface="Times New Roman" panose="02020603050405020304" pitchFamily="18" charset="0"/>
                            </a:rPr>
                            <m:t>𝑣</m:t>
                          </m:r>
                        </m:e>
                        <m:sub>
                          <m:r>
                            <a:rPr lang="en-AU" altLang="zh-CN" sz="2000" b="0" i="1" smtClean="0">
                              <a:latin typeface="Cambria Math" charset="0"/>
                              <a:cs typeface="Times New Roman" panose="02020603050405020304" pitchFamily="18" charset="0"/>
                            </a:rPr>
                            <m:t>1</m:t>
                          </m:r>
                        </m:sub>
                      </m:sSub>
                      <m:r>
                        <a:rPr lang="en-AU" altLang="zh-CN" sz="2000" b="0" i="1" smtClean="0">
                          <a:latin typeface="Cambria Math" charset="0"/>
                          <a:cs typeface="Times New Roman" panose="02020603050405020304" pitchFamily="18" charset="0"/>
                        </a:rPr>
                        <m:t>,</m:t>
                      </m:r>
                      <m:r>
                        <a:rPr lang="en-AU" altLang="zh-CN" sz="2000" b="0" i="1" smtClean="0">
                          <a:latin typeface="Cambria Math" charset="0"/>
                          <a:cs typeface="Times New Roman" panose="02020603050405020304" pitchFamily="18" charset="0"/>
                        </a:rPr>
                        <m:t>𝑉</m:t>
                      </m:r>
                      <m:r>
                        <a:rPr lang="en-US" altLang="zh-CN" sz="2000" i="1">
                          <a:latin typeface="Cambria Math" panose="02040503050406030204" pitchFamily="18" charset="0"/>
                          <a:cs typeface="Times New Roman" panose="02020603050405020304" pitchFamily="18" charset="0"/>
                        </a:rPr>
                        <m:t>=</m:t>
                      </m:r>
                      <m:d>
                        <m:dPr>
                          <m:begChr m:val="{"/>
                          <m:endChr m:val="}"/>
                          <m:ctrlPr>
                            <a:rPr lang="en-US" altLang="zh-CN" sz="2000" i="1">
                              <a:latin typeface="Cambria Math" charset="0"/>
                              <a:cs typeface="Times New Roman" panose="02020603050405020304" pitchFamily="18" charset="0"/>
                            </a:rPr>
                          </m:ctrlPr>
                        </m:dPr>
                        <m:e>
                          <m:sSub>
                            <m:sSubPr>
                              <m:ctrlPr>
                                <a:rPr lang="en-US" altLang="zh-CN" sz="2000" i="1">
                                  <a:latin typeface="Cambria Math"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𝑣</m:t>
                              </m:r>
                            </m:e>
                            <m:sub>
                              <m:r>
                                <a:rPr lang="en-US" altLang="zh-CN" sz="2000" i="1">
                                  <a:latin typeface="Cambria Math" panose="02040503050406030204" pitchFamily="18" charset="0"/>
                                  <a:cs typeface="Times New Roman" panose="02020603050405020304" pitchFamily="18" charset="0"/>
                                </a:rPr>
                                <m:t>1</m:t>
                              </m:r>
                            </m:sub>
                          </m:sSub>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𝑣</m:t>
                              </m:r>
                            </m:e>
                            <m:sub>
                              <m:r>
                                <a:rPr lang="en-US" altLang="zh-CN" sz="2000" i="1">
                                  <a:latin typeface="Cambria Math" panose="02040503050406030204" pitchFamily="18" charset="0"/>
                                  <a:cs typeface="Times New Roman" panose="02020603050405020304" pitchFamily="18" charset="0"/>
                                </a:rPr>
                                <m:t>2</m:t>
                              </m:r>
                            </m:sub>
                          </m:sSub>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𝑣</m:t>
                              </m:r>
                            </m:e>
                            <m:sub>
                              <m:r>
                                <a:rPr lang="en-US" altLang="zh-CN" sz="2000" i="1">
                                  <a:latin typeface="Cambria Math" panose="02040503050406030204" pitchFamily="18" charset="0"/>
                                  <a:cs typeface="Times New Roman" panose="02020603050405020304" pitchFamily="18" charset="0"/>
                                </a:rPr>
                                <m:t>3</m:t>
                              </m:r>
                            </m:sub>
                          </m:sSub>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𝑣</m:t>
                              </m:r>
                            </m:e>
                            <m:sub>
                              <m:r>
                                <a:rPr lang="en-US" altLang="zh-CN" sz="2000" i="1">
                                  <a:latin typeface="Cambria Math" panose="02040503050406030204" pitchFamily="18" charset="0"/>
                                  <a:cs typeface="Times New Roman" panose="02020603050405020304" pitchFamily="18" charset="0"/>
                                </a:rPr>
                                <m:t>4</m:t>
                              </m:r>
                            </m:sub>
                          </m:sSub>
                          <m:r>
                            <a:rPr lang="en-AU" altLang="zh-CN" sz="2000" b="0" i="1" smtClean="0">
                              <a:latin typeface="Cambria Math" charset="0"/>
                              <a:cs typeface="Times New Roman" panose="02020603050405020304" pitchFamily="18" charset="0"/>
                            </a:rPr>
                            <m:t>,⋯,</m:t>
                          </m:r>
                          <m:sSub>
                            <m:sSubPr>
                              <m:ctrlPr>
                                <a:rPr lang="en-AU" altLang="zh-CN" sz="2000" b="0" i="1" smtClean="0">
                                  <a:latin typeface="Cambria Math" charset="0"/>
                                  <a:cs typeface="Times New Roman" panose="02020603050405020304" pitchFamily="18" charset="0"/>
                                </a:rPr>
                              </m:ctrlPr>
                            </m:sSubPr>
                            <m:e>
                              <m:r>
                                <a:rPr lang="en-AU" altLang="zh-CN" sz="2000" b="0" i="1" smtClean="0">
                                  <a:latin typeface="Cambria Math" charset="0"/>
                                  <a:cs typeface="Times New Roman" panose="02020603050405020304" pitchFamily="18" charset="0"/>
                                </a:rPr>
                                <m:t>𝑣</m:t>
                              </m:r>
                            </m:e>
                            <m:sub>
                              <m:r>
                                <a:rPr lang="en-AU" altLang="zh-CN" sz="2000" b="0" i="1" smtClean="0">
                                  <a:latin typeface="Cambria Math" charset="0"/>
                                  <a:cs typeface="Times New Roman" panose="02020603050405020304" pitchFamily="18" charset="0"/>
                                </a:rPr>
                                <m:t>100</m:t>
                              </m:r>
                            </m:sub>
                          </m:sSub>
                        </m:e>
                      </m:d>
                    </m:oMath>
                  </m:oMathPara>
                </a14:m>
                <a:endParaRPr lang="en-US" altLang="zh-CN" sz="2000" i="1" dirty="0">
                  <a:latin typeface="Cambria Math" panose="02040503050406030204" pitchFamily="18"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4430863" y="4639912"/>
                <a:ext cx="3966599" cy="400110"/>
              </a:xfrm>
              <a:prstGeom prst="rect">
                <a:avLst/>
              </a:prstGeom>
              <a:blipFill rotWithShape="0">
                <a:blip r:embed="rId6"/>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601580" y="5831880"/>
                <a:ext cx="525881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000" i="1" smtClean="0">
                              <a:latin typeface="Cambria Math" charset="0"/>
                              <a:cs typeface="Times New Roman" panose="02020603050405020304" pitchFamily="18" charset="0"/>
                            </a:rPr>
                          </m:ctrlPr>
                        </m:accPr>
                        <m:e>
                          <m:r>
                            <a:rPr lang="en-US" altLang="zh-CN" sz="2000" i="1">
                              <a:latin typeface="Cambria Math" panose="02040503050406030204" pitchFamily="18" charset="0"/>
                              <a:cs typeface="Times New Roman" panose="02020603050405020304" pitchFamily="18" charset="0"/>
                            </a:rPr>
                            <m:t>𝜋</m:t>
                          </m:r>
                        </m:e>
                      </m:acc>
                      <m:d>
                        <m:dPr>
                          <m:ctrlPr>
                            <a:rPr lang="en-US" altLang="zh-CN" sz="2000" i="1">
                              <a:latin typeface="Cambria Math" charset="0"/>
                              <a:cs typeface="Times New Roman" panose="02020603050405020304" pitchFamily="18" charset="0"/>
                            </a:rPr>
                          </m:ctrlPr>
                        </m:dPr>
                        <m:e>
                          <m:r>
                            <a:rPr lang="en-US" altLang="zh-CN" sz="2000" i="1">
                              <a:latin typeface="Cambria Math" panose="02040503050406030204" pitchFamily="18" charset="0"/>
                              <a:cs typeface="Times New Roman" panose="02020603050405020304" pitchFamily="18" charset="0"/>
                            </a:rPr>
                            <m:t>𝑠</m:t>
                          </m:r>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𝑣</m:t>
                              </m:r>
                            </m:e>
                            <m:sub>
                              <m:r>
                                <a:rPr lang="en-US" altLang="zh-CN" sz="2000" i="1">
                                  <a:latin typeface="Cambria Math" panose="02040503050406030204" pitchFamily="18" charset="0"/>
                                  <a:cs typeface="Times New Roman" panose="02020603050405020304" pitchFamily="18" charset="0"/>
                                </a:rPr>
                                <m:t>1</m:t>
                              </m:r>
                            </m:sub>
                          </m:sSub>
                        </m:e>
                      </m:d>
                      <m:r>
                        <a:rPr lang="en-US" altLang="zh-CN" sz="2000" i="1">
                          <a:latin typeface="Cambria Math" panose="02040503050406030204" pitchFamily="18" charset="0"/>
                          <a:cs typeface="Times New Roman" panose="02020603050405020304" pitchFamily="18" charset="0"/>
                        </a:rPr>
                        <m:t>=0.</m:t>
                      </m:r>
                      <m:r>
                        <a:rPr lang="en-AU" altLang="zh-CN" sz="2000" b="0" i="1" smtClean="0">
                          <a:latin typeface="Cambria Math" charset="0"/>
                          <a:cs typeface="Times New Roman" panose="02020603050405020304" pitchFamily="18" charset="0"/>
                        </a:rPr>
                        <m:t>45</m:t>
                      </m:r>
                      <m:r>
                        <a:rPr lang="en-US" altLang="zh-CN" sz="2000" i="1">
                          <a:latin typeface="Cambria Math" panose="02040503050406030204" pitchFamily="18" charset="0"/>
                          <a:cs typeface="Times New Roman" panose="02020603050405020304" pitchFamily="18" charset="0"/>
                        </a:rPr>
                        <m:t>,</m:t>
                      </m:r>
                      <m:acc>
                        <m:accPr>
                          <m:chr m:val="̃"/>
                          <m:ctrlPr>
                            <a:rPr lang="en-US" altLang="zh-CN" sz="2000" i="1">
                              <a:latin typeface="Cambria Math" charset="0"/>
                              <a:cs typeface="Times New Roman" panose="02020603050405020304" pitchFamily="18" charset="0"/>
                            </a:rPr>
                          </m:ctrlPr>
                        </m:accPr>
                        <m:e>
                          <m:r>
                            <a:rPr lang="en-US" altLang="zh-CN" sz="2000" i="1">
                              <a:latin typeface="Cambria Math" panose="02040503050406030204" pitchFamily="18" charset="0"/>
                              <a:cs typeface="Times New Roman" panose="02020603050405020304" pitchFamily="18" charset="0"/>
                            </a:rPr>
                            <m:t>𝜋</m:t>
                          </m:r>
                        </m:e>
                      </m:acc>
                      <m:d>
                        <m:dPr>
                          <m:ctrlPr>
                            <a:rPr lang="en-US" altLang="zh-CN" sz="2000" i="1">
                              <a:latin typeface="Cambria Math" charset="0"/>
                              <a:cs typeface="Times New Roman" panose="02020603050405020304" pitchFamily="18" charset="0"/>
                            </a:rPr>
                          </m:ctrlPr>
                        </m:dPr>
                        <m:e>
                          <m:r>
                            <a:rPr lang="en-US" altLang="zh-CN" sz="2000" i="1">
                              <a:latin typeface="Cambria Math" panose="02040503050406030204" pitchFamily="18" charset="0"/>
                              <a:cs typeface="Times New Roman" panose="02020603050405020304" pitchFamily="18" charset="0"/>
                            </a:rPr>
                            <m:t>𝑠</m:t>
                          </m:r>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𝑣</m:t>
                              </m:r>
                            </m:e>
                            <m:sub>
                              <m:r>
                                <a:rPr lang="en-US" altLang="zh-CN" sz="2000" i="1">
                                  <a:latin typeface="Cambria Math" panose="02040503050406030204" pitchFamily="18" charset="0"/>
                                  <a:cs typeface="Times New Roman" panose="02020603050405020304" pitchFamily="18" charset="0"/>
                                </a:rPr>
                                <m:t>2</m:t>
                              </m:r>
                            </m:sub>
                          </m:sSub>
                        </m:e>
                      </m:d>
                      <m:r>
                        <a:rPr lang="en-US" altLang="zh-CN" sz="2000" i="1">
                          <a:latin typeface="Cambria Math" panose="02040503050406030204" pitchFamily="18" charset="0"/>
                          <a:cs typeface="Times New Roman" panose="02020603050405020304" pitchFamily="18" charset="0"/>
                        </a:rPr>
                        <m:t>=0.</m:t>
                      </m:r>
                      <m:r>
                        <a:rPr lang="en-US" altLang="zh-CN" sz="2000" b="0" i="1" smtClean="0">
                          <a:latin typeface="Cambria Math" panose="02040503050406030204" pitchFamily="18" charset="0"/>
                          <a:cs typeface="Times New Roman" panose="02020603050405020304" pitchFamily="18" charset="0"/>
                        </a:rPr>
                        <m:t>2</m:t>
                      </m:r>
                      <m:r>
                        <a:rPr lang="en-US" altLang="zh-CN" sz="2000" i="1">
                          <a:latin typeface="Cambria Math" panose="02040503050406030204" pitchFamily="18" charset="0"/>
                          <a:cs typeface="Times New Roman" panose="02020603050405020304" pitchFamily="18" charset="0"/>
                        </a:rPr>
                        <m:t>, </m:t>
                      </m:r>
                      <m:acc>
                        <m:accPr>
                          <m:chr m:val="̃"/>
                          <m:ctrlPr>
                            <a:rPr lang="en-US" altLang="zh-CN" sz="2000" i="1">
                              <a:latin typeface="Cambria Math" charset="0"/>
                              <a:cs typeface="Times New Roman" panose="02020603050405020304" pitchFamily="18" charset="0"/>
                            </a:rPr>
                          </m:ctrlPr>
                        </m:accPr>
                        <m:e>
                          <m:r>
                            <a:rPr lang="en-US" altLang="zh-CN" sz="2000" i="1">
                              <a:latin typeface="Cambria Math" panose="02040503050406030204" pitchFamily="18" charset="0"/>
                              <a:cs typeface="Times New Roman" panose="02020603050405020304" pitchFamily="18" charset="0"/>
                            </a:rPr>
                            <m:t>𝜋</m:t>
                          </m:r>
                        </m:e>
                      </m:acc>
                      <m:d>
                        <m:dPr>
                          <m:ctrlPr>
                            <a:rPr lang="en-US" altLang="zh-CN" sz="2000" i="1">
                              <a:latin typeface="Cambria Math" charset="0"/>
                              <a:cs typeface="Times New Roman" panose="02020603050405020304" pitchFamily="18" charset="0"/>
                            </a:rPr>
                          </m:ctrlPr>
                        </m:dPr>
                        <m:e>
                          <m:r>
                            <m:rPr>
                              <m:sty m:val="p"/>
                            </m:rPr>
                            <a:rPr lang="en-US" altLang="zh-CN" sz="2000">
                              <a:latin typeface="Cambria Math" panose="02040503050406030204" pitchFamily="18" charset="0"/>
                              <a:cs typeface="Times New Roman" panose="02020603050405020304" pitchFamily="18" charset="0"/>
                            </a:rPr>
                            <m:t>s</m:t>
                          </m:r>
                          <m:r>
                            <a:rPr lang="en-US" altLang="zh-CN" sz="2000">
                              <a:latin typeface="Cambria Math" panose="02040503050406030204" pitchFamily="18" charset="0"/>
                              <a:cs typeface="Times New Roman" panose="02020603050405020304" pitchFamily="18" charset="0"/>
                            </a:rPr>
                            <m:t>,</m:t>
                          </m:r>
                          <m:sSub>
                            <m:sSubPr>
                              <m:ctrlPr>
                                <a:rPr lang="en-US" altLang="zh-CN" sz="2000" i="1">
                                  <a:latin typeface="Cambria Math" charset="0"/>
                                  <a:cs typeface="Times New Roman" panose="02020603050405020304" pitchFamily="18" charset="0"/>
                                </a:rPr>
                              </m:ctrlPr>
                            </m:sSubPr>
                            <m:e>
                              <m:r>
                                <m:rPr>
                                  <m:sty m:val="p"/>
                                </m:rPr>
                                <a:rPr lang="en-US" altLang="zh-CN" sz="2000">
                                  <a:latin typeface="Cambria Math" panose="02040503050406030204" pitchFamily="18" charset="0"/>
                                  <a:cs typeface="Times New Roman" panose="02020603050405020304" pitchFamily="18" charset="0"/>
                                </a:rPr>
                                <m:t>v</m:t>
                              </m:r>
                            </m:e>
                            <m:sub>
                              <m:r>
                                <a:rPr lang="en-US" altLang="zh-CN" sz="2000">
                                  <a:latin typeface="Cambria Math" panose="02040503050406030204" pitchFamily="18" charset="0"/>
                                  <a:cs typeface="Times New Roman" panose="02020603050405020304" pitchFamily="18" charset="0"/>
                                </a:rPr>
                                <m:t>4</m:t>
                              </m:r>
                            </m:sub>
                          </m:sSub>
                        </m:e>
                      </m:d>
                      <m:r>
                        <a:rPr lang="en-US" altLang="zh-CN" sz="2000">
                          <a:latin typeface="Cambria Math" panose="02040503050406030204" pitchFamily="18" charset="0"/>
                          <a:cs typeface="Times New Roman" panose="02020603050405020304" pitchFamily="18" charset="0"/>
                        </a:rPr>
                        <m:t>=0.18</m:t>
                      </m:r>
                    </m:oMath>
                  </m:oMathPara>
                </a14:m>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1601580" y="5831880"/>
                <a:ext cx="5258812" cy="400110"/>
              </a:xfrm>
              <a:prstGeom prst="rect">
                <a:avLst/>
              </a:prstGeom>
              <a:blipFill rotWithShape="0">
                <a:blip r:embed="rId7"/>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457200" y="6275564"/>
                <a:ext cx="4253848" cy="4161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000" i="1" smtClean="0">
                              <a:latin typeface="Cambria Math" charset="0"/>
                              <a:cs typeface="Times New Roman" panose="02020603050405020304" pitchFamily="18" charset="0"/>
                            </a:rPr>
                          </m:ctrlPr>
                        </m:accPr>
                        <m:e>
                          <m:r>
                            <a:rPr lang="en-US" altLang="zh-CN" sz="2000" b="0" i="1" smtClean="0">
                              <a:latin typeface="Cambria Math" panose="02040503050406030204" pitchFamily="18" charset="0"/>
                              <a:cs typeface="Times New Roman" panose="02020603050405020304" pitchFamily="18" charset="0"/>
                            </a:rPr>
                            <m:t>|</m:t>
                          </m:r>
                          <m:r>
                            <a:rPr lang="en-US" altLang="zh-CN" sz="2000" i="1">
                              <a:latin typeface="Cambria Math" panose="02040503050406030204" pitchFamily="18" charset="0"/>
                              <a:cs typeface="Times New Roman" panose="02020603050405020304" pitchFamily="18" charset="0"/>
                            </a:rPr>
                            <m:t>𝜋</m:t>
                          </m:r>
                        </m:e>
                      </m:acc>
                      <m:d>
                        <m:dPr>
                          <m:ctrlPr>
                            <a:rPr lang="en-US" altLang="zh-CN" sz="2000" i="1">
                              <a:latin typeface="Cambria Math" charset="0"/>
                              <a:cs typeface="Times New Roman" panose="02020603050405020304" pitchFamily="18" charset="0"/>
                            </a:rPr>
                          </m:ctrlPr>
                        </m:dPr>
                        <m:e>
                          <m:r>
                            <m:rPr>
                              <m:sty m:val="p"/>
                            </m:rPr>
                            <a:rPr lang="en-US" altLang="zh-CN" sz="2000">
                              <a:latin typeface="Cambria Math" panose="02040503050406030204" pitchFamily="18" charset="0"/>
                              <a:cs typeface="Times New Roman" panose="02020603050405020304" pitchFamily="18" charset="0"/>
                            </a:rPr>
                            <m:t>s</m:t>
                          </m:r>
                          <m:r>
                            <a:rPr lang="en-US" altLang="zh-CN" sz="2000">
                              <a:latin typeface="Cambria Math" panose="02040503050406030204" pitchFamily="18" charset="0"/>
                              <a:cs typeface="Times New Roman" panose="02020603050405020304" pitchFamily="18" charset="0"/>
                            </a:rPr>
                            <m:t>,</m:t>
                          </m:r>
                          <m:sSub>
                            <m:sSubPr>
                              <m:ctrlPr>
                                <a:rPr lang="en-US" altLang="zh-CN" sz="2000" i="1">
                                  <a:latin typeface="Cambria Math" charset="0"/>
                                  <a:cs typeface="Times New Roman" panose="02020603050405020304" pitchFamily="18" charset="0"/>
                                </a:rPr>
                              </m:ctrlPr>
                            </m:sSubPr>
                            <m:e>
                              <m:r>
                                <m:rPr>
                                  <m:sty m:val="p"/>
                                </m:rPr>
                                <a:rPr lang="en-US" altLang="zh-CN" sz="2000">
                                  <a:latin typeface="Cambria Math" panose="02040503050406030204" pitchFamily="18" charset="0"/>
                                  <a:cs typeface="Times New Roman" panose="02020603050405020304" pitchFamily="18" charset="0"/>
                                </a:rPr>
                                <m:t>v</m:t>
                              </m:r>
                            </m:e>
                            <m:sub>
                              <m:r>
                                <a:rPr lang="en-US" altLang="zh-CN" sz="2000">
                                  <a:latin typeface="Cambria Math" panose="02040503050406030204" pitchFamily="18" charset="0"/>
                                  <a:cs typeface="Times New Roman" panose="02020603050405020304" pitchFamily="18" charset="0"/>
                                </a:rPr>
                                <m:t>4</m:t>
                              </m:r>
                            </m:sub>
                          </m:sSub>
                        </m:e>
                      </m:d>
                      <m:r>
                        <a:rPr lang="en-US" altLang="zh-CN" sz="2000" b="0" i="1" smtClean="0">
                          <a:latin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cs typeface="Times New Roman" panose="02020603050405020304" pitchFamily="18" charset="0"/>
                        </a:rPr>
                        <m:t>𝜋</m:t>
                      </m:r>
                      <m:d>
                        <m:dPr>
                          <m:ctrlPr>
                            <a:rPr lang="en-US" altLang="zh-CN" sz="2000" b="0" i="1" smtClean="0">
                              <a:latin typeface="Cambria Math" charset="0"/>
                              <a:cs typeface="Times New Roman" panose="02020603050405020304" pitchFamily="18" charset="0"/>
                            </a:rPr>
                          </m:ctrlPr>
                        </m:dPr>
                        <m:e>
                          <m:r>
                            <a:rPr lang="en-US" altLang="zh-CN" sz="2000" b="0" i="1" smtClean="0">
                              <a:latin typeface="Cambria Math" panose="02040503050406030204" pitchFamily="18" charset="0"/>
                              <a:cs typeface="Times New Roman" panose="02020603050405020304" pitchFamily="18" charset="0"/>
                            </a:rPr>
                            <m:t>𝑠</m:t>
                          </m:r>
                          <m:r>
                            <a:rPr lang="en-US" altLang="zh-CN" sz="2000" b="0" i="1" smtClean="0">
                              <a:latin typeface="Cambria Math" panose="02040503050406030204" pitchFamily="18" charset="0"/>
                              <a:cs typeface="Times New Roman" panose="02020603050405020304" pitchFamily="18" charset="0"/>
                            </a:rPr>
                            <m:t>,</m:t>
                          </m:r>
                          <m:sSub>
                            <m:sSubPr>
                              <m:ctrlPr>
                                <a:rPr lang="en-US" altLang="zh-CN" sz="2000" b="0" i="1" smtClean="0">
                                  <a:latin typeface="Cambria Math"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𝑣</m:t>
                              </m:r>
                            </m:e>
                            <m:sub>
                              <m:r>
                                <a:rPr lang="en-US" altLang="zh-CN" sz="2000" b="0" i="1" smtClean="0">
                                  <a:latin typeface="Cambria Math" panose="02040503050406030204" pitchFamily="18" charset="0"/>
                                  <a:cs typeface="Times New Roman" panose="02020603050405020304" pitchFamily="18" charset="0"/>
                                </a:rPr>
                                <m:t>4</m:t>
                              </m:r>
                            </m:sub>
                          </m:sSub>
                        </m:e>
                      </m:d>
                      <m:r>
                        <a:rPr lang="en-US" altLang="zh-CN" sz="2000" b="0" i="1" smtClean="0">
                          <a:latin typeface="Cambria Math" panose="02040503050406030204" pitchFamily="18" charset="0"/>
                          <a:cs typeface="Times New Roman" panose="02020603050405020304" pitchFamily="18" charset="0"/>
                        </a:rPr>
                        <m:t>|≤</m:t>
                      </m:r>
                      <m:r>
                        <a:rPr lang="en-US" altLang="zh-CN" sz="2000" b="0" i="1" smtClean="0">
                          <a:solidFill>
                            <a:srgbClr val="C00000"/>
                          </a:solidFill>
                          <a:latin typeface="Cambria Math" panose="02040503050406030204" pitchFamily="18" charset="0"/>
                          <a:cs typeface="Times New Roman" panose="02020603050405020304" pitchFamily="18" charset="0"/>
                        </a:rPr>
                        <m:t>0.1</m:t>
                      </m:r>
                      <m:r>
                        <a:rPr lang="en-US" altLang="zh-CN" sz="2000" b="0" i="1" smtClean="0">
                          <a:latin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cs typeface="Times New Roman" panose="02020603050405020304" pitchFamily="18" charset="0"/>
                        </a:rPr>
                        <m:t>𝜋</m:t>
                      </m:r>
                      <m:d>
                        <m:dPr>
                          <m:ctrlPr>
                            <a:rPr lang="en-US" altLang="zh-CN" sz="2000" b="0" i="1" smtClean="0">
                              <a:latin typeface="Cambria Math" charset="0"/>
                              <a:cs typeface="Times New Roman" panose="02020603050405020304" pitchFamily="18" charset="0"/>
                            </a:rPr>
                          </m:ctrlPr>
                        </m:dPr>
                        <m:e>
                          <m:r>
                            <a:rPr lang="en-US" altLang="zh-CN" sz="2000" b="0" i="1" smtClean="0">
                              <a:latin typeface="Cambria Math" panose="02040503050406030204" pitchFamily="18" charset="0"/>
                              <a:cs typeface="Times New Roman" panose="02020603050405020304" pitchFamily="18" charset="0"/>
                            </a:rPr>
                            <m:t>𝑠</m:t>
                          </m:r>
                          <m:r>
                            <a:rPr lang="en-US" altLang="zh-CN" sz="2000" b="0" i="1" smtClean="0">
                              <a:latin typeface="Cambria Math" panose="02040503050406030204" pitchFamily="18" charset="0"/>
                              <a:cs typeface="Times New Roman" panose="02020603050405020304" pitchFamily="18" charset="0"/>
                            </a:rPr>
                            <m:t>,</m:t>
                          </m:r>
                          <m:sSub>
                            <m:sSubPr>
                              <m:ctrlPr>
                                <a:rPr lang="en-US" altLang="zh-CN" sz="2000" b="0" i="1" smtClean="0">
                                  <a:latin typeface="Cambria Math"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𝑣</m:t>
                              </m:r>
                            </m:e>
                            <m:sub>
                              <m:r>
                                <a:rPr lang="en-US" altLang="zh-CN" sz="2000" b="0" i="1" smtClean="0">
                                  <a:latin typeface="Cambria Math" panose="02040503050406030204" pitchFamily="18" charset="0"/>
                                  <a:cs typeface="Times New Roman" panose="02020603050405020304" pitchFamily="18" charset="0"/>
                                </a:rPr>
                                <m:t>4</m:t>
                              </m:r>
                            </m:sub>
                          </m:sSub>
                        </m:e>
                      </m:d>
                    </m:oMath>
                  </m:oMathPara>
                </a14:m>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457200" y="6275564"/>
                <a:ext cx="4253848" cy="416140"/>
              </a:xfrm>
              <a:prstGeom prst="rect">
                <a:avLst/>
              </a:prstGeom>
              <a:blipFill rotWithShape="0">
                <a:blip r:embed="rId8"/>
                <a:stretch>
                  <a:fillRect b="-14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4532626" y="6253129"/>
                <a:ext cx="42538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altLang="zh-CN" sz="2000" b="0" i="1" smtClean="0">
                          <a:latin typeface="Cambria Math" charset="0"/>
                          <a:cs typeface="Times New Roman" panose="02020603050405020304" pitchFamily="18" charset="0"/>
                        </a:rPr>
                        <m:t>|</m:t>
                      </m:r>
                      <m:r>
                        <a:rPr lang="en-AU" altLang="zh-CN" sz="2000" b="0" i="1" smtClean="0">
                          <a:latin typeface="Cambria Math" charset="0"/>
                          <a:cs typeface="Times New Roman" panose="02020603050405020304" pitchFamily="18" charset="0"/>
                        </a:rPr>
                        <m:t>𝜋</m:t>
                      </m:r>
                      <m:d>
                        <m:dPr>
                          <m:ctrlPr>
                            <a:rPr lang="en-US" altLang="zh-CN" sz="2000" i="1">
                              <a:latin typeface="Cambria Math" charset="0"/>
                              <a:cs typeface="Times New Roman" panose="02020603050405020304" pitchFamily="18" charset="0"/>
                            </a:rPr>
                          </m:ctrlPr>
                        </m:dPr>
                        <m:e>
                          <m:r>
                            <m:rPr>
                              <m:sty m:val="p"/>
                            </m:rPr>
                            <a:rPr lang="en-US" altLang="zh-CN" sz="2000">
                              <a:latin typeface="Cambria Math" panose="02040503050406030204" pitchFamily="18" charset="0"/>
                              <a:cs typeface="Times New Roman" panose="02020603050405020304" pitchFamily="18" charset="0"/>
                            </a:rPr>
                            <m:t>s</m:t>
                          </m:r>
                          <m:r>
                            <a:rPr lang="en-US" altLang="zh-CN" sz="2000">
                              <a:latin typeface="Cambria Math" panose="02040503050406030204" pitchFamily="18" charset="0"/>
                              <a:cs typeface="Times New Roman" panose="02020603050405020304" pitchFamily="18" charset="0"/>
                            </a:rPr>
                            <m:t>,</m:t>
                          </m:r>
                          <m:sSub>
                            <m:sSubPr>
                              <m:ctrlPr>
                                <a:rPr lang="en-US" altLang="zh-CN" sz="2000" i="1">
                                  <a:latin typeface="Cambria Math" charset="0"/>
                                  <a:cs typeface="Times New Roman" panose="02020603050405020304" pitchFamily="18" charset="0"/>
                                </a:rPr>
                              </m:ctrlPr>
                            </m:sSubPr>
                            <m:e>
                              <m:r>
                                <m:rPr>
                                  <m:sty m:val="p"/>
                                </m:rPr>
                                <a:rPr lang="en-US" altLang="zh-CN" sz="2000">
                                  <a:latin typeface="Cambria Math" panose="02040503050406030204" pitchFamily="18" charset="0"/>
                                  <a:cs typeface="Times New Roman" panose="02020603050405020304" pitchFamily="18" charset="0"/>
                                </a:rPr>
                                <m:t>v</m:t>
                              </m:r>
                            </m:e>
                            <m:sub>
                              <m:r>
                                <a:rPr lang="en-US" altLang="zh-CN" sz="2000">
                                  <a:latin typeface="Cambria Math" panose="02040503050406030204" pitchFamily="18" charset="0"/>
                                  <a:cs typeface="Times New Roman" panose="02020603050405020304" pitchFamily="18" charset="0"/>
                                </a:rPr>
                                <m:t>4</m:t>
                              </m:r>
                            </m:sub>
                          </m:sSub>
                        </m:e>
                      </m:d>
                      <m:r>
                        <a:rPr lang="en-US" altLang="zh-CN" sz="2000" b="0" i="1" smtClean="0">
                          <a:latin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cs typeface="Times New Roman" panose="02020603050405020304" pitchFamily="18" charset="0"/>
                        </a:rPr>
                        <m:t>𝜋</m:t>
                      </m:r>
                      <m:d>
                        <m:dPr>
                          <m:ctrlPr>
                            <a:rPr lang="en-US" altLang="zh-CN" sz="2000" b="0" i="1" smtClean="0">
                              <a:latin typeface="Cambria Math" charset="0"/>
                              <a:cs typeface="Times New Roman" panose="02020603050405020304" pitchFamily="18" charset="0"/>
                            </a:rPr>
                          </m:ctrlPr>
                        </m:dPr>
                        <m:e>
                          <m:r>
                            <a:rPr lang="en-US" altLang="zh-CN" sz="2000" b="0" i="1" smtClean="0">
                              <a:latin typeface="Cambria Math" panose="02040503050406030204" pitchFamily="18" charset="0"/>
                              <a:cs typeface="Times New Roman" panose="02020603050405020304" pitchFamily="18" charset="0"/>
                            </a:rPr>
                            <m:t>𝑠</m:t>
                          </m:r>
                          <m:r>
                            <a:rPr lang="en-US" altLang="zh-CN" sz="2000" b="0" i="1" smtClean="0">
                              <a:latin typeface="Cambria Math" panose="02040503050406030204" pitchFamily="18" charset="0"/>
                              <a:cs typeface="Times New Roman" panose="02020603050405020304" pitchFamily="18" charset="0"/>
                            </a:rPr>
                            <m:t>,</m:t>
                          </m:r>
                          <m:sSub>
                            <m:sSubPr>
                              <m:ctrlPr>
                                <a:rPr lang="en-US" altLang="zh-CN" sz="2000" b="0" i="1" smtClean="0">
                                  <a:latin typeface="Cambria Math"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𝑣</m:t>
                              </m:r>
                            </m:e>
                            <m:sub>
                              <m:r>
                                <a:rPr lang="en-US" altLang="zh-CN" sz="2000" b="0" i="1" smtClean="0">
                                  <a:latin typeface="Cambria Math" panose="02040503050406030204" pitchFamily="18" charset="0"/>
                                  <a:cs typeface="Times New Roman" panose="02020603050405020304" pitchFamily="18" charset="0"/>
                                </a:rPr>
                                <m:t>3</m:t>
                              </m:r>
                            </m:sub>
                          </m:sSub>
                        </m:e>
                      </m:d>
                      <m:r>
                        <a:rPr lang="en-US" altLang="zh-CN" sz="2000" b="0" i="1" smtClean="0">
                          <a:latin typeface="Cambria Math" panose="02040503050406030204" pitchFamily="18" charset="0"/>
                          <a:cs typeface="Times New Roman" panose="02020603050405020304" pitchFamily="18" charset="0"/>
                        </a:rPr>
                        <m:t>|≤</m:t>
                      </m:r>
                      <m:r>
                        <a:rPr lang="en-US" altLang="zh-CN" sz="2000" b="0" i="1" smtClean="0">
                          <a:solidFill>
                            <a:srgbClr val="C00000"/>
                          </a:solidFill>
                          <a:latin typeface="Cambria Math" panose="02040503050406030204" pitchFamily="18" charset="0"/>
                          <a:cs typeface="Times New Roman" panose="02020603050405020304" pitchFamily="18" charset="0"/>
                        </a:rPr>
                        <m:t>0.1</m:t>
                      </m:r>
                      <m:r>
                        <a:rPr lang="en-US" altLang="zh-CN" sz="2000" b="0" i="1" smtClean="0">
                          <a:latin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cs typeface="Times New Roman" panose="02020603050405020304" pitchFamily="18" charset="0"/>
                        </a:rPr>
                        <m:t>𝜋</m:t>
                      </m:r>
                      <m:d>
                        <m:dPr>
                          <m:ctrlPr>
                            <a:rPr lang="en-US" altLang="zh-CN" sz="2000" b="0" i="1" smtClean="0">
                              <a:latin typeface="Cambria Math" charset="0"/>
                              <a:cs typeface="Times New Roman" panose="02020603050405020304" pitchFamily="18" charset="0"/>
                            </a:rPr>
                          </m:ctrlPr>
                        </m:dPr>
                        <m:e>
                          <m:r>
                            <a:rPr lang="en-US" altLang="zh-CN" sz="2000" b="0" i="1" smtClean="0">
                              <a:latin typeface="Cambria Math" panose="02040503050406030204" pitchFamily="18" charset="0"/>
                              <a:cs typeface="Times New Roman" panose="02020603050405020304" pitchFamily="18" charset="0"/>
                            </a:rPr>
                            <m:t>𝑠</m:t>
                          </m:r>
                          <m:r>
                            <a:rPr lang="en-US" altLang="zh-CN" sz="2000" b="0" i="1" smtClean="0">
                              <a:latin typeface="Cambria Math" panose="02040503050406030204" pitchFamily="18" charset="0"/>
                              <a:cs typeface="Times New Roman" panose="02020603050405020304" pitchFamily="18" charset="0"/>
                            </a:rPr>
                            <m:t>,</m:t>
                          </m:r>
                          <m:sSub>
                            <m:sSubPr>
                              <m:ctrlPr>
                                <a:rPr lang="en-US" altLang="zh-CN" sz="2000" b="0" i="1" smtClean="0">
                                  <a:latin typeface="Cambria Math"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𝑣</m:t>
                              </m:r>
                            </m:e>
                            <m:sub>
                              <m:r>
                                <a:rPr lang="en-US" altLang="zh-CN" sz="2000" b="0" i="1" smtClean="0">
                                  <a:latin typeface="Cambria Math" panose="02040503050406030204" pitchFamily="18" charset="0"/>
                                  <a:cs typeface="Times New Roman" panose="02020603050405020304" pitchFamily="18" charset="0"/>
                                </a:rPr>
                                <m:t>3</m:t>
                              </m:r>
                            </m:sub>
                          </m:sSub>
                        </m:e>
                      </m:d>
                    </m:oMath>
                  </m:oMathPara>
                </a14:m>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10" name="文本框 9"/>
              <p:cNvSpPr txBox="1">
                <a:spLocks noRot="1" noChangeAspect="1" noMove="1" noResize="1" noEditPoints="1" noAdjustHandles="1" noChangeArrowheads="1" noChangeShapeType="1" noTextEdit="1"/>
              </p:cNvSpPr>
              <p:nvPr/>
            </p:nvSpPr>
            <p:spPr>
              <a:xfrm>
                <a:off x="4532626" y="6253129"/>
                <a:ext cx="4253848" cy="400110"/>
              </a:xfrm>
              <a:prstGeom prst="rect">
                <a:avLst/>
              </a:prstGeom>
              <a:blipFill rotWithShape="0">
                <a:blip r:embed="rId9"/>
                <a:stretch>
                  <a:fillRect b="-16923"/>
                </a:stretch>
              </a:blipFill>
            </p:spPr>
            <p:txBody>
              <a:bodyPr/>
              <a:lstStyle/>
              <a:p>
                <a:r>
                  <a:rPr lang="en-US">
                    <a:noFill/>
                  </a:rPr>
                  <a:t> </a:t>
                </a:r>
              </a:p>
            </p:txBody>
          </p:sp>
        </mc:Fallback>
      </mc:AlternateContent>
    </p:spTree>
    <p:extLst>
      <p:ext uri="{BB962C8B-B14F-4D97-AF65-F5344CB8AC3E}">
        <p14:creationId xmlns:p14="http://schemas.microsoft.com/office/powerpoint/2010/main" val="26626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Main Challenge</a:t>
            </a:r>
            <a:endParaRPr lang="zh-CN" alt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p:txBody>
              <a:bodyPr/>
              <a:lstStyle/>
              <a:p>
                <a:r>
                  <a:rPr lang="en-US" altLang="zh-CN" dirty="0" smtClean="0"/>
                  <a:t>Computing </a:t>
                </a:r>
                <a:r>
                  <a:rPr lang="en-US" altLang="zh-CN" dirty="0" smtClean="0"/>
                  <a:t>from scratch </a:t>
                </a:r>
              </a:p>
              <a:p>
                <a:pPr lvl="1"/>
                <a:r>
                  <a:rPr lang="en-US" altLang="zh-CN" dirty="0" smtClean="0"/>
                  <a:t>Too expensive even for approximate results</a:t>
                </a:r>
              </a:p>
              <a:p>
                <a:pPr lvl="2"/>
                <a:r>
                  <a:rPr lang="en-US" altLang="zh-CN" dirty="0" smtClean="0"/>
                  <a:t>More than an hour on a </a:t>
                </a:r>
                <a:r>
                  <a:rPr lang="en-US" altLang="zh-CN" dirty="0"/>
                  <a:t>Twitter graph (41.7 million nodes, 1.5 billion edges</a:t>
                </a:r>
                <a:r>
                  <a:rPr lang="en-US" altLang="zh-CN" dirty="0" smtClean="0"/>
                  <a:t>) using Monte-Carlo</a:t>
                </a:r>
              </a:p>
              <a:p>
                <a:pPr lvl="1"/>
                <a:r>
                  <a:rPr lang="en-US" altLang="zh-CN" dirty="0" smtClean="0"/>
                  <a:t>Does not support real-time response</a:t>
                </a:r>
              </a:p>
              <a:p>
                <a:pPr lvl="1"/>
                <a:r>
                  <a:rPr lang="en-US" altLang="zh-CN" dirty="0" smtClean="0">
                    <a:solidFill>
                      <a:srgbClr val="C00000"/>
                    </a:solidFill>
                  </a:rPr>
                  <a:t>Needs time-efficient </a:t>
                </a:r>
                <a:r>
                  <a:rPr lang="en-US" altLang="zh-CN" dirty="0" smtClean="0">
                    <a:solidFill>
                      <a:srgbClr val="C00000"/>
                    </a:solidFill>
                  </a:rPr>
                  <a:t>algorithms</a:t>
                </a:r>
              </a:p>
              <a:p>
                <a:r>
                  <a:rPr lang="en-US" altLang="zh-CN" dirty="0"/>
                  <a:t>Every node pair has a PPR value</a:t>
                </a:r>
                <a:endParaRPr lang="en-US" altLang="zh-CN" i="1" dirty="0">
                  <a:solidFill>
                    <a:schemeClr val="tx1"/>
                  </a:solidFill>
                </a:endParaRPr>
              </a:p>
              <a:p>
                <a:pPr lvl="1"/>
                <a:r>
                  <a:rPr lang="en-US" altLang="zh-CN" dirty="0"/>
                  <a:t>Full precomputation: </a:t>
                </a:r>
                <a14:m>
                  <m:oMath xmlns:m="http://schemas.openxmlformats.org/officeDocument/2006/math">
                    <m:r>
                      <a:rPr lang="en-US" altLang="zh-CN" i="1" dirty="0">
                        <a:latin typeface="Cambria Math" panose="02040503050406030204" pitchFamily="18" charset="0"/>
                      </a:rPr>
                      <m:t>𝑂</m:t>
                    </m:r>
                    <m:d>
                      <m:dPr>
                        <m:ctrlPr>
                          <a:rPr lang="en-US" altLang="zh-CN" i="1" dirty="0">
                            <a:latin typeface="Cambria Math" charset="0"/>
                          </a:rPr>
                        </m:ctrlPr>
                      </m:dPr>
                      <m:e>
                        <m:sSup>
                          <m:sSupPr>
                            <m:ctrlPr>
                              <a:rPr lang="en-US" altLang="zh-CN" i="1" dirty="0">
                                <a:latin typeface="Cambria Math" charset="0"/>
                              </a:rPr>
                            </m:ctrlPr>
                          </m:sSupPr>
                          <m:e>
                            <m:r>
                              <a:rPr lang="en-US" altLang="zh-CN" i="1" dirty="0">
                                <a:latin typeface="Cambria Math" panose="02040503050406030204" pitchFamily="18" charset="0"/>
                              </a:rPr>
                              <m:t>𝑛</m:t>
                            </m:r>
                          </m:e>
                          <m:sup>
                            <m:r>
                              <a:rPr lang="en-US" altLang="zh-CN" i="1" dirty="0">
                                <a:latin typeface="Cambria Math" panose="02040503050406030204" pitchFamily="18" charset="0"/>
                              </a:rPr>
                              <m:t>2</m:t>
                            </m:r>
                          </m:sup>
                        </m:sSup>
                      </m:e>
                    </m:d>
                  </m:oMath>
                </a14:m>
                <a:endParaRPr lang="en-US" altLang="zh-CN" dirty="0"/>
              </a:p>
              <a:p>
                <a:pPr lvl="1"/>
                <a:r>
                  <a:rPr lang="en-US" altLang="zh-CN" dirty="0">
                    <a:solidFill>
                      <a:srgbClr val="C00000"/>
                    </a:solidFill>
                  </a:rPr>
                  <a:t>Needs space-efficient index structures</a:t>
                </a:r>
              </a:p>
              <a:p>
                <a:pPr lvl="1"/>
                <a:endParaRPr lang="en-US" altLang="zh-CN" dirty="0">
                  <a:solidFill>
                    <a:srgbClr val="C00000"/>
                  </a:solidFill>
                </a:endParaRP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3"/>
                <a:stretch>
                  <a:fillRect t="-943" b="-3235"/>
                </a:stretch>
              </a:blipFill>
            </p:spPr>
            <p:txBody>
              <a:bodyPr/>
              <a:lstStyle/>
              <a:p>
                <a:r>
                  <a:rPr lang="en-US">
                    <a:noFill/>
                  </a:rPr>
                  <a:t> </a:t>
                </a:r>
              </a:p>
            </p:txBody>
          </p:sp>
        </mc:Fallback>
      </mc:AlternateContent>
    </p:spTree>
    <p:extLst>
      <p:ext uri="{BB962C8B-B14F-4D97-AF65-F5344CB8AC3E}">
        <p14:creationId xmlns:p14="http://schemas.microsoft.com/office/powerpoint/2010/main" val="72234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19393</TotalTime>
  <Words>6193</Words>
  <Application>Microsoft Macintosh PowerPoint</Application>
  <PresentationFormat>On-screen Show (4:3)</PresentationFormat>
  <Paragraphs>497</Paragraphs>
  <Slides>38</Slides>
  <Notes>36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Calibri</vt:lpstr>
      <vt:lpstr>Cambria Math</vt:lpstr>
      <vt:lpstr>Times</vt:lpstr>
      <vt:lpstr>Times New Roman</vt:lpstr>
      <vt:lpstr>宋体</vt:lpstr>
      <vt:lpstr>Arial</vt:lpstr>
      <vt:lpstr>Office Theme</vt:lpstr>
      <vt:lpstr>FORA: Simple and Effective Approximate Single­-Source Personalized PageRank </vt:lpstr>
      <vt:lpstr>Personalized PageRank</vt:lpstr>
      <vt:lpstr>Applications</vt:lpstr>
      <vt:lpstr>Outline</vt:lpstr>
      <vt:lpstr>Studied Queries</vt:lpstr>
      <vt:lpstr>Possible ways</vt:lpstr>
      <vt:lpstr>Approximate version of single-source PPR</vt:lpstr>
      <vt:lpstr>Approximate version of top-k PPR query</vt:lpstr>
      <vt:lpstr>Main Challenge</vt:lpstr>
      <vt:lpstr>Outline</vt:lpstr>
      <vt:lpstr>Existing Approximate Solutions (i)</vt:lpstr>
      <vt:lpstr>Existing Approximate Solutions (ii)</vt:lpstr>
      <vt:lpstr>BiPPR</vt:lpstr>
      <vt:lpstr>Outline</vt:lpstr>
      <vt:lpstr>Motivation &amp; Contribution</vt:lpstr>
      <vt:lpstr>FORA</vt:lpstr>
      <vt:lpstr>Intuition</vt:lpstr>
      <vt:lpstr>Recap: Forward Push (i)</vt:lpstr>
      <vt:lpstr>Recap: Forward Push (ii)</vt:lpstr>
      <vt:lpstr>Forward Push Example</vt:lpstr>
      <vt:lpstr>Forward Push Example</vt:lpstr>
      <vt:lpstr>Forward push phase</vt:lpstr>
      <vt:lpstr>Random Walk Phase</vt:lpstr>
      <vt:lpstr>FORA Analysis (i)</vt:lpstr>
      <vt:lpstr>FORA analysis (ii)</vt:lpstr>
      <vt:lpstr>FORA+: Indexing the random walks</vt:lpstr>
      <vt:lpstr>Top-k single source PPR</vt:lpstr>
      <vt:lpstr>Top-k single source PPR</vt:lpstr>
      <vt:lpstr>Outline</vt:lpstr>
      <vt:lpstr>Experimental Setup</vt:lpstr>
      <vt:lpstr>Datasets</vt:lpstr>
      <vt:lpstr>Single-source PPR query efficiency </vt:lpstr>
      <vt:lpstr>Single-source top-k PPR efficiency</vt:lpstr>
      <vt:lpstr>Single-source top-k PPR accuracy</vt:lpstr>
      <vt:lpstr>Conclusion</vt:lpstr>
      <vt:lpstr>PowerPoint Presentation</vt:lpstr>
      <vt:lpstr>Optimizations (i): Efficient dice rolling</vt:lpstr>
      <vt:lpstr>Graphs</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Index Structures for Queries on Large Graphs</dc:title>
  <dc:creator>Sibo Wang</dc:creator>
  <cp:lastModifiedBy>Microsoft Office User</cp:lastModifiedBy>
  <cp:revision>1280</cp:revision>
  <dcterms:modified xsi:type="dcterms:W3CDTF">2017-08-16T14:11:11Z</dcterms:modified>
</cp:coreProperties>
</file>