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4500" cy="99187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017" autoAdjust="0"/>
    <p:restoredTop sz="96721" autoAdjust="0"/>
  </p:normalViewPr>
  <p:slideViewPr>
    <p:cSldViewPr>
      <p:cViewPr>
        <p:scale>
          <a:sx n="50" d="100"/>
          <a:sy n="50" d="100"/>
        </p:scale>
        <p:origin x="-78" y="8550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C000-19EA-48D5-89CB-546E926A2CF9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289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15A1-1438-49E7-AD8D-9B679F683D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32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15A1-1438-49E7-AD8D-9B679F683D1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25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95197" y="28047996"/>
            <a:ext cx="14216162" cy="14501914"/>
            <a:chOff x="538689" y="1055734"/>
            <a:chExt cx="14169257" cy="9652222"/>
          </a:xfrm>
        </p:grpSpPr>
        <p:sp>
          <p:nvSpPr>
            <p:cNvPr id="72" name="矩形 7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矩形 7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2059" y="27405054"/>
            <a:ext cx="13610650" cy="1233678"/>
            <a:chOff x="810393" y="520074"/>
            <a:chExt cx="13610650" cy="1114868"/>
          </a:xfrm>
        </p:grpSpPr>
        <p:sp>
          <p:nvSpPr>
            <p:cNvPr id="69" name="圆角矩形 6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7200" dirty="0" smtClean="0">
                  <a:latin typeface="Garamond" pitchFamily="18" charset="0"/>
                </a:rPr>
                <a:t>The </a:t>
              </a:r>
              <a:r>
                <a:rPr lang="en-US" altLang="zh-CN" sz="7200" dirty="0" err="1" smtClean="0">
                  <a:latin typeface="Garamond" pitchFamily="18" charset="0"/>
                </a:rPr>
                <a:t>ProbeSim</a:t>
              </a:r>
              <a:r>
                <a:rPr lang="en-US" altLang="zh-CN" sz="7200" dirty="0" smtClean="0">
                  <a:latin typeface="Garamond" pitchFamily="18" charset="0"/>
                </a:rPr>
                <a:t> Algorithm</a:t>
              </a:r>
              <a:endParaRPr lang="zh-CN" altLang="en-US" sz="7200" kern="1200" dirty="0">
                <a:latin typeface="Garamond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3601"/>
            <a:ext cx="30313488" cy="5850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5197" y="44300"/>
            <a:ext cx="29220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ProbeSim</a:t>
            </a:r>
            <a:r>
              <a:rPr lang="en-US" altLang="zh-CN" sz="96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: Scalable Single-Source and Top-</a:t>
            </a:r>
            <a:r>
              <a:rPr lang="en-US" altLang="zh-CN" sz="9600" i="1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k</a:t>
            </a:r>
            <a:r>
              <a:rPr lang="en-US" altLang="zh-CN" sz="96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</a:t>
            </a:r>
          </a:p>
          <a:p>
            <a:pPr algn="ctr"/>
            <a:r>
              <a:rPr lang="en-US" altLang="zh-CN" sz="96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SimRank</a:t>
            </a:r>
            <a:r>
              <a:rPr lang="en-US" altLang="zh-CN" sz="96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Computations on Dynamic Graphs</a:t>
            </a:r>
            <a:endParaRPr lang="zh-CN" altLang="en-US" sz="9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907" y="2901820"/>
            <a:ext cx="23217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Yu Liu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1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, </a:t>
            </a:r>
            <a:r>
              <a:rPr lang="en-US" altLang="zh-CN" sz="48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Bolong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Zheng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2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,  </a:t>
            </a:r>
            <a:r>
              <a:rPr lang="en-US" altLang="zh-CN" sz="48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Xiaodong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He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1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, </a:t>
            </a:r>
            <a:r>
              <a:rPr lang="en-US" altLang="zh-CN" sz="48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Zhewei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Wei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1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, </a:t>
            </a:r>
            <a:r>
              <a:rPr lang="en-US" altLang="zh-CN" sz="48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Xiaokui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Xiao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3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, Kai Zheng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2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, </a:t>
            </a:r>
            <a:r>
              <a:rPr lang="en-US" altLang="zh-CN" sz="4800" kern="0" dirty="0" err="1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Jiaheng</a:t>
            </a:r>
            <a:r>
              <a:rPr lang="en-US" altLang="zh-CN" sz="4800" kern="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 Lu</a:t>
            </a:r>
            <a:r>
              <a:rPr lang="en-US" altLang="zh-CN" sz="4800" kern="0" baseline="30000" dirty="0" smtClean="0">
                <a:solidFill>
                  <a:schemeClr val="bg1"/>
                </a:solidFill>
                <a:latin typeface="Garamond"/>
                <a:ea typeface="宋体" pitchFamily="2" charset="-122"/>
                <a:cs typeface="+mj-cs"/>
              </a:rPr>
              <a:t>4</a:t>
            </a:r>
            <a:endParaRPr lang="en-US" altLang="zh-CN" sz="4800" kern="0" baseline="30000" dirty="0">
              <a:solidFill>
                <a:schemeClr val="bg1"/>
              </a:solidFill>
              <a:latin typeface="Garamond"/>
              <a:ea typeface="宋体" pitchFamily="2" charset="-122"/>
              <a:cs typeface="+mj-cs"/>
            </a:endParaRPr>
          </a:p>
          <a:p>
            <a:pPr algn="ctr"/>
            <a:r>
              <a:rPr lang="en-US" altLang="zh-CN" sz="4800" baseline="30000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en-US" altLang="zh-CN" sz="4800" i="1" dirty="0" smtClean="0">
                <a:solidFill>
                  <a:schemeClr val="bg1"/>
                </a:solidFill>
                <a:latin typeface="Garamond" pitchFamily="18" charset="0"/>
              </a:rPr>
              <a:t>DEKE, MOE and School of Information, </a:t>
            </a:r>
            <a:r>
              <a:rPr lang="en-US" altLang="zh-CN" sz="4800" i="1" dirty="0" err="1" smtClean="0">
                <a:solidFill>
                  <a:schemeClr val="bg1"/>
                </a:solidFill>
                <a:latin typeface="Garamond" pitchFamily="18" charset="0"/>
              </a:rPr>
              <a:t>Renmin</a:t>
            </a:r>
            <a:r>
              <a:rPr lang="en-US" altLang="zh-CN" sz="4800" i="1" dirty="0" smtClean="0">
                <a:solidFill>
                  <a:schemeClr val="bg1"/>
                </a:solidFill>
                <a:latin typeface="Garamond" pitchFamily="18" charset="0"/>
              </a:rPr>
              <a:t> University of China.  </a:t>
            </a:r>
            <a:r>
              <a:rPr lang="en-US" altLang="zh-CN" sz="4800" baseline="30000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en-US" altLang="zh-CN" sz="4800" i="1" dirty="0" smtClean="0">
                <a:solidFill>
                  <a:schemeClr val="bg1"/>
                </a:solidFill>
                <a:latin typeface="Garamond" pitchFamily="18" charset="0"/>
              </a:rPr>
              <a:t>Department of Computer Science, University of Queensland.  </a:t>
            </a:r>
            <a:r>
              <a:rPr lang="en-US" altLang="zh-CN" sz="4800" baseline="30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altLang="zh-CN" sz="4800" i="1" dirty="0" smtClean="0">
                <a:solidFill>
                  <a:schemeClr val="bg1"/>
                </a:solidFill>
                <a:latin typeface="Garamond" pitchFamily="18" charset="0"/>
              </a:rPr>
              <a:t>School of Computer Engineering, National University of Singapore. </a:t>
            </a:r>
          </a:p>
          <a:p>
            <a:pPr algn="ctr"/>
            <a:r>
              <a:rPr lang="en-US" altLang="zh-CN" sz="4800" baseline="30000" dirty="0" smtClean="0">
                <a:solidFill>
                  <a:schemeClr val="bg1"/>
                </a:solidFill>
                <a:latin typeface="Garamond" pitchFamily="18" charset="0"/>
              </a:rPr>
              <a:t>4</a:t>
            </a:r>
            <a:r>
              <a:rPr lang="en-US" altLang="zh-CN" sz="4800" i="1" dirty="0" smtClean="0">
                <a:solidFill>
                  <a:schemeClr val="bg1"/>
                </a:solidFill>
                <a:latin typeface="Garamond" pitchFamily="18" charset="0"/>
              </a:rPr>
              <a:t>Department of Computer Science, University </a:t>
            </a:r>
            <a:r>
              <a:rPr lang="en-US" altLang="zh-CN" sz="4800" i="1" smtClean="0">
                <a:solidFill>
                  <a:schemeClr val="bg1"/>
                </a:solidFill>
                <a:latin typeface="Garamond" pitchFamily="18" charset="0"/>
              </a:rPr>
              <a:t>of Helsinki.</a:t>
            </a:r>
            <a:endParaRPr lang="en-US" altLang="zh-CN" sz="4800" i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3" name="圆角矩形 6"/>
          <p:cNvSpPr/>
          <p:nvPr/>
        </p:nvSpPr>
        <p:spPr>
          <a:xfrm>
            <a:off x="517824" y="20147046"/>
            <a:ext cx="13501804" cy="11744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135" tIns="0" rIns="400135" bIns="0" numCol="1" spcCol="1270" anchor="ctr" anchorCtr="0">
            <a:noAutofit/>
          </a:bodyPr>
          <a:lstStyle/>
          <a:p>
            <a:pPr lvl="0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200" kern="1200" dirty="0"/>
              <a:t>Sampling-based algorithm</a:t>
            </a:r>
            <a:endParaRPr lang="zh-CN" altLang="en-US" sz="5200" kern="12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485855" y="6462762"/>
            <a:ext cx="14169257" cy="20870854"/>
            <a:chOff x="538689" y="1055734"/>
            <a:chExt cx="14169257" cy="16444454"/>
          </a:xfrm>
        </p:grpSpPr>
        <p:sp>
          <p:nvSpPr>
            <p:cNvPr id="39" name="矩形 38"/>
            <p:cNvSpPr/>
            <p:nvPr/>
          </p:nvSpPr>
          <p:spPr>
            <a:xfrm>
              <a:off x="538689" y="1055734"/>
              <a:ext cx="14169257" cy="1644445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0" tIns="720000" rIns="360000" bIns="360000"/>
            <a:lstStyle/>
            <a:p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dirty="0"/>
            </a:p>
            <a:p>
              <a:endParaRPr lang="en-US" altLang="zh-CN" sz="3600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b="1" kern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2059" y="5927102"/>
            <a:ext cx="13610650" cy="1114868"/>
            <a:chOff x="810393" y="520074"/>
            <a:chExt cx="13610650" cy="1114868"/>
          </a:xfrm>
        </p:grpSpPr>
        <p:sp>
          <p:nvSpPr>
            <p:cNvPr id="37" name="圆角矩形 36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7200" kern="1200" dirty="0">
                  <a:latin typeface="Garamond" pitchFamily="18" charset="0"/>
                </a:rPr>
                <a:t>Motivation and </a:t>
              </a:r>
              <a:r>
                <a:rPr lang="en-US" altLang="zh-CN" sz="7200" kern="1200" dirty="0" smtClean="0">
                  <a:latin typeface="Garamond" pitchFamily="18" charset="0"/>
                </a:rPr>
                <a:t>Background</a:t>
              </a:r>
              <a:endParaRPr lang="zh-CN" altLang="en-US" sz="7200" kern="1200" dirty="0">
                <a:latin typeface="Garamond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568615" y="5973654"/>
            <a:ext cx="14169257" cy="7215238"/>
            <a:chOff x="538689" y="1055734"/>
            <a:chExt cx="14169257" cy="9652222"/>
          </a:xfrm>
        </p:grpSpPr>
        <p:sp>
          <p:nvSpPr>
            <p:cNvPr id="46" name="矩形 45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矩形 46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997111" y="14046148"/>
            <a:ext cx="15073418" cy="28503762"/>
            <a:chOff x="538689" y="1055734"/>
            <a:chExt cx="14169257" cy="9652222"/>
          </a:xfrm>
        </p:grpSpPr>
        <p:sp>
          <p:nvSpPr>
            <p:cNvPr id="60" name="矩形 5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矩形 60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5919999" y="13474644"/>
            <a:ext cx="13610650" cy="1301468"/>
            <a:chOff x="810393" y="520074"/>
            <a:chExt cx="13610650" cy="1114868"/>
          </a:xfrm>
        </p:grpSpPr>
        <p:sp>
          <p:nvSpPr>
            <p:cNvPr id="179" name="圆角矩形 17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7200" dirty="0">
                  <a:latin typeface="Garamond" pitchFamily="18" charset="0"/>
                </a:rPr>
                <a:t>Experiments and Conclusion</a:t>
              </a:r>
              <a:endParaRPr lang="zh-CN" altLang="en-US" sz="7200" kern="1200" dirty="0">
                <a:latin typeface="Garamond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783" y="7973918"/>
            <a:ext cx="7283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矩形 85"/>
          <p:cNvSpPr/>
          <p:nvPr/>
        </p:nvSpPr>
        <p:spPr>
          <a:xfrm>
            <a:off x="495197" y="7188100"/>
            <a:ext cx="12215898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Definition of </a:t>
            </a:r>
            <a:r>
              <a:rPr lang="en-US" altLang="zh-CN" sz="4400" u="sng" dirty="0" err="1" smtClean="0">
                <a:solidFill>
                  <a:srgbClr val="0070C0"/>
                </a:solidFill>
                <a:latin typeface="Comic Sans MS" pitchFamily="66" charset="0"/>
              </a:rPr>
              <a:t>SimRank</a:t>
            </a:r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altLang="zh-CN" sz="4000" u="sng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zh-CN" sz="4000" u="sng" dirty="0" err="1" smtClean="0">
                <a:solidFill>
                  <a:srgbClr val="0070C0"/>
                </a:solidFill>
                <a:latin typeface="Comic Sans MS" pitchFamily="66" charset="0"/>
              </a:rPr>
              <a:t>Jeh</a:t>
            </a:r>
            <a:r>
              <a:rPr lang="en-US" altLang="zh-CN" sz="4000" u="sng" dirty="0" smtClean="0">
                <a:solidFill>
                  <a:srgbClr val="0070C0"/>
                </a:solidFill>
                <a:latin typeface="Comic Sans MS" pitchFamily="66" charset="0"/>
              </a:rPr>
              <a:t> &amp; </a:t>
            </a:r>
            <a:r>
              <a:rPr lang="en-US" altLang="zh-CN" sz="4000" u="sng" dirty="0" err="1" smtClean="0">
                <a:solidFill>
                  <a:srgbClr val="0070C0"/>
                </a:solidFill>
                <a:latin typeface="Comic Sans MS" pitchFamily="66" charset="0"/>
              </a:rPr>
              <a:t>Widom</a:t>
            </a:r>
            <a:r>
              <a:rPr lang="en-US" altLang="zh-CN" sz="4000" u="sng" dirty="0" smtClean="0">
                <a:solidFill>
                  <a:srgbClr val="0070C0"/>
                </a:solidFill>
                <a:latin typeface="Comic Sans MS" pitchFamily="66" charset="0"/>
              </a:rPr>
              <a:t>, KDD02]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6635" y="10974314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Recursive equation</a:t>
            </a:r>
            <a:endParaRPr lang="zh-CN" altLang="en-US" sz="3600" u="sng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26" y="11474380"/>
            <a:ext cx="5514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8236" y="11617256"/>
            <a:ext cx="4006215" cy="8001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0" name="TextBox 99"/>
          <p:cNvSpPr txBox="1"/>
          <p:nvPr/>
        </p:nvSpPr>
        <p:spPr>
          <a:xfrm>
            <a:off x="8567691" y="10988431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Random Surfer-Pairs Model</a:t>
            </a:r>
            <a:endParaRPr lang="zh-CN" altLang="en-US" sz="3600" u="sng" dirty="0">
              <a:latin typeface="Comic Sans MS" pitchFamily="66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95197" y="14974842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Problem Statement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35" y="16332164"/>
            <a:ext cx="67579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TextBox 106"/>
          <p:cNvSpPr txBox="1"/>
          <p:nvPr/>
        </p:nvSpPr>
        <p:spPr>
          <a:xfrm>
            <a:off x="638073" y="15760660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Single source:</a:t>
            </a:r>
            <a:endParaRPr lang="zh-CN" altLang="en-US" sz="3600" u="sng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42750" y="1504628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Top-</a:t>
            </a:r>
            <a:r>
              <a:rPr lang="en-US" altLang="zh-CN" sz="3600" i="1" u="sng" dirty="0" smtClean="0">
                <a:latin typeface="Comic Sans MS" pitchFamily="66" charset="0"/>
              </a:rPr>
              <a:t>k</a:t>
            </a:r>
            <a:r>
              <a:rPr lang="en-US" altLang="zh-CN" sz="3600" u="sng" dirty="0" smtClean="0">
                <a:latin typeface="Comic Sans MS" pitchFamily="66" charset="0"/>
              </a:rPr>
              <a:t>:</a:t>
            </a:r>
            <a:endParaRPr lang="zh-CN" altLang="en-US" sz="3600" u="sng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2869" y="15684479"/>
            <a:ext cx="6591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" name="矩形 110"/>
          <p:cNvSpPr/>
          <p:nvPr/>
        </p:nvSpPr>
        <p:spPr>
          <a:xfrm>
            <a:off x="495197" y="12545950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Applications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6187" y="12688826"/>
            <a:ext cx="6477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166" y="13383215"/>
            <a:ext cx="7080885" cy="166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矩形 111"/>
          <p:cNvSpPr/>
          <p:nvPr/>
        </p:nvSpPr>
        <p:spPr>
          <a:xfrm>
            <a:off x="495197" y="18618180"/>
            <a:ext cx="1335890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The Monte Carlo (MC) Algorithm </a:t>
            </a:r>
            <a:r>
              <a:rPr lang="en-US" altLang="zh-CN" sz="4000" u="sng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zh-CN" sz="4000" u="sng" dirty="0" err="1" smtClean="0">
                <a:solidFill>
                  <a:srgbClr val="0070C0"/>
                </a:solidFill>
                <a:latin typeface="Comic Sans MS" pitchFamily="66" charset="0"/>
              </a:rPr>
              <a:t>Fogaras</a:t>
            </a:r>
            <a:r>
              <a:rPr lang="en-US" altLang="zh-CN" sz="4000" u="sng" dirty="0" smtClean="0">
                <a:solidFill>
                  <a:srgbClr val="0070C0"/>
                </a:solidFill>
                <a:latin typeface="Comic Sans MS" pitchFamily="66" charset="0"/>
              </a:rPr>
              <a:t> &amp; </a:t>
            </a:r>
            <a:r>
              <a:rPr lang="en-US" altLang="zh-CN" sz="4000" u="sng" dirty="0" err="1" smtClean="0">
                <a:solidFill>
                  <a:srgbClr val="0070C0"/>
                </a:solidFill>
                <a:latin typeface="Comic Sans MS" pitchFamily="66" charset="0"/>
              </a:rPr>
              <a:t>Racz</a:t>
            </a:r>
            <a:r>
              <a:rPr lang="en-US" altLang="zh-CN" sz="4000" u="sng" dirty="0" smtClean="0">
                <a:solidFill>
                  <a:srgbClr val="0070C0"/>
                </a:solidFill>
                <a:latin typeface="Comic Sans MS" pitchFamily="66" charset="0"/>
              </a:rPr>
              <a:t>]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38073" y="19475436"/>
            <a:ext cx="261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Single pair:</a:t>
            </a:r>
            <a:endParaRPr lang="zh-CN" altLang="en-US" sz="3600" u="sng" dirty="0"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76021" y="19478825"/>
            <a:ext cx="467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Single source/Top-</a:t>
            </a:r>
            <a:r>
              <a:rPr lang="en-US" altLang="zh-CN" sz="3600" i="1" u="sng" dirty="0" smtClean="0">
                <a:latin typeface="Comic Sans MS" pitchFamily="66" charset="0"/>
              </a:rPr>
              <a:t>k</a:t>
            </a:r>
            <a:r>
              <a:rPr lang="en-US" altLang="zh-CN" sz="3600" u="sng" dirty="0" smtClean="0">
                <a:latin typeface="Comic Sans MS" pitchFamily="66" charset="0"/>
              </a:rPr>
              <a:t>:</a:t>
            </a:r>
            <a:endParaRPr lang="zh-CN" altLang="en-US" sz="3600" u="sng" dirty="0">
              <a:latin typeface="Comic Sans MS" pitchFamily="66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635" y="20140610"/>
            <a:ext cx="6852920" cy="25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4023" y="22640940"/>
            <a:ext cx="3429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1873" y="20069172"/>
            <a:ext cx="6766560" cy="35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" name="矩形 130"/>
          <p:cNvSpPr/>
          <p:nvPr/>
        </p:nvSpPr>
        <p:spPr>
          <a:xfrm>
            <a:off x="495197" y="28762376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Basic Idea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97435" y="30119698"/>
            <a:ext cx="985647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" name="TextBox 131"/>
          <p:cNvSpPr txBox="1"/>
          <p:nvPr/>
        </p:nvSpPr>
        <p:spPr>
          <a:xfrm>
            <a:off x="495197" y="29619632"/>
            <a:ext cx="1148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Forward random walk + Backward searching strategy</a:t>
            </a:r>
            <a:endParaRPr lang="zh-CN" altLang="en-US" sz="3600" u="sng" dirty="0">
              <a:latin typeface="Comic Sans MS" pitchFamily="66" charset="0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5568615" y="5973654"/>
            <a:ext cx="14144724" cy="4900622"/>
            <a:chOff x="495197" y="37334936"/>
            <a:chExt cx="14144724" cy="4900622"/>
          </a:xfrm>
        </p:grpSpPr>
        <p:sp>
          <p:nvSpPr>
            <p:cNvPr id="133" name="矩形 132"/>
            <p:cNvSpPr/>
            <p:nvPr/>
          </p:nvSpPr>
          <p:spPr>
            <a:xfrm>
              <a:off x="495197" y="37334936"/>
              <a:ext cx="6929486" cy="7858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u="sng" dirty="0" smtClean="0">
                  <a:solidFill>
                    <a:srgbClr val="0070C0"/>
                  </a:solidFill>
                  <a:latin typeface="Comic Sans MS" pitchFamily="66" charset="0"/>
                </a:rPr>
                <a:t>Optimizations</a:t>
              </a:r>
              <a:endParaRPr lang="zh-CN" altLang="en-US" sz="4400" u="sng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0029" y="38692258"/>
              <a:ext cx="8793480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" name="矩形 133"/>
            <p:cNvSpPr/>
            <p:nvPr/>
          </p:nvSpPr>
          <p:spPr>
            <a:xfrm>
              <a:off x="638073" y="38120754"/>
              <a:ext cx="5429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u="sng" dirty="0" smtClean="0">
                  <a:latin typeface="Comic Sans MS" pitchFamily="66" charset="0"/>
                  <a:ea typeface="宋体" pitchFamily="2" charset="-122"/>
                </a:rPr>
                <a:t>Probe </a:t>
              </a:r>
              <a:r>
                <a:rPr lang="en-US" altLang="zh-CN" sz="3600" u="sng" dirty="0" smtClean="0">
                  <a:solidFill>
                    <a:srgbClr val="00B050"/>
                  </a:solidFill>
                  <a:latin typeface="Comic Sans MS" pitchFamily="66" charset="0"/>
                  <a:ea typeface="宋体" pitchFamily="2" charset="-122"/>
                </a:rPr>
                <a:t>deterministically</a:t>
              </a:r>
              <a:endParaRPr lang="zh-CN" altLang="en-US" sz="3600" u="sng" dirty="0">
                <a:solidFill>
                  <a:srgbClr val="00B050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11282335" y="38120754"/>
              <a:ext cx="24288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u="sng" dirty="0" smtClean="0">
                  <a:latin typeface="Comic Sans MS" pitchFamily="66" charset="0"/>
                  <a:ea typeface="宋体" pitchFamily="2" charset="-122"/>
                </a:rPr>
                <a:t>Batch up</a:t>
              </a:r>
              <a:endParaRPr lang="zh-CN" altLang="en-US" sz="3600" u="sng" dirty="0">
                <a:solidFill>
                  <a:srgbClr val="00B050"/>
                </a:solidFill>
              </a:endParaRPr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925013" y="38692258"/>
              <a:ext cx="4701540" cy="2750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9" name="矩形 148"/>
            <p:cNvSpPr/>
            <p:nvPr/>
          </p:nvSpPr>
          <p:spPr>
            <a:xfrm>
              <a:off x="10067889" y="41478340"/>
              <a:ext cx="45720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smtClean="0">
                  <a:latin typeface="Garamond" pitchFamily="18" charset="0"/>
                  <a:ea typeface="宋体" pitchFamily="2" charset="-122"/>
                </a:rPr>
                <a:t>Reverse </a:t>
              </a:r>
              <a:r>
                <a:rPr lang="en-US" altLang="zh-CN" sz="3600" dirty="0" err="1" smtClean="0">
                  <a:latin typeface="Garamond" pitchFamily="18" charset="0"/>
                  <a:ea typeface="宋体" pitchFamily="2" charset="-122"/>
                </a:rPr>
                <a:t>reachability</a:t>
              </a:r>
              <a:r>
                <a:rPr lang="en-US" altLang="zh-CN" sz="3600" dirty="0" smtClean="0">
                  <a:latin typeface="Garamond" pitchFamily="18" charset="0"/>
                  <a:ea typeface="宋体" pitchFamily="2" charset="-122"/>
                </a:rPr>
                <a:t> tree</a:t>
              </a:r>
              <a:endParaRPr lang="zh-CN" altLang="en-US" sz="3600" dirty="0">
                <a:solidFill>
                  <a:srgbClr val="00B050"/>
                </a:solidFill>
                <a:latin typeface="Garamond" pitchFamily="18" charset="0"/>
              </a:endParaRPr>
            </a:p>
          </p:txBody>
        </p:sp>
      </p:grpSp>
      <p:sp>
        <p:nvSpPr>
          <p:cNvPr id="157" name="矩形 156"/>
          <p:cNvSpPr/>
          <p:nvPr/>
        </p:nvSpPr>
        <p:spPr>
          <a:xfrm>
            <a:off x="15568615" y="11188628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Theoretical Guarantee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997243" y="12179242"/>
            <a:ext cx="13258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" name="爆炸形 2 159"/>
          <p:cNvSpPr/>
          <p:nvPr/>
        </p:nvSpPr>
        <p:spPr bwMode="auto">
          <a:xfrm>
            <a:off x="22783853" y="10831438"/>
            <a:ext cx="6715172" cy="1571636"/>
          </a:xfrm>
          <a:prstGeom prst="irregularSeal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u="none" strike="noStrike" cap="none" normalizeH="0" dirty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069473" y="11117190"/>
            <a:ext cx="76594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Probably Approximately </a:t>
            </a:r>
          </a:p>
          <a:p>
            <a:pPr algn="ctr"/>
            <a:r>
              <a:rPr lang="en-US" altLang="zh-CN" sz="32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Correct (PAC) </a:t>
            </a:r>
            <a:endParaRPr lang="zh-CN" altLang="en-US" sz="3200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14997111" y="14831966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Small Datasets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82863" y="15760660"/>
            <a:ext cx="7124700" cy="50101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691827" y="15760660"/>
            <a:ext cx="7092950" cy="50101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65" name="矩形 164"/>
          <p:cNvSpPr/>
          <p:nvPr/>
        </p:nvSpPr>
        <p:spPr>
          <a:xfrm>
            <a:off x="14997111" y="20975634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Pooling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426003" y="21904328"/>
            <a:ext cx="10180320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" name="矩形 165"/>
          <p:cNvSpPr/>
          <p:nvPr/>
        </p:nvSpPr>
        <p:spPr>
          <a:xfrm>
            <a:off x="14997111" y="28119434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Large Datasets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021915" y="29905384"/>
            <a:ext cx="554736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0640713" y="28976690"/>
            <a:ext cx="4582160" cy="38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401691" y="28976690"/>
            <a:ext cx="4597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7140251" y="32905780"/>
            <a:ext cx="10706100" cy="27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7140251" y="35620424"/>
            <a:ext cx="10721340" cy="28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" name="矩形 167"/>
          <p:cNvSpPr/>
          <p:nvPr/>
        </p:nvSpPr>
        <p:spPr>
          <a:xfrm>
            <a:off x="14997111" y="38477944"/>
            <a:ext cx="692948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Conclusion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5068549" y="39263762"/>
            <a:ext cx="14859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First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single source and top-k </a:t>
            </a:r>
            <a:r>
              <a:rPr lang="en-US" altLang="zh-CN" sz="3600" dirty="0" err="1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SimRank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algorithm for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dynamic graphs of </a:t>
            </a:r>
          </a:p>
          <a:p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    billion scale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, and with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theoretical accuracy guarantee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Outperforms existing methods in query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efficiency, accuracy and</a:t>
            </a:r>
          </a:p>
          <a:p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    scalability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First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evaluation on large graphs by </a:t>
            </a:r>
            <a:r>
              <a:rPr lang="en-US" altLang="zh-CN" sz="3600" dirty="0" smtClean="0">
                <a:solidFill>
                  <a:srgbClr val="C00000"/>
                </a:solidFill>
                <a:latin typeface="Comic Sans MS" pitchFamily="66" charset="0"/>
              </a:rPr>
              <a:t>pooling</a:t>
            </a:r>
            <a:endParaRPr lang="zh-CN" alt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997111" y="42049844"/>
            <a:ext cx="1277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Our code available at </a:t>
            </a:r>
            <a:r>
              <a:rPr lang="en-US" altLang="zh-CN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https://github.com/dokirabbithole/ProbeSim_vldb_pub</a:t>
            </a:r>
            <a:endParaRPr lang="zh-CN" alt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6569" y="258614"/>
            <a:ext cx="3663950" cy="24955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lg"/>
          </a:ln>
        </p:spPr>
      </p:pic>
      <p:pic>
        <p:nvPicPr>
          <p:cNvPr id="83" name="Picture 5" descr="Full_Colour_Thumb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59010"/>
            <a:ext cx="3840480" cy="21287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4" name="Picture 5" descr="https://static1.squarespace.com/static/56fc095fb09f955b2a4a5490/56fc09d18a65e237645f90c9/56fc0c30f85082da5e626da2/1461767833992/University+of+Helsinki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6735066" y="213483"/>
            <a:ext cx="3478339" cy="2616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6712943" y="3759076"/>
            <a:ext cx="35814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矩形 86"/>
          <p:cNvSpPr/>
          <p:nvPr/>
        </p:nvSpPr>
        <p:spPr>
          <a:xfrm>
            <a:off x="15211425" y="24190344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Query vertex</a:t>
            </a:r>
            <a:r>
              <a:rPr kumimoji="0" lang="en-US" altLang="zh-CN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</a:t>
            </a:r>
          </a:p>
        </p:txBody>
      </p:sp>
      <p:sp>
        <p:nvSpPr>
          <p:cNvPr id="88" name="矩形 87"/>
          <p:cNvSpPr/>
          <p:nvPr/>
        </p:nvSpPr>
        <p:spPr>
          <a:xfrm>
            <a:off x="16178215" y="24723744"/>
            <a:ext cx="74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282863" y="21904328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Top-</a:t>
            </a:r>
            <a:r>
              <a:rPr lang="en-US" altLang="zh-CN" sz="3600" i="1" u="sng" dirty="0" smtClean="0">
                <a:latin typeface="Comic Sans MS" pitchFamily="66" charset="0"/>
              </a:rPr>
              <a:t>k</a:t>
            </a:r>
            <a:r>
              <a:rPr lang="en-US" altLang="zh-CN" sz="3600" u="sng" dirty="0" smtClean="0">
                <a:latin typeface="Comic Sans MS" pitchFamily="66" charset="0"/>
              </a:rPr>
              <a:t>:</a:t>
            </a:r>
            <a:endParaRPr lang="zh-CN" altLang="en-US" sz="3600" u="sng" dirty="0">
              <a:latin typeface="Comic Sans MS" pitchFamily="66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95197" y="23547402"/>
            <a:ext cx="5715040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u="sng" dirty="0" smtClean="0">
                <a:solidFill>
                  <a:srgbClr val="0070C0"/>
                </a:solidFill>
                <a:latin typeface="Comic Sans MS" pitchFamily="66" charset="0"/>
              </a:rPr>
              <a:t>State-of-the-arts</a:t>
            </a:r>
            <a:endParaRPr lang="zh-CN" altLang="en-US" sz="4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91" name="表格 90"/>
          <p:cNvGraphicFramePr>
            <a:graphicFrameLocks noGrp="1"/>
          </p:cNvGraphicFramePr>
          <p:nvPr/>
        </p:nvGraphicFramePr>
        <p:xfrm>
          <a:off x="566635" y="24407536"/>
          <a:ext cx="1400184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2428892"/>
                <a:gridCol w="2357454"/>
                <a:gridCol w="6000792"/>
              </a:tblGrid>
              <a:tr h="390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sng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Method</a:t>
                      </a:r>
                      <a:endParaRPr lang="zh-CN" altLang="en-US" sz="2400" u="sng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sng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Time</a:t>
                      </a:r>
                      <a:endParaRPr lang="zh-CN" altLang="en-US" sz="2400" u="sng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sng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Space</a:t>
                      </a:r>
                      <a:endParaRPr lang="zh-CN" altLang="en-US" sz="2400" u="sng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sng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Drawbacks</a:t>
                      </a:r>
                      <a:endParaRPr lang="zh-CN" altLang="en-US" sz="2400" u="sng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02859">
                <a:tc>
                  <a:txBody>
                    <a:bodyPr/>
                    <a:lstStyle/>
                    <a:p>
                      <a:r>
                        <a:rPr lang="en-US" altLang="zh-CN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TopSim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 [Lee et.al, ICDE12]</a:t>
                      </a:r>
                      <a:endParaRPr lang="zh-CN" alt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Garamond" pitchFamily="18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~O</a:t>
                      </a:r>
                      <a:r>
                        <a:rPr lang="en-US" altLang="zh-CN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(|</a:t>
                      </a:r>
                      <a:r>
                        <a:rPr lang="en-US" altLang="zh-CN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D</a:t>
                      </a:r>
                      <a:r>
                        <a:rPr lang="en-US" altLang="zh-CN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|</a:t>
                      </a:r>
                      <a:r>
                        <a:rPr lang="en-US" altLang="zh-CN" sz="3200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2</a:t>
                      </a:r>
                      <a:r>
                        <a:rPr lang="en-US" altLang="zh-CN" sz="3200" i="1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t</a:t>
                      </a:r>
                      <a:r>
                        <a:rPr lang="en-US" altLang="zh-CN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)</a:t>
                      </a:r>
                      <a:endParaRPr lang="zh-CN" alt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Garamond" pitchFamily="18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</a:rPr>
                        <a:t>-</a:t>
                      </a:r>
                      <a:endParaRPr lang="zh-CN" altLang="en-US" sz="2400" dirty="0">
                        <a:solidFill>
                          <a:schemeClr val="tx2"/>
                        </a:solidFill>
                        <a:latin typeface="+mj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1. Heuristics -&gt; No 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accuracy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guarantee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;</a:t>
                      </a:r>
                    </a:p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2. 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Slow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 on large graphs.</a:t>
                      </a:r>
                      <a:endParaRPr lang="zh-CN" alt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j-ea"/>
                      </a:endParaRPr>
                    </a:p>
                  </a:txBody>
                  <a:tcPr/>
                </a:tc>
              </a:tr>
              <a:tr h="702859">
                <a:tc>
                  <a:txBody>
                    <a:bodyPr/>
                    <a:lstStyle/>
                    <a:p>
                      <a:r>
                        <a:rPr lang="en-US" altLang="zh-CN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  <a:cs typeface="+mn-cs"/>
                        </a:rPr>
                        <a:t>TSF [</a:t>
                      </a:r>
                      <a:r>
                        <a:rPr lang="en-US" altLang="zh-CN" sz="240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  <a:cs typeface="+mn-cs"/>
                        </a:rPr>
                        <a:t>Shao</a:t>
                      </a:r>
                      <a:r>
                        <a:rPr lang="en-US" altLang="zh-CN" sz="2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  <a:cs typeface="+mn-cs"/>
                        </a:rPr>
                        <a:t> et.al, VLDB15</a:t>
                      </a:r>
                      <a:r>
                        <a:rPr lang="en-US" altLang="zh-CN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  <a:cs typeface="+mn-cs"/>
                        </a:rPr>
                        <a:t>]</a:t>
                      </a:r>
                      <a:endParaRPr lang="zh-CN" altLang="en-US" sz="24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Garamond" pitchFamily="18" charset="0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O</a:t>
                      </a:r>
                      <a:r>
                        <a:rPr lang="en-US" altLang="zh-CN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(</a:t>
                      </a:r>
                      <a:r>
                        <a:rPr lang="en-US" altLang="zh-CN" sz="28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R</a:t>
                      </a:r>
                      <a:r>
                        <a:rPr lang="en-US" altLang="zh-CN" sz="2800" i="1" baseline="-25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g</a:t>
                      </a:r>
                      <a:r>
                        <a:rPr lang="en-US" altLang="zh-CN" sz="28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R</a:t>
                      </a:r>
                      <a:r>
                        <a:rPr lang="en-US" altLang="zh-CN" sz="2800" i="1" baseline="-25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q</a:t>
                      </a:r>
                      <a:r>
                        <a:rPr lang="en-US" altLang="zh-CN" sz="28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t</a:t>
                      </a:r>
                      <a:r>
                        <a:rPr lang="en-US" altLang="zh-CN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|</a:t>
                      </a:r>
                      <a:r>
                        <a:rPr lang="en-US" altLang="zh-CN" sz="28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V</a:t>
                      </a:r>
                      <a:r>
                        <a:rPr lang="en-US" altLang="zh-CN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|)</a:t>
                      </a:r>
                      <a:endParaRPr lang="zh-CN" alt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Garamond" pitchFamily="18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CN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altLang="zh-CN" sz="2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altLang="zh-CN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|</a:t>
                      </a:r>
                      <a:r>
                        <a:rPr kumimoji="0" lang="en-US" altLang="zh-CN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|)</a:t>
                      </a:r>
                      <a:endParaRPr lang="zh-CN" altLang="en-US" sz="2400" dirty="0">
                        <a:solidFill>
                          <a:schemeClr val="tx2"/>
                        </a:solidFill>
                        <a:latin typeface="+mj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1. Assumption -&gt; No 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accuracy</a:t>
                      </a:r>
                      <a:r>
                        <a:rPr lang="en-US" altLang="zh-CN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guarantee</a:t>
                      </a:r>
                      <a:r>
                        <a:rPr lang="en-US" altLang="zh-CN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;</a:t>
                      </a:r>
                    </a:p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2. Large sized 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index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!</a:t>
                      </a:r>
                      <a:endParaRPr lang="zh-CN" alt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j-ea"/>
                      </a:endParaRPr>
                    </a:p>
                  </a:txBody>
                  <a:tcPr/>
                </a:tc>
              </a:tr>
              <a:tr h="704134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SLING [</a:t>
                      </a:r>
                      <a:r>
                        <a:rPr lang="en-US" altLang="zh-CN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Tian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 &amp; Xiao, SIGMOD16]</a:t>
                      </a:r>
                      <a:endParaRPr lang="zh-CN" alt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Garamond" pitchFamily="18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O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(|</a:t>
                      </a:r>
                      <a:r>
                        <a:rPr lang="en-US" altLang="zh-CN" sz="2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V</a:t>
                      </a:r>
                      <a:r>
                        <a:rPr lang="en-US" altLang="zh-CN" sz="240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|/</a:t>
                      </a:r>
                      <a:r>
                        <a:rPr lang="el-GR" altLang="zh-CN" sz="2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ε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),</a:t>
                      </a:r>
                    </a:p>
                    <a:p>
                      <a:pPr algn="ctr"/>
                      <a:r>
                        <a:rPr lang="en-US" altLang="zh-CN" sz="2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O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(|</a:t>
                      </a:r>
                      <a:r>
                        <a:rPr lang="en-US" altLang="zh-CN" sz="24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E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|log</a:t>
                      </a:r>
                      <a:r>
                        <a:rPr lang="en-US" altLang="zh-CN" sz="2400" baseline="-25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2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1/</a:t>
                      </a:r>
                      <a:r>
                        <a:rPr lang="el-GR" altLang="zh-CN" sz="2400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ε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aramond" pitchFamily="18" charset="0"/>
                          <a:ea typeface="+mj-ea"/>
                        </a:rPr>
                        <a:t>)</a:t>
                      </a:r>
                      <a:endParaRPr lang="zh-CN" alt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Garamond" pitchFamily="18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(|</a:t>
                      </a:r>
                      <a:r>
                        <a:rPr kumimoji="0" lang="en-US" altLang="zh-C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|/</a:t>
                      </a:r>
                      <a:r>
                        <a:rPr kumimoji="0" lang="el-GR" altLang="zh-C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ε</a:t>
                      </a: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33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)</a:t>
                      </a:r>
                      <a:endParaRPr lang="zh-CN" altLang="en-US" sz="2400" dirty="0">
                        <a:solidFill>
                          <a:schemeClr val="tx2"/>
                        </a:solidFill>
                        <a:latin typeface="+mj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1. Large 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index</a:t>
                      </a:r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 and preprocessing time;</a:t>
                      </a:r>
                    </a:p>
                    <a:p>
                      <a:r>
                        <a:rPr lang="en-US" altLang="zh-CN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2. Do</a:t>
                      </a:r>
                      <a:r>
                        <a:rPr lang="en-US" altLang="zh-CN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 not support 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dynamic</a:t>
                      </a:r>
                      <a:r>
                        <a:rPr lang="en-US" altLang="zh-CN" sz="2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j-ea"/>
                        </a:rPr>
                        <a:t> </a:t>
                      </a:r>
                      <a:r>
                        <a:rPr lang="en-US" altLang="zh-CN" sz="2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j-ea"/>
                        </a:rPr>
                        <a:t>graph</a:t>
                      </a:r>
                      <a:endParaRPr lang="zh-CN" altLang="en-US" sz="2400" dirty="0">
                        <a:solidFill>
                          <a:srgbClr val="C00000"/>
                        </a:solidFill>
                        <a:latin typeface="Comic Sans MS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566635" y="36688605"/>
            <a:ext cx="594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 smtClean="0">
                <a:latin typeface="Comic Sans MS" pitchFamily="66" charset="0"/>
              </a:rPr>
              <a:t>Intuition: </a:t>
            </a:r>
            <a:r>
              <a:rPr lang="en-US" altLang="zh-CN" sz="3600" u="sng" dirty="0" err="1" smtClean="0">
                <a:latin typeface="Comic Sans MS" pitchFamily="66" charset="0"/>
              </a:rPr>
              <a:t>ProbeSim</a:t>
            </a:r>
            <a:r>
              <a:rPr lang="en-US" altLang="zh-CN" sz="3600" u="sng" dirty="0" smtClean="0">
                <a:latin typeface="Comic Sans MS" pitchFamily="66" charset="0"/>
              </a:rPr>
              <a:t> vs. MC</a:t>
            </a:r>
            <a:endParaRPr lang="zh-CN" altLang="en-US" sz="3600" u="sng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95197" y="37620689"/>
            <a:ext cx="6956489" cy="400831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567559" y="37620687"/>
            <a:ext cx="7173563" cy="4003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97" name="TextBox 96"/>
          <p:cNvSpPr txBox="1"/>
          <p:nvPr/>
        </p:nvSpPr>
        <p:spPr>
          <a:xfrm>
            <a:off x="3281279" y="41692654"/>
            <a:ext cx="1013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C00000"/>
                </a:solidFill>
                <a:latin typeface="Garamond" pitchFamily="18" charset="0"/>
              </a:rPr>
              <a:t>MC</a:t>
            </a:r>
            <a:endParaRPr lang="zh-CN" altLang="en-US" sz="44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873530" y="41692654"/>
            <a:ext cx="2337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 smtClean="0">
                <a:solidFill>
                  <a:srgbClr val="00B050"/>
                </a:solidFill>
                <a:latin typeface="Garamond" pitchFamily="18" charset="0"/>
              </a:rPr>
              <a:t>ProbeSim</a:t>
            </a:r>
            <a:endParaRPr lang="zh-CN" altLang="en-US" sz="4400" dirty="0">
              <a:solidFill>
                <a:srgbClr val="00B05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1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317</Words>
  <Application>Microsoft Office PowerPoint</Application>
  <PresentationFormat>自定义</PresentationFormat>
  <Paragraphs>69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hfr</dc:creator>
  <cp:lastModifiedBy>dell</cp:lastModifiedBy>
  <cp:revision>353</cp:revision>
  <dcterms:created xsi:type="dcterms:W3CDTF">2015-03-16T08:03:09Z</dcterms:created>
  <dcterms:modified xsi:type="dcterms:W3CDTF">2018-08-24T04:48:24Z</dcterms:modified>
</cp:coreProperties>
</file>