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5"/>
  </p:notesMasterIdLst>
  <p:handoutMasterIdLst>
    <p:handoutMasterId r:id="rId26"/>
  </p:handoutMasterIdLst>
  <p:sldIdLst>
    <p:sldId id="410" r:id="rId4"/>
    <p:sldId id="257" r:id="rId6"/>
    <p:sldId id="441" r:id="rId7"/>
    <p:sldId id="442" r:id="rId8"/>
    <p:sldId id="443" r:id="rId9"/>
    <p:sldId id="267" r:id="rId10"/>
    <p:sldId id="272" r:id="rId11"/>
    <p:sldId id="448" r:id="rId12"/>
    <p:sldId id="449" r:id="rId13"/>
    <p:sldId id="273" r:id="rId14"/>
    <p:sldId id="451" r:id="rId15"/>
    <p:sldId id="452" r:id="rId16"/>
    <p:sldId id="454" r:id="rId17"/>
    <p:sldId id="279" r:id="rId18"/>
    <p:sldId id="455" r:id="rId19"/>
    <p:sldId id="456" r:id="rId20"/>
    <p:sldId id="457" r:id="rId21"/>
    <p:sldId id="284" r:id="rId22"/>
    <p:sldId id="282" r:id="rId23"/>
    <p:sldId id="450" r:id="rId24"/>
    <p:sldId id="411" r:id="rId25"/>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5"/>
    <a:srgbClr val="9E1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p:restoredTop sz="72770"/>
  </p:normalViewPr>
  <p:slideViewPr>
    <p:cSldViewPr snapToGrid="0" snapToObjects="1">
      <p:cViewPr varScale="1">
        <p:scale>
          <a:sx n="93" d="100"/>
          <a:sy n="93" d="100"/>
        </p:scale>
        <p:origin x="16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gs" Target="tags/tag4.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E0D2E-9CE3-F741-9121-3125E6D2E719}"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C4839-FCF7-6D4C-80E2-CC0B214C7B6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sym typeface="+mn-ea"/>
              </a:rPr>
              <a:t>大家好，我是来自中国人民大学的博士后高泽峰，本次带来的分享是我们组在</a:t>
            </a:r>
            <a:r>
              <a:rPr kumimoji="1" lang="en-US" altLang="zh-CN" dirty="0">
                <a:sym typeface="+mn-ea"/>
              </a:rPr>
              <a:t>COLING</a:t>
            </a:r>
            <a:r>
              <a:rPr kumimoji="1" lang="zh-CN" altLang="en-US" dirty="0">
                <a:sym typeface="+mn-ea"/>
              </a:rPr>
              <a:t> </a:t>
            </a:r>
            <a:r>
              <a:rPr kumimoji="1" lang="en-US" altLang="zh-CN" dirty="0">
                <a:sym typeface="+mn-ea"/>
              </a:rPr>
              <a:t>2022</a:t>
            </a:r>
            <a:r>
              <a:rPr kumimoji="1" lang="zh-CN" altLang="en-US" dirty="0">
                <a:sym typeface="+mn-ea"/>
              </a:rPr>
              <a:t>上的工作，叫</a:t>
            </a:r>
            <a:r>
              <a:rPr kumimoji="1" lang="en-US" altLang="zh-CN" dirty="0">
                <a:sym typeface="+mn-ea"/>
              </a:rPr>
              <a:t>《</a:t>
            </a:r>
            <a:r>
              <a:rPr dirty="0">
                <a:solidFill>
                  <a:srgbClr val="9E1E32"/>
                </a:solidFill>
                <a:latin typeface="Times New Roman" panose="02020603050405020304" pitchFamily="18" charset="0"/>
                <a:ea typeface="华文楷体" charset="0"/>
                <a:cs typeface="Times New Roman" panose="02020603050405020304" pitchFamily="18" charset="0"/>
                <a:sym typeface="+mn-ea"/>
              </a:rPr>
              <a:t>Parameter-Efficient Mixture-of-Experts</a:t>
            </a:r>
            <a:r>
              <a:rPr lang="en-US" dirty="0">
                <a:solidFill>
                  <a:srgbClr val="9E1E32"/>
                </a:solidFill>
                <a:latin typeface="Times New Roman" panose="02020603050405020304" pitchFamily="18" charset="0"/>
                <a:ea typeface="华文楷体" charset="0"/>
                <a:cs typeface="Times New Roman" panose="02020603050405020304" pitchFamily="18" charset="0"/>
                <a:sym typeface="+mn-ea"/>
              </a:rPr>
              <a:t> </a:t>
            </a:r>
            <a:r>
              <a:rPr dirty="0">
                <a:solidFill>
                  <a:srgbClr val="9E1E32"/>
                </a:solidFill>
                <a:latin typeface="Times New Roman" panose="02020603050405020304" pitchFamily="18" charset="0"/>
                <a:ea typeface="华文楷体" charset="0"/>
                <a:cs typeface="Times New Roman" panose="02020603050405020304" pitchFamily="18" charset="0"/>
                <a:sym typeface="+mn-ea"/>
              </a:rPr>
              <a:t>Architecture</a:t>
            </a:r>
            <a:r>
              <a:rPr lang="en-US" dirty="0">
                <a:solidFill>
                  <a:srgbClr val="9E1E32"/>
                </a:solidFill>
                <a:latin typeface="Times New Roman" panose="02020603050405020304" pitchFamily="18" charset="0"/>
                <a:ea typeface="华文楷体" charset="0"/>
                <a:cs typeface="Times New Roman" panose="02020603050405020304" pitchFamily="18" charset="0"/>
                <a:sym typeface="+mn-ea"/>
              </a:rPr>
              <a:t> </a:t>
            </a:r>
            <a:r>
              <a:rPr dirty="0">
                <a:solidFill>
                  <a:srgbClr val="9E1E32"/>
                </a:solidFill>
                <a:latin typeface="Times New Roman" panose="02020603050405020304" pitchFamily="18" charset="0"/>
                <a:ea typeface="华文楷体" charset="0"/>
                <a:cs typeface="Times New Roman" panose="02020603050405020304" pitchFamily="18" charset="0"/>
                <a:sym typeface="+mn-ea"/>
              </a:rPr>
              <a:t>for Pre-trained Language Models</a:t>
            </a:r>
            <a:r>
              <a:rPr kumimoji="1" lang="en-US" altLang="zh-CN" dirty="0">
                <a:sym typeface="+mn-ea"/>
              </a:rPr>
              <a:t>》</a:t>
            </a:r>
            <a:r>
              <a:rPr kumimoji="1" lang="zh-CN" altLang="en-US" dirty="0">
                <a:sym typeface="+mn-ea"/>
              </a:rPr>
              <a:t>，我的合作者是刘沛羽，赵鑫，</a:t>
            </a:r>
            <a:r>
              <a:rPr kumimoji="1" lang="en-US" altLang="zh-CN" dirty="0" err="1">
                <a:sym typeface="+mn-ea"/>
              </a:rPr>
              <a:t>luzhongyi</a:t>
            </a:r>
            <a:r>
              <a:rPr kumimoji="1" lang="zh-CN" altLang="en-US" dirty="0">
                <a:sym typeface="+mn-ea"/>
              </a:rPr>
              <a:t>和</a:t>
            </a:r>
            <a:r>
              <a:rPr kumimoji="1" lang="en-US" altLang="zh-CN" dirty="0" err="1">
                <a:sym typeface="+mn-ea"/>
              </a:rPr>
              <a:t>wenjirong</a:t>
            </a:r>
            <a:r>
              <a:rPr kumimoji="1" lang="zh-CN" altLang="en-US" dirty="0">
                <a:sym typeface="+mn-ea"/>
              </a:rPr>
              <a:t>。</a:t>
            </a:r>
            <a:endParaRPr kumimoji="1" lang="en-US" altLang="zh-CN" dirty="0"/>
          </a:p>
          <a:p>
            <a:r>
              <a:rPr kumimoji="1" lang="zh-CN" altLang="en-US" dirty="0">
                <a:sym typeface="+mn-ea"/>
              </a:rPr>
              <a:t>我的主要研究方向是自然语言处理、预训练语言模型、模型压缩。</a:t>
            </a:r>
            <a:endParaRPr kumimoji="1" lang="en-US" altLang="zh-CN" dirty="0"/>
          </a:p>
          <a:p>
            <a:r>
              <a:rPr kumimoji="1" lang="zh-CN" altLang="en-US" dirty="0">
                <a:sym typeface="+mn-ea"/>
              </a:rPr>
              <a:t>主要内容：</a:t>
            </a:r>
            <a:r>
              <a:rPr kumimoji="1" lang="zh-CN" altLang="en-US" dirty="0">
                <a:sym typeface="+mn-ea"/>
              </a:rPr>
              <a:t>今天的讨论中我会先为大家介绍一下混合专家模型的背景。将</a:t>
            </a:r>
            <a:r>
              <a:rPr kumimoji="1" lang="en-US" altLang="zh-CN" dirty="0">
                <a:sym typeface="+mn-ea"/>
              </a:rPr>
              <a:t>MoE</a:t>
            </a:r>
            <a:r>
              <a:rPr kumimoji="1" lang="zh-CN" altLang="en-US" dirty="0">
                <a:sym typeface="+mn-ea"/>
              </a:rPr>
              <a:t>应用到</a:t>
            </a:r>
            <a:r>
              <a:rPr kumimoji="1" lang="en-US" altLang="zh-CN" dirty="0">
                <a:sym typeface="+mn-ea"/>
              </a:rPr>
              <a:t>PLM</a:t>
            </a:r>
            <a:r>
              <a:rPr kumimoji="1" lang="zh-CN" altLang="en-US" dirty="0">
                <a:sym typeface="+mn-ea"/>
              </a:rPr>
              <a:t>中的主要挑战以及对应的解决方法。随后我会介绍我们组提出的基于张量分解方法的参数高效的混合专家模型架构。</a:t>
            </a:r>
            <a:endParaRPr kumimoji="1" lang="zh-CN" altLang="en-US" dirty="0">
              <a:sym typeface="+mn-ea"/>
            </a:endParaRPr>
          </a:p>
          <a:p>
            <a:r>
              <a:rPr kumimoji="1" lang="zh-CN" altLang="en-US" dirty="0">
                <a:sym typeface="+mn-ea"/>
              </a:rPr>
              <a:t>本次分享的时间有限，因此公式推导以及具体细节不会太侧重，有兴趣的同学可以进一步关注我们的论文。</a:t>
            </a:r>
            <a:endParaRPr kumimoji="1" lang="zh-CN" altLang="en-US" dirty="0"/>
          </a:p>
          <a:p>
            <a:endParaRPr kumimoji="1" lang="en-US" altLang="zh-CN" dirty="0"/>
          </a:p>
        </p:txBody>
      </p:sp>
      <p:sp>
        <p:nvSpPr>
          <p:cNvPr id="4" name="灯片编号占位符 3"/>
          <p:cNvSpPr>
            <a:spLocks noGrp="1"/>
          </p:cNvSpPr>
          <p:nvPr>
            <p:ph type="sldNum" sz="quarter" idx="10"/>
          </p:nvPr>
        </p:nvSpPr>
        <p:spPr/>
        <p:txBody>
          <a:bodyPr/>
          <a:lstStyle/>
          <a:p>
            <a:fld id="{00BE3BAD-15B5-4674-826F-A2FA4BED5D1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前面介绍了</a:t>
            </a:r>
            <a:r>
              <a:rPr kumimoji="1" lang="en-US" altLang="zh-CN" dirty="0"/>
              <a:t>MPO</a:t>
            </a:r>
            <a:r>
              <a:rPr kumimoji="1" lang="zh-CN" altLang="en-US" dirty="0"/>
              <a:t>方法之后，我们后面介绍如何用这种特性来实现我们提到的模型压缩和轻量化微调。</a:t>
            </a:r>
            <a:endParaRPr kumimoji="1" lang="zh-CN" altLang="en-US"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mn-lt"/>
                <a:ea typeface="+mn-ea"/>
                <a:cs typeface="+mn-cs"/>
              </a:rPr>
              <a:t>we propose an MPO-based compression approach for PLMs, called </a:t>
            </a:r>
            <a:r>
              <a:rPr lang="en-GB" altLang="zh-CN" sz="1200" i="1" kern="1200" dirty="0">
                <a:solidFill>
                  <a:schemeClr val="tx1"/>
                </a:solidFill>
                <a:effectLst/>
                <a:latin typeface="+mn-lt"/>
                <a:ea typeface="+mn-ea"/>
                <a:cs typeface="+mn-cs"/>
              </a:rPr>
              <a:t>MPOP </a:t>
            </a:r>
            <a:endParaRPr lang="en-GB" altLang="zh-CN" dirty="0"/>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200" dirty="0">
                <a:latin typeface="Times New Roman" panose="02020603050405020304" pitchFamily="18" charset="0"/>
                <a:cs typeface="Times New Roman" panose="02020603050405020304" pitchFamily="18" charset="0"/>
              </a:rPr>
              <a:t>And we give the overview of our final solution that, we propose a lightweight fine-tuning strategy with auxiliary tensors and an optimizing algorithm named as dimension squeezing for stacked architecture optimization. Next, I will introduce the solutions in two parts.</a:t>
            </a:r>
            <a:endParaRPr lang="en-GB" altLang="zh-CN" sz="1400" dirty="0">
              <a:latin typeface="Times New Roman" panose="02020603050405020304" pitchFamily="18" charset="0"/>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a:t>
            </a:r>
            <a:r>
              <a:rPr lang="en-US" altLang="zh-CN"/>
              <a:t>MPOE</a:t>
            </a:r>
            <a:r>
              <a:rPr lang="zh-CN" altLang="en-US"/>
              <a:t>方法中，我们通过将专家中的参数矩阵进行</a:t>
            </a:r>
            <a:r>
              <a:rPr lang="en-US" altLang="zh-CN"/>
              <a:t>MPO</a:t>
            </a:r>
            <a:r>
              <a:rPr lang="zh-CN" altLang="en-US"/>
              <a:t>分解，得到中心张量</a:t>
            </a:r>
            <a:r>
              <a:rPr lang="en-US" altLang="zh-CN"/>
              <a:t>C</a:t>
            </a:r>
            <a:r>
              <a:rPr lang="zh-CN" altLang="en-US"/>
              <a:t>与辅助张量</a:t>
            </a:r>
            <a:r>
              <a:rPr lang="en-US" altLang="zh-CN"/>
              <a:t>A</a:t>
            </a:r>
            <a:r>
              <a:rPr lang="zh-CN" altLang="en-US"/>
              <a:t>。</a:t>
            </a:r>
            <a:endParaRPr lang="zh-CN" altLang="en-US"/>
          </a:p>
          <a:p>
            <a:r>
              <a:rPr lang="zh-CN" altLang="en-US"/>
              <a:t>在不同的专家中共享中心张量</a:t>
            </a:r>
            <a:r>
              <a:rPr lang="en-US" altLang="zh-CN"/>
              <a:t>C</a:t>
            </a:r>
            <a:r>
              <a:rPr lang="zh-CN" altLang="en-US"/>
              <a:t>的参数可以实现</a:t>
            </a:r>
            <a:r>
              <a:rPr lang="en-US" altLang="zh-CN"/>
              <a:t>MPOE</a:t>
            </a:r>
            <a:r>
              <a:rPr lang="zh-CN" altLang="en-US"/>
              <a:t>策略。</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kumimoji="1" lang="zh-CN" altLang="en-US" dirty="0">
                <a:sym typeface="+mn-ea"/>
              </a:rPr>
              <a:t>因为在不同的专家中共享了中心张量</a:t>
            </a:r>
            <a:r>
              <a:rPr kumimoji="1" lang="en-US" altLang="zh-CN" dirty="0">
                <a:sym typeface="+mn-ea"/>
              </a:rPr>
              <a:t>C</a:t>
            </a:r>
            <a:r>
              <a:rPr kumimoji="1" lang="zh-CN" altLang="en-US" dirty="0">
                <a:sym typeface="+mn-ea"/>
              </a:rPr>
              <a:t>的参数，这会导致每个输入样本都会使得中心张量的参数更新。</a:t>
            </a:r>
            <a:endParaRPr kumimoji="1" lang="zh-CN" altLang="en-US" dirty="0"/>
          </a:p>
          <a:p>
            <a:r>
              <a:rPr kumimoji="1" lang="zh-CN" altLang="en-US" dirty="0">
                <a:sym typeface="+mn-ea"/>
              </a:rPr>
              <a:t>这会导致中心张量与辅助张量的更新频次差异巨大而产生过拟合，我们设计了中心张量的梯度掩蔽策略来避免这种过拟合问题。</a:t>
            </a:r>
            <a:endParaRPr kumimoji="1" lang="zh-CN" altLang="en-US" dirty="0"/>
          </a:p>
          <a:p>
            <a:r>
              <a:rPr kumimoji="1" lang="zh-CN" altLang="en-US" dirty="0">
                <a:sym typeface="+mn-ea"/>
              </a:rPr>
              <a:t>右边的公式</a:t>
            </a:r>
            <a:r>
              <a:rPr kumimoji="1" lang="en-US" altLang="zh-CN" dirty="0">
                <a:sym typeface="+mn-ea"/>
              </a:rPr>
              <a:t>b</a:t>
            </a:r>
            <a:r>
              <a:rPr kumimoji="1" lang="zh-CN" altLang="en-US" dirty="0">
                <a:sym typeface="+mn-ea"/>
              </a:rPr>
              <a:t>代表的是伯努利分布，我们以</a:t>
            </a:r>
            <a:r>
              <a:rPr kumimoji="1" lang="en-US" altLang="zh-CN" dirty="0">
                <a:sym typeface="+mn-ea"/>
              </a:rPr>
              <a:t>p_d</a:t>
            </a:r>
            <a:r>
              <a:rPr kumimoji="1" lang="zh-CN" altLang="en-US" dirty="0">
                <a:sym typeface="+mn-ea"/>
              </a:rPr>
              <a:t>的概率对中心张量的梯度做了掩蔽操作。使得中心张量不更新。</a:t>
            </a:r>
            <a:endParaRPr kumimoji="1" lang="zh-CN" altLang="en-US" dirty="0"/>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mn-lt"/>
                <a:ea typeface="+mn-ea"/>
                <a:cs typeface="+mn-cs"/>
              </a:rPr>
              <a:t>As shown in Table 3, our approach MPOP is very competitive in the GLUE benchmark, and it outperforms ALBERT in all tasks (except MNLI) with a higher overall score of 79.7. Looking at the last column, compared with ALBERT, MPOP reduces total parameters by 22% .In particular, it results in a significant reduction of pretrained parameters by 91%.</a:t>
            </a:r>
            <a:endParaRPr lang="en-GB" altLang="zh-CN" dirty="0"/>
          </a:p>
          <a:p>
            <a:endParaRPr kumimoji="1" lang="zh-CN" altLang="en-US"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Comparing MPOP full and MPOP full plus LFA, we note that fine-tuning all the parameters seems to have a negative effect on performance. For example , RTE and MRPC</a:t>
            </a:r>
            <a:endParaRPr kumimoji="1" lang="en-US" altLang="zh-CN" dirty="0"/>
          </a:p>
          <a:p>
            <a:r>
              <a:rPr kumimoji="1" lang="en-US" altLang="zh-CN" dirty="0"/>
              <a:t>Comparing MPOP and MPOP </a:t>
            </a:r>
            <a:r>
              <a:rPr kumimoji="1" lang="en-US" altLang="zh-CN" dirty="0" err="1"/>
              <a:t>dir</a:t>
            </a:r>
            <a:r>
              <a:rPr kumimoji="1" lang="en-US" altLang="zh-CN" dirty="0"/>
              <a:t>, we find dimension squeezing algorithm plays a key role in improving our approach, since it is tailored to stacked architecture.</a:t>
            </a:r>
            <a:endParaRPr kumimoji="1" lang="zh-CN" altLang="en-US"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Times New Roman" panose="02020603050405020304" pitchFamily="18" charset="0"/>
                <a:cs typeface="Times New Roman" panose="02020603050405020304" pitchFamily="18" charset="0"/>
              </a:rPr>
              <a:t>from table 4, our approach provides a more principled way for lightweight fine-tuning than fine-tuning the last 1-3 layers of BERT.</a:t>
            </a:r>
            <a:endParaRPr lang="en-US" altLang="zh-CN"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GB" altLang="zh-CN"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GB" altLang="zh-CN" dirty="0"/>
              <a:t>from table 5, Our method can be applied to either uncompressed or compressed PLMs.</a:t>
            </a:r>
            <a:endParaRPr kumimoji="1" lang="en-GB" altLang="zh-CN" dirty="0"/>
          </a:p>
          <a:p>
            <a:r>
              <a:rPr kumimoji="1" lang="en-GB" altLang="zh-CN" dirty="0"/>
              <a:t>and Our approach can substantially reduce the network parameters, especially ones to be fine-tuned. </a:t>
            </a:r>
            <a:endParaRPr kumimoji="1" lang="en-GB" altLang="zh-CN" dirty="0"/>
          </a:p>
          <a:p>
            <a:endParaRPr kumimoji="1" lang="zh-CN" altLang="en-US"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上面的图</a:t>
            </a:r>
            <a:r>
              <a:rPr lang="en-US" altLang="zh-CN" sz="1200" kern="1200" dirty="0">
                <a:solidFill>
                  <a:schemeClr val="tx1"/>
                </a:solidFill>
                <a:effectLst/>
                <a:latin typeface="+mn-lt"/>
                <a:ea typeface="+mn-ea"/>
                <a:cs typeface="+mn-cs"/>
              </a:rPr>
              <a:t>(a)</a:t>
            </a:r>
            <a:r>
              <a:rPr lang="zh-CN" altLang="zh-CN" sz="1200" kern="1200" dirty="0">
                <a:solidFill>
                  <a:schemeClr val="tx1"/>
                </a:solidFill>
                <a:effectLst/>
                <a:latin typeface="+mn-lt"/>
                <a:ea typeface="+mn-ea"/>
                <a:cs typeface="+mn-cs"/>
              </a:rPr>
              <a:t>中对比了</a:t>
            </a:r>
            <a:r>
              <a:rPr lang="en-US" altLang="zh-CN" sz="1200" kern="1200" dirty="0">
                <a:solidFill>
                  <a:schemeClr val="tx1"/>
                </a:solidFill>
                <a:effectLst/>
                <a:latin typeface="+mn-lt"/>
                <a:ea typeface="+mn-ea"/>
                <a:cs typeface="+mn-cs"/>
              </a:rPr>
              <a:t>CPD</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MPO</a:t>
            </a:r>
            <a:r>
              <a:rPr lang="zh-CN" altLang="zh-CN" sz="1200" kern="1200" dirty="0">
                <a:solidFill>
                  <a:schemeClr val="tx1"/>
                </a:solidFill>
                <a:effectLst/>
                <a:latin typeface="+mn-lt"/>
                <a:ea typeface="+mn-ea"/>
                <a:cs typeface="+mn-cs"/>
              </a:rPr>
              <a:t>方法的压缩效果，发现在同样的压缩率条件下，</a:t>
            </a:r>
            <a:r>
              <a:rPr lang="en-US" altLang="zh-CN" sz="1200" kern="1200" dirty="0">
                <a:solidFill>
                  <a:schemeClr val="tx1"/>
                </a:solidFill>
                <a:effectLst/>
                <a:latin typeface="+mn-lt"/>
                <a:ea typeface="+mn-ea"/>
                <a:cs typeface="+mn-cs"/>
              </a:rPr>
              <a:t>MPO</a:t>
            </a:r>
            <a:r>
              <a:rPr lang="zh-CN" altLang="zh-CN" sz="1200" kern="1200" dirty="0">
                <a:solidFill>
                  <a:schemeClr val="tx1"/>
                </a:solidFill>
                <a:effectLst/>
                <a:latin typeface="+mn-lt"/>
                <a:ea typeface="+mn-ea"/>
                <a:cs typeface="+mn-cs"/>
              </a:rPr>
              <a:t>有着更低的重构误差，在图</a:t>
            </a:r>
            <a:r>
              <a:rPr lang="en-US" altLang="zh-CN" sz="1200" kern="1200" dirty="0">
                <a:solidFill>
                  <a:schemeClr val="tx1"/>
                </a:solidFill>
                <a:effectLst/>
                <a:latin typeface="+mn-lt"/>
                <a:ea typeface="+mn-ea"/>
                <a:cs typeface="+mn-cs"/>
              </a:rPr>
              <a:t>(b)</a:t>
            </a:r>
            <a:r>
              <a:rPr lang="zh-CN" altLang="zh-CN" sz="1200" kern="1200" dirty="0">
                <a:solidFill>
                  <a:schemeClr val="tx1"/>
                </a:solidFill>
                <a:effectLst/>
                <a:latin typeface="+mn-lt"/>
                <a:ea typeface="+mn-ea"/>
                <a:cs typeface="+mn-cs"/>
              </a:rPr>
              <a:t>中，我们测试了</a:t>
            </a:r>
            <a:r>
              <a:rPr lang="en-US" altLang="zh-CN" sz="1200" kern="1200" dirty="0">
                <a:solidFill>
                  <a:schemeClr val="tx1"/>
                </a:solidFill>
                <a:effectLst/>
                <a:latin typeface="+mn-lt"/>
                <a:ea typeface="+mn-ea"/>
                <a:cs typeface="+mn-cs"/>
              </a:rPr>
              <a:t>MPO</a:t>
            </a:r>
            <a:r>
              <a:rPr lang="zh-CN" altLang="zh-CN" sz="1200" kern="1200" dirty="0">
                <a:solidFill>
                  <a:schemeClr val="tx1"/>
                </a:solidFill>
                <a:effectLst/>
                <a:latin typeface="+mn-lt"/>
                <a:ea typeface="+mn-ea"/>
                <a:cs typeface="+mn-cs"/>
              </a:rPr>
              <a:t>展开成的张量的数目对重构误差的影响，结果发现，采用</a:t>
            </a:r>
            <a:r>
              <a:rPr lang="en-US" altLang="zh-CN" sz="1200" kern="1200" dirty="0">
                <a:solidFill>
                  <a:schemeClr val="tx1"/>
                </a:solidFill>
                <a:effectLst/>
                <a:latin typeface="+mn-lt"/>
                <a:ea typeface="+mn-ea"/>
                <a:cs typeface="+mn-cs"/>
              </a:rPr>
              <a:t>2,3,5,7</a:t>
            </a:r>
            <a:r>
              <a:rPr lang="zh-CN" altLang="zh-CN" sz="1200" kern="1200" dirty="0">
                <a:solidFill>
                  <a:schemeClr val="tx1"/>
                </a:solidFill>
                <a:effectLst/>
                <a:latin typeface="+mn-lt"/>
                <a:ea typeface="+mn-ea"/>
                <a:cs typeface="+mn-cs"/>
              </a:rPr>
              <a:t>不同的张量数目，并不会对重构误差有明显的影响</a:t>
            </a:r>
            <a:r>
              <a:rPr lang="zh-CN" altLang="zh-CN" dirty="0">
                <a:effectLst/>
              </a:rPr>
              <a:t> </a:t>
            </a:r>
            <a:endParaRPr lang="en-GB" altLang="zh-CN" dirty="0"/>
          </a:p>
          <a:p>
            <a:endParaRPr kumimoji="1" lang="zh-CN" altLang="en-US"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dirty="0">
                <a:latin typeface="Times New Roman" panose="02020603050405020304" pitchFamily="18" charset="0"/>
                <a:cs typeface="Times New Roman" panose="02020603050405020304" pitchFamily="18" charset="0"/>
              </a:rPr>
              <a:t>To our knowledge, it is the first time that MPO decomposition had been applied to compress PLMs.</a:t>
            </a:r>
            <a:endParaRPr lang="en-GB" altLang="zh-CN" sz="12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这是本次分享的提纲，下面我首先介绍我们的工作的相关背景以及研究动机。</a:t>
            </a:r>
            <a:endParaRPr kumimoji="1" lang="zh-CN" altLang="en-US"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Shazeer</a:t>
            </a:r>
            <a:r>
              <a:rPr kumimoji="1" lang="zh-CN" altLang="en-US" dirty="0"/>
              <a:t>于</a:t>
            </a:r>
            <a:r>
              <a:rPr kumimoji="1" lang="en-US" altLang="zh-CN" dirty="0"/>
              <a:t>2017</a:t>
            </a:r>
            <a:r>
              <a:rPr kumimoji="1" lang="zh-CN" altLang="en-US" dirty="0"/>
              <a:t>年首次将</a:t>
            </a:r>
            <a:r>
              <a:rPr kumimoji="1" lang="en-US" altLang="zh-CN" dirty="0"/>
              <a:t>MoE</a:t>
            </a:r>
            <a:r>
              <a:rPr kumimoji="1" lang="zh-CN" altLang="en-US" dirty="0"/>
              <a:t>架构首次用于预训练语言模型。</a:t>
            </a:r>
            <a:endParaRPr kumimoji="1" lang="zh-CN" altLang="en-US" dirty="0"/>
          </a:p>
          <a:p>
            <a:r>
              <a:rPr kumimoji="1" lang="zh-CN" altLang="en-US" dirty="0"/>
              <a:t>具体来说，将</a:t>
            </a:r>
            <a:r>
              <a:rPr kumimoji="1" lang="en-US" altLang="zh-CN" dirty="0"/>
              <a:t>Transformer</a:t>
            </a:r>
            <a:r>
              <a:rPr kumimoji="1" lang="zh-CN" altLang="en-US" dirty="0"/>
              <a:t>结构中的全连接层</a:t>
            </a:r>
            <a:r>
              <a:rPr kumimoji="1" lang="en-US" altLang="zh-CN" dirty="0"/>
              <a:t>FFN</a:t>
            </a:r>
            <a:r>
              <a:rPr kumimoji="1" lang="zh-CN" altLang="en-US" dirty="0"/>
              <a:t>看做是一个</a:t>
            </a:r>
            <a:r>
              <a:rPr kumimoji="1" lang="en-US" altLang="zh-CN" dirty="0"/>
              <a:t>“</a:t>
            </a:r>
            <a:r>
              <a:rPr kumimoji="1" lang="zh-CN" altLang="en-US" dirty="0"/>
              <a:t>专家</a:t>
            </a:r>
            <a:r>
              <a:rPr kumimoji="1" lang="en-US" altLang="zh-CN" dirty="0"/>
              <a:t>”</a:t>
            </a:r>
            <a:r>
              <a:rPr kumimoji="1" lang="zh-CN" altLang="en-US" dirty="0"/>
              <a:t>，将这个专家扩展</a:t>
            </a:r>
            <a:r>
              <a:rPr kumimoji="1" lang="en-US" altLang="zh-CN" dirty="0"/>
              <a:t>N</a:t>
            </a:r>
            <a:r>
              <a:rPr kumimoji="1" lang="zh-CN" altLang="en-US" dirty="0"/>
              <a:t>次，就得到了</a:t>
            </a:r>
            <a:r>
              <a:rPr kumimoji="1" lang="en-US" altLang="zh-CN" dirty="0"/>
              <a:t>N</a:t>
            </a:r>
            <a:r>
              <a:rPr kumimoji="1" lang="zh-CN" altLang="en-US" dirty="0"/>
              <a:t>个专家结构。</a:t>
            </a:r>
            <a:endParaRPr kumimoji="1" lang="zh-CN" altLang="en-US" dirty="0"/>
          </a:p>
          <a:p>
            <a:r>
              <a:rPr kumimoji="1" lang="zh-CN" altLang="en-US" dirty="0"/>
              <a:t>输入的数据样本通过一个路由函数来分配到不同的专家中来处理，在图中绿色标注的就是路由函数</a:t>
            </a:r>
            <a:r>
              <a:rPr kumimoji="1" lang="en-US" altLang="zh-CN" dirty="0"/>
              <a:t>G(X)</a:t>
            </a:r>
            <a:r>
              <a:rPr kumimoji="1" lang="zh-CN" altLang="en-US" dirty="0"/>
              <a:t>，一般是用</a:t>
            </a:r>
            <a:r>
              <a:rPr kumimoji="1" lang="en-US" altLang="zh-CN" dirty="0"/>
              <a:t>Softmax</a:t>
            </a:r>
            <a:r>
              <a:rPr kumimoji="1" lang="zh-CN" altLang="en-US" dirty="0"/>
              <a:t>。</a:t>
            </a:r>
            <a:endParaRPr kumimoji="1" lang="zh-CN" altLang="en-US" dirty="0"/>
          </a:p>
          <a:p>
            <a:r>
              <a:rPr kumimoji="1" lang="zh-CN" altLang="en-US" dirty="0"/>
              <a:t>理想情况下，我们希望</a:t>
            </a:r>
            <a:endParaRPr kumimoji="1" lang="zh-CN" altLang="en-US"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Recently, pre-trained language models have made significant progress in various natural language processing tasks.  Actually, instead of training from scratch, pre-training and fine-tuning paradigm have become the standard</a:t>
            </a:r>
            <a:r>
              <a:rPr kumimoji="1" lang="zh-CN" altLang="en-US" dirty="0"/>
              <a:t> </a:t>
            </a:r>
            <a:r>
              <a:rPr kumimoji="1" lang="en-US" altLang="zh-CN" dirty="0"/>
              <a:t>of natural language processing. While, The large model size makes it impractical for resource-limited devices. For example, fine-tuning </a:t>
            </a:r>
            <a:r>
              <a:rPr kumimoji="1" lang="en-US" altLang="zh-CN" dirty="0" err="1"/>
              <a:t>BERT_xlarge</a:t>
            </a:r>
            <a:r>
              <a:rPr kumimoji="1" lang="en-US" altLang="zh-CN" dirty="0"/>
              <a:t> need to fine-tune one</a:t>
            </a:r>
            <a:r>
              <a:rPr kumimoji="1" lang="zh-CN" altLang="en-US" dirty="0"/>
              <a:t> </a:t>
            </a:r>
            <a:r>
              <a:rPr kumimoji="1" lang="en-US" altLang="zh-CN" dirty="0"/>
              <a:t>thousand two hundred and seventy million parameters. </a:t>
            </a:r>
            <a:endParaRPr kumimoji="1" lang="en-US" altLang="zh-CN" dirty="0"/>
          </a:p>
          <a:p>
            <a:endParaRPr kumimoji="1" lang="en-US" altLang="zh-CN" dirty="0"/>
          </a:p>
          <a:p>
            <a:r>
              <a:rPr kumimoji="1" lang="en-US" altLang="zh-CN" dirty="0"/>
              <a:t>However, we find only a small proportion of parameters will significantly change during fine-tuning although most PLM network need to fine-tune the whole network architecture.</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Recently, pre-trained language models have made significant progress in various natural language processing tasks.  Actually, instead of training from scratch, pre-training and fine-tuning paradigm have become the standard</a:t>
            </a:r>
            <a:r>
              <a:rPr kumimoji="1" lang="zh-CN" altLang="en-US" dirty="0"/>
              <a:t> </a:t>
            </a:r>
            <a:r>
              <a:rPr kumimoji="1" lang="en-US" altLang="zh-CN" dirty="0"/>
              <a:t>of natural language processing. While, The large model size makes it impractical for resource-limited devices. For example, fine-tuning </a:t>
            </a:r>
            <a:r>
              <a:rPr kumimoji="1" lang="en-US" altLang="zh-CN" dirty="0" err="1"/>
              <a:t>BERT_xlarge</a:t>
            </a:r>
            <a:r>
              <a:rPr kumimoji="1" lang="en-US" altLang="zh-CN" dirty="0"/>
              <a:t> need to fine-tune one</a:t>
            </a:r>
            <a:r>
              <a:rPr kumimoji="1" lang="zh-CN" altLang="en-US" dirty="0"/>
              <a:t> </a:t>
            </a:r>
            <a:r>
              <a:rPr kumimoji="1" lang="en-US" altLang="zh-CN" dirty="0"/>
              <a:t>thousand two hundred and seventy million parameters. </a:t>
            </a:r>
            <a:endParaRPr kumimoji="1" lang="en-US" altLang="zh-CN" dirty="0"/>
          </a:p>
          <a:p>
            <a:endParaRPr kumimoji="1" lang="en-US" altLang="zh-CN" dirty="0"/>
          </a:p>
          <a:p>
            <a:r>
              <a:rPr kumimoji="1" lang="en-US" altLang="zh-CN" dirty="0"/>
              <a:t>However, we find only a small proportion of parameters will significantly change during fine-tuning although most PLM network need to fine-tune the whole network architecture.</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r>
                  <a:rPr kumimoji="1" lang="zh-CN" altLang="en-US" dirty="0"/>
                  <a:t>在解决这类问题过程中，我们发现，</a:t>
                </a:r>
                <a:r>
                  <a:rPr lang="zh-CN" altLang="zh-CN" sz="1200" kern="1200" dirty="0">
                    <a:solidFill>
                      <a:schemeClr val="tx1"/>
                    </a:solidFill>
                    <a:effectLst/>
                    <a:latin typeface="+mn-lt"/>
                    <a:ea typeface="+mn-ea"/>
                    <a:cs typeface="+mn-cs"/>
                  </a:rPr>
                  <a:t>模型的有效压缩与轻量化微调涉及到对信息的有效提取与利用，模型的信息直接反映在模型的权重矩阵之中，那么如何有效抓住权重矩阵的重要特征就成为解决这类问题的重点方向</a:t>
                </a:r>
                <a:r>
                  <a:rPr lang="zh-CN" altLang="en-US" sz="1200" kern="1200" dirty="0">
                    <a:solidFill>
                      <a:schemeClr val="tx1"/>
                    </a:solidFill>
                    <a:effectLst/>
                    <a:latin typeface="+mn-lt"/>
                    <a:ea typeface="+mn-ea"/>
                    <a:cs typeface="+mn-cs"/>
                  </a:rPr>
                  <a:t>。</a:t>
                </a:r>
                <a:r>
                  <a:rPr kumimoji="1" lang="zh-CN" altLang="en-US" dirty="0"/>
                  <a:t>本文中，我们引入了这样一个方法</a:t>
                </a:r>
                <a:r>
                  <a:rPr kumimoji="1" lang="en-US" altLang="zh-CN" dirty="0"/>
                  <a:t>MPO</a:t>
                </a:r>
                <a:r>
                  <a:rPr kumimoji="1" lang="zh-CN" altLang="en-US" dirty="0"/>
                  <a:t>，</a:t>
                </a:r>
                <a:r>
                  <a:rPr lang="zh-CN" altLang="zh-CN" sz="1200" kern="1200" dirty="0">
                    <a:solidFill>
                      <a:schemeClr val="tx1"/>
                    </a:solidFill>
                    <a:effectLst/>
                    <a:latin typeface="+mn-lt"/>
                    <a:ea typeface="+mn-ea"/>
                    <a:cs typeface="+mn-cs"/>
                  </a:rPr>
                  <a:t>在量子多体物理问题中，</a:t>
                </a:r>
                <a:r>
                  <a:rPr lang="en-US" altLang="zh-CN" sz="1200" kern="1200" dirty="0">
                    <a:solidFill>
                      <a:schemeClr val="tx1"/>
                    </a:solidFill>
                    <a:effectLst/>
                    <a:latin typeface="+mn-lt"/>
                    <a:ea typeface="+mn-ea"/>
                    <a:cs typeface="+mn-cs"/>
                  </a:rPr>
                  <a:t>MPO</a:t>
                </a:r>
                <a:r>
                  <a:rPr lang="zh-CN" altLang="zh-CN" sz="1200" kern="1200" dirty="0">
                    <a:solidFill>
                      <a:schemeClr val="tx1"/>
                    </a:solidFill>
                    <a:effectLst/>
                    <a:latin typeface="+mn-lt"/>
                    <a:ea typeface="+mn-ea"/>
                    <a:cs typeface="+mn-cs"/>
                  </a:rPr>
                  <a:t>分解是一种典型的可以将矩阵分解为一个张量序列的方法。具体为给定矩阵</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𝑀</m:t>
                    </m:r>
                    <m:r>
                      <a:rPr lang="en-US" altLang="zh-CN" sz="1200" i="1" kern="1200">
                        <a:solidFill>
                          <a:schemeClr val="tx1"/>
                        </a:solidFill>
                        <a:effectLst/>
                        <a:latin typeface="Cambria Math" panose="02040503050406030204" pitchFamily="18" charset="0"/>
                        <a:ea typeface="+mn-ea"/>
                        <a:cs typeface="+mn-cs"/>
                      </a:rPr>
                      <m:t>∈</m:t>
                    </m:r>
                    <m:sSup>
                      <m:sSupPr>
                        <m:ctrlPr>
                          <a:rPr lang="zh-CN" altLang="zh-CN" sz="1200" i="1" u="sng" kern="1200">
                            <a:solidFill>
                              <a:schemeClr val="tx1"/>
                            </a:solidFill>
                            <a:effectLst/>
                            <a:latin typeface="Cambria Math" panose="02040503050406030204" pitchFamily="18" charset="0"/>
                            <a:ea typeface="+mn-ea"/>
                            <a:cs typeface="+mn-cs"/>
                          </a:rPr>
                        </m:ctrlPr>
                      </m:sSupPr>
                      <m:e>
                        <m:r>
                          <a:rPr lang="en-US" altLang="zh-CN" sz="1200" i="1" kern="1200">
                            <a:solidFill>
                              <a:schemeClr val="tx1"/>
                            </a:solidFill>
                            <a:effectLst/>
                            <a:latin typeface="Cambria Math" panose="02040503050406030204" pitchFamily="18" charset="0"/>
                            <a:ea typeface="+mn-ea"/>
                            <a:cs typeface="+mn-cs"/>
                          </a:rPr>
                          <m:t>ℝ</m:t>
                        </m:r>
                      </m:e>
                      <m:sup>
                        <m:r>
                          <a:rPr lang="en-US" altLang="zh-CN" sz="1200" i="1" kern="1200">
                            <a:solidFill>
                              <a:schemeClr val="tx1"/>
                            </a:solidFill>
                            <a:effectLst/>
                            <a:latin typeface="Cambria Math" panose="02040503050406030204" pitchFamily="18" charset="0"/>
                            <a:ea typeface="+mn-ea"/>
                            <a:cs typeface="+mn-cs"/>
                          </a:rPr>
                          <m:t>𝐼</m:t>
                        </m:r>
                        <m:r>
                          <a:rPr lang="en-US" altLang="zh-CN" sz="1200" i="1" kern="1200">
                            <a:solidFill>
                              <a:schemeClr val="tx1"/>
                            </a:solidFill>
                            <a:effectLst/>
                            <a:latin typeface="Cambria Math" panose="02040503050406030204" pitchFamily="18" charset="0"/>
                            <a:ea typeface="+mn-ea"/>
                            <a:cs typeface="+mn-cs"/>
                          </a:rPr>
                          <m:t>×</m:t>
                        </m:r>
                        <m:r>
                          <a:rPr lang="en-US" altLang="zh-CN" sz="1200" i="1" kern="1200">
                            <a:solidFill>
                              <a:schemeClr val="tx1"/>
                            </a:solidFill>
                            <a:effectLst/>
                            <a:latin typeface="Cambria Math" panose="02040503050406030204" pitchFamily="18" charset="0"/>
                            <a:ea typeface="+mn-ea"/>
                            <a:cs typeface="+mn-cs"/>
                          </a:rPr>
                          <m:t>𝐽</m:t>
                        </m:r>
                      </m:sup>
                    </m:sSup>
                  </m:oMath>
                </a14:m>
                <a:r>
                  <a:rPr lang="zh-CN" altLang="zh-CN" sz="1200" kern="1200" dirty="0">
                    <a:solidFill>
                      <a:schemeClr val="tx1"/>
                    </a:solidFill>
                    <a:effectLst/>
                    <a:latin typeface="+mn-lt"/>
                    <a:ea typeface="+mn-ea"/>
                    <a:cs typeface="+mn-cs"/>
                  </a:rPr>
                  <a:t>，经过</a:t>
                </a:r>
                <a:r>
                  <a:rPr lang="en-US" altLang="zh-CN" sz="1200" kern="1200" dirty="0">
                    <a:solidFill>
                      <a:schemeClr val="tx1"/>
                    </a:solidFill>
                    <a:effectLst/>
                    <a:latin typeface="+mn-lt"/>
                    <a:ea typeface="+mn-ea"/>
                    <a:cs typeface="+mn-cs"/>
                  </a:rPr>
                  <a:t>MPO</a:t>
                </a:r>
                <a:r>
                  <a:rPr lang="zh-CN" altLang="zh-CN" sz="1200" kern="1200" dirty="0">
                    <a:solidFill>
                      <a:schemeClr val="tx1"/>
                    </a:solidFill>
                    <a:effectLst/>
                    <a:latin typeface="+mn-lt"/>
                    <a:ea typeface="+mn-ea"/>
                    <a:cs typeface="+mn-cs"/>
                  </a:rPr>
                  <a:t>分解后可以得到</a:t>
                </a:r>
                <a:r>
                  <a:rPr lang="en-US" altLang="zh-CN" sz="1200"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个张量</a:t>
                </a:r>
                <a:r>
                  <a:rPr lang="zh-CN" altLang="en-US" sz="1200" kern="1200" dirty="0">
                    <a:solidFill>
                      <a:schemeClr val="tx1"/>
                    </a:solidFill>
                    <a:effectLst/>
                    <a:latin typeface="+mn-lt"/>
                    <a:ea typeface="+mn-ea"/>
                    <a:cs typeface="+mn-cs"/>
                  </a:rPr>
                  <a:t>。我们看这里图示，</a:t>
                </a:r>
                <a:r>
                  <a:rPr lang="en-US" altLang="zh-CN" sz="1200" kern="1200" dirty="0">
                    <a:solidFill>
                      <a:schemeClr val="tx1"/>
                    </a:solidFill>
                    <a:effectLst/>
                    <a:latin typeface="+mn-lt"/>
                    <a:ea typeface="+mn-ea"/>
                    <a:cs typeface="+mn-cs"/>
                  </a:rPr>
                  <a:t>A1</a:t>
                </a:r>
                <a:r>
                  <a:rPr lang="zh-CN" altLang="en-US" sz="1200" kern="1200" dirty="0">
                    <a:solidFill>
                      <a:schemeClr val="tx1"/>
                    </a:solidFill>
                    <a:effectLst/>
                    <a:latin typeface="+mn-lt"/>
                    <a:ea typeface="+mn-ea"/>
                    <a:cs typeface="+mn-cs"/>
                  </a:rPr>
                  <a:t>到</a:t>
                </a:r>
                <a:r>
                  <a:rPr lang="en-US" altLang="zh-CN" sz="1200" kern="1200" dirty="0">
                    <a:solidFill>
                      <a:schemeClr val="tx1"/>
                    </a:solidFill>
                    <a:effectLst/>
                    <a:latin typeface="+mn-lt"/>
                    <a:ea typeface="+mn-ea"/>
                    <a:cs typeface="+mn-cs"/>
                  </a:rPr>
                  <a:t>A4</a:t>
                </a:r>
                <a:r>
                  <a:rPr lang="zh-CN" altLang="en-US"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C</a:t>
                </a:r>
                <a:r>
                  <a:rPr lang="zh-CN" altLang="en-US" sz="1200" kern="1200" dirty="0">
                    <a:solidFill>
                      <a:schemeClr val="tx1"/>
                    </a:solidFill>
                    <a:effectLst/>
                    <a:latin typeface="+mn-lt"/>
                    <a:ea typeface="+mn-ea"/>
                    <a:cs typeface="+mn-cs"/>
                  </a:rPr>
                  <a:t>代表分解出来的张量。其中</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包含了小部分的参数，我们在论文中称这种张量为辅助张量，而</a:t>
                </a:r>
                <a:r>
                  <a:rPr lang="en-US" altLang="zh-CN" sz="1200" kern="1200" dirty="0">
                    <a:solidFill>
                      <a:schemeClr val="tx1"/>
                    </a:solidFill>
                    <a:effectLst/>
                    <a:latin typeface="+mn-lt"/>
                    <a:ea typeface="+mn-ea"/>
                    <a:cs typeface="+mn-cs"/>
                  </a:rPr>
                  <a:t>C</a:t>
                </a:r>
                <a:r>
                  <a:rPr lang="zh-CN" altLang="en-US" sz="1200" kern="1200" dirty="0">
                    <a:solidFill>
                      <a:schemeClr val="tx1"/>
                    </a:solidFill>
                    <a:effectLst/>
                    <a:latin typeface="+mn-lt"/>
                    <a:ea typeface="+mn-ea"/>
                    <a:cs typeface="+mn-cs"/>
                  </a:rPr>
                  <a:t>我们称为中间张量，它包含了大部分参数，同时也包含了原始矩阵的大部分信息。最终辅助张量和中间张量的乘积就是原始矩阵。</a:t>
                </a:r>
                <a:endParaRPr lang="en-US" altLang="zh-CN" dirty="0">
                  <a:effectLst/>
                </a:endParaRPr>
              </a:p>
              <a:p>
                <a:endParaRPr kumimoji="1" lang="en-US" altLang="zh-CN" dirty="0">
                  <a:effectLst/>
                </a:endParaRPr>
              </a:p>
              <a:p>
                <a:r>
                  <a:rPr kumimoji="1" lang="zh-CN" altLang="en-US" dirty="0">
                    <a:effectLst/>
                  </a:rPr>
                  <a:t>那既然有这个参数分布的差异，我们的一个</a:t>
                </a:r>
                <a:r>
                  <a:rPr kumimoji="1" lang="en-US" altLang="zh-CN" dirty="0">
                    <a:effectLst/>
                  </a:rPr>
                  <a:t>motivation</a:t>
                </a:r>
                <a:r>
                  <a:rPr kumimoji="1" lang="zh-CN" altLang="en-US" dirty="0">
                    <a:effectLst/>
                  </a:rPr>
                  <a:t>就是，我们是否可以通过压缩中间张量</a:t>
                </a:r>
                <a:r>
                  <a:rPr kumimoji="1" lang="en-US" altLang="zh-CN" dirty="0">
                    <a:effectLst/>
                  </a:rPr>
                  <a:t>C</a:t>
                </a:r>
                <a:r>
                  <a:rPr kumimoji="1" lang="zh-CN" altLang="en-US" dirty="0">
                    <a:effectLst/>
                  </a:rPr>
                  <a:t>来实现模型的压缩，而微调</a:t>
                </a:r>
                <a:r>
                  <a:rPr kumimoji="1" lang="en-US" altLang="zh-CN" dirty="0">
                    <a:effectLst/>
                  </a:rPr>
                  <a:t>A</a:t>
                </a:r>
                <a:r>
                  <a:rPr kumimoji="1" lang="zh-CN" altLang="en-US" dirty="0">
                    <a:effectLst/>
                  </a:rPr>
                  <a:t>实现轻量化的微调。</a:t>
                </a:r>
                <a:endParaRPr kumimoji="1" lang="en-US" altLang="zh-CN" dirty="0">
                  <a:effectLst/>
                </a:endParaRPr>
              </a:p>
              <a:p>
                <a:endParaRPr lang="en-US" altLang="zh-CN" dirty="0">
                  <a:effectLst/>
                </a:endParaRPr>
              </a:p>
              <a:p>
                <a:endParaRPr kumimoji="1" lang="en-US" altLang="zh-CN" dirty="0"/>
              </a:p>
              <a:p>
                <a:r>
                  <a:rPr kumimoji="1" lang="en-US" altLang="zh-CN" dirty="0"/>
                  <a:t>In this paper, we introduce a novel matrix product operator, abbreviated as MPO, to compress pre-trained language model. This technique is an algorithm from quantum many body physics and it is used to factorizes a matrix into a sequential product of local tensors. From the picture, we can see, given a weight matrix M I j, we can get five tensors with MPO. A </a:t>
                </a:r>
                <a:r>
                  <a:rPr kumimoji="1" lang="en-US" altLang="zh-CN" dirty="0" err="1"/>
                  <a:t>i</a:t>
                </a:r>
                <a:r>
                  <a:rPr kumimoji="1" lang="en-US" altLang="zh-CN" dirty="0"/>
                  <a:t> and c denote auxiliary tensors and central tensor respectively. </a:t>
                </a:r>
                <a:endParaRPr kumimoji="1" lang="en-US" altLang="zh-CN" dirty="0"/>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mn-lt"/>
                    <a:ea typeface="+mn-ea"/>
                    <a:cs typeface="+mn-cs"/>
                  </a:rPr>
                  <a:t>An important merit of the MPO decomposition is that: the central tensor with most of the parameters encode the core information of the original matrix, while the auxiliary tensors with only a small proportion of parameters play the role of complementing the central tensor. Such a property motivates us to investigate a question: can we compress the central tensor for parameter reduction and update the auxiliary tensors for lightweight fine-tuning? </a:t>
                </a:r>
                <a:endParaRPr lang="en-GB"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GB"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GB" altLang="zh-CN" dirty="0"/>
                  <a:t>We will talk about our solution in detail for the next section.</a:t>
                </a:r>
                <a:endParaRPr lang="en-GB" altLang="zh-CN" dirty="0"/>
              </a:p>
            </p:txBody>
          </p:sp>
        </mc:Choice>
        <mc:Fallback>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b="-48713"/>
                </a:stretch>
              </a:blipFill>
            </p:spPr>
            <p:txBody>
              <a:bodyPr/>
              <a:lstStyle/>
              <a:p>
                <a:r>
                  <a:rPr lang="zh-CN" altLang="en-US">
                    <a:noFill/>
                  </a:rPr>
                  <a:t> </a:t>
                </a:r>
              </a:p>
            </p:txBody>
          </p:sp>
        </mc:Fallback>
      </mc:AlternateContent>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Then , we will talk deeply into technical part. First, let’s start with preliminary part.</a:t>
            </a:r>
            <a:endParaRPr kumimoji="1" lang="en-US" altLang="zh-CN" dirty="0"/>
          </a:p>
        </p:txBody>
      </p:sp>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GB" dirty="0">
                <a:effectLst/>
                <a:latin typeface="Times New Roman" panose="02020603050405020304" pitchFamily="18" charset="0"/>
                <a:cs typeface="Times New Roman" panose="02020603050405020304" pitchFamily="18" charset="0"/>
                <a:sym typeface="+mn-ea"/>
              </a:rPr>
              <a:t>这里</a:t>
            </a:r>
            <a:r>
              <a:rPr lang="zh-CN" altLang="en-US" dirty="0">
                <a:effectLst/>
                <a:latin typeface="Times New Roman" panose="02020603050405020304" pitchFamily="18" charset="0"/>
                <a:cs typeface="Times New Roman" panose="02020603050405020304" pitchFamily="18" charset="0"/>
                <a:sym typeface="+mn-ea"/>
              </a:rPr>
              <a:t>我们用一个例子来解释</a:t>
            </a:r>
            <a:r>
              <a:rPr lang="en-US" altLang="zh-CN" dirty="0">
                <a:effectLst/>
                <a:latin typeface="Times New Roman" panose="02020603050405020304" pitchFamily="18" charset="0"/>
                <a:cs typeface="Times New Roman" panose="02020603050405020304" pitchFamily="18" charset="0"/>
                <a:sym typeface="+mn-ea"/>
              </a:rPr>
              <a:t>MPO</a:t>
            </a:r>
            <a:r>
              <a:rPr lang="zh-CN" altLang="en-US" dirty="0">
                <a:effectLst/>
                <a:latin typeface="Times New Roman" panose="02020603050405020304" pitchFamily="18" charset="0"/>
                <a:cs typeface="Times New Roman" panose="02020603050405020304" pitchFamily="18" charset="0"/>
                <a:sym typeface="+mn-ea"/>
              </a:rPr>
              <a:t>分解发生的事情，给定一个矩阵</a:t>
            </a:r>
            <a:r>
              <a:rPr lang="en-US" altLang="zh-CN" dirty="0" err="1">
                <a:effectLst/>
                <a:latin typeface="Times New Roman" panose="02020603050405020304" pitchFamily="18" charset="0"/>
                <a:cs typeface="Times New Roman" panose="02020603050405020304" pitchFamily="18" charset="0"/>
                <a:sym typeface="+mn-ea"/>
              </a:rPr>
              <a:t>Mij</a:t>
            </a:r>
            <a:r>
              <a:rPr lang="zh-CN" altLang="en-US" dirty="0">
                <a:effectLst/>
                <a:latin typeface="Times New Roman" panose="02020603050405020304" pitchFamily="18" charset="0"/>
                <a:cs typeface="Times New Roman" panose="02020603050405020304" pitchFamily="18" charset="0"/>
                <a:sym typeface="+mn-ea"/>
              </a:rPr>
              <a:t>，我们可以假设维度是</a:t>
            </a:r>
            <a:r>
              <a:rPr lang="en-US" altLang="zh-CN" dirty="0">
                <a:effectLst/>
                <a:latin typeface="Times New Roman" panose="02020603050405020304" pitchFamily="18" charset="0"/>
                <a:cs typeface="Times New Roman" panose="02020603050405020304" pitchFamily="18" charset="0"/>
                <a:sym typeface="+mn-ea"/>
              </a:rPr>
              <a:t>768</a:t>
            </a:r>
            <a:r>
              <a:rPr lang="zh-CN" altLang="en-US" dirty="0">
                <a:effectLst/>
                <a:latin typeface="Times New Roman" panose="02020603050405020304" pitchFamily="18" charset="0"/>
                <a:cs typeface="Times New Roman" panose="02020603050405020304" pitchFamily="18" charset="0"/>
                <a:sym typeface="+mn-ea"/>
              </a:rPr>
              <a:t>*</a:t>
            </a:r>
            <a:r>
              <a:rPr lang="en-US" altLang="zh-CN" dirty="0">
                <a:effectLst/>
                <a:latin typeface="Times New Roman" panose="02020603050405020304" pitchFamily="18" charset="0"/>
                <a:cs typeface="Times New Roman" panose="02020603050405020304" pitchFamily="18" charset="0"/>
                <a:sym typeface="+mn-ea"/>
              </a:rPr>
              <a:t>3072</a:t>
            </a:r>
            <a:r>
              <a:rPr lang="zh-CN" altLang="en-US" dirty="0">
                <a:effectLst/>
                <a:latin typeface="Times New Roman" panose="02020603050405020304" pitchFamily="18" charset="0"/>
                <a:cs typeface="Times New Roman" panose="02020603050405020304" pitchFamily="18" charset="0"/>
                <a:sym typeface="+mn-ea"/>
              </a:rPr>
              <a:t>大小，这里我们设定的参数</a:t>
            </a:r>
            <a:r>
              <a:rPr lang="en-US" altLang="zh-CN" dirty="0">
                <a:effectLst/>
                <a:latin typeface="Times New Roman" panose="02020603050405020304" pitchFamily="18" charset="0"/>
                <a:cs typeface="Times New Roman" panose="02020603050405020304" pitchFamily="18" charset="0"/>
                <a:sym typeface="+mn-ea"/>
              </a:rPr>
              <a:t>I</a:t>
            </a:r>
            <a:r>
              <a:rPr lang="zh-CN" altLang="en-US" dirty="0">
                <a:effectLst/>
                <a:latin typeface="Times New Roman" panose="02020603050405020304" pitchFamily="18" charset="0"/>
                <a:cs typeface="Times New Roman" panose="02020603050405020304" pitchFamily="18" charset="0"/>
                <a:sym typeface="+mn-ea"/>
              </a:rPr>
              <a:t>和</a:t>
            </a:r>
            <a:r>
              <a:rPr lang="en-US" altLang="zh-CN" dirty="0">
                <a:effectLst/>
                <a:latin typeface="Times New Roman" panose="02020603050405020304" pitchFamily="18" charset="0"/>
                <a:cs typeface="Times New Roman" panose="02020603050405020304" pitchFamily="18" charset="0"/>
                <a:sym typeface="+mn-ea"/>
              </a:rPr>
              <a:t>J</a:t>
            </a:r>
            <a:r>
              <a:rPr lang="zh-CN" altLang="en-US" dirty="0">
                <a:effectLst/>
                <a:latin typeface="Times New Roman" panose="02020603050405020304" pitchFamily="18" charset="0"/>
                <a:cs typeface="Times New Roman" panose="02020603050405020304" pitchFamily="18" charset="0"/>
                <a:sym typeface="+mn-ea"/>
              </a:rPr>
              <a:t>是</a:t>
            </a:r>
            <a:r>
              <a:rPr lang="en-US" altLang="zh-CN" dirty="0">
                <a:effectLst/>
                <a:latin typeface="Times New Roman" panose="02020603050405020304" pitchFamily="18" charset="0"/>
                <a:cs typeface="Times New Roman" panose="02020603050405020304" pitchFamily="18" charset="0"/>
                <a:sym typeface="+mn-ea"/>
              </a:rPr>
              <a:t>[3,4,4,4,4]</a:t>
            </a:r>
            <a:r>
              <a:rPr lang="zh-CN" altLang="en-US" dirty="0">
                <a:effectLst/>
                <a:latin typeface="Times New Roman" panose="02020603050405020304" pitchFamily="18" charset="0"/>
                <a:cs typeface="Times New Roman" panose="02020603050405020304" pitchFamily="18" charset="0"/>
                <a:sym typeface="+mn-ea"/>
              </a:rPr>
              <a:t>和</a:t>
            </a:r>
            <a:r>
              <a:rPr lang="en-US" altLang="zh-CN" dirty="0">
                <a:effectLst/>
                <a:latin typeface="Times New Roman" panose="02020603050405020304" pitchFamily="18" charset="0"/>
                <a:cs typeface="Times New Roman" panose="02020603050405020304" pitchFamily="18" charset="0"/>
                <a:sym typeface="+mn-ea"/>
              </a:rPr>
              <a:t>[4,4,8,6,4]</a:t>
            </a:r>
            <a:r>
              <a:rPr lang="zh-CN" altLang="en-US" dirty="0">
                <a:effectLst/>
                <a:latin typeface="Times New Roman" panose="02020603050405020304" pitchFamily="18" charset="0"/>
                <a:cs typeface="Times New Roman" panose="02020603050405020304" pitchFamily="18" charset="0"/>
                <a:sym typeface="+mn-ea"/>
              </a:rPr>
              <a:t>，那么我们分解后的情况如图所示，可以得到</a:t>
            </a:r>
            <a:r>
              <a:rPr lang="en-US" altLang="zh-CN" dirty="0">
                <a:effectLst/>
                <a:latin typeface="Times New Roman" panose="02020603050405020304" pitchFamily="18" charset="0"/>
                <a:cs typeface="Times New Roman" panose="02020603050405020304" pitchFamily="18" charset="0"/>
                <a:sym typeface="+mn-ea"/>
              </a:rPr>
              <a:t>A1</a:t>
            </a:r>
            <a:r>
              <a:rPr lang="zh-CN" altLang="en-US" dirty="0">
                <a:effectLst/>
                <a:latin typeface="Times New Roman" panose="02020603050405020304" pitchFamily="18" charset="0"/>
                <a:cs typeface="Times New Roman" panose="02020603050405020304" pitchFamily="18" charset="0"/>
                <a:sym typeface="+mn-ea"/>
              </a:rPr>
              <a:t>到</a:t>
            </a:r>
            <a:r>
              <a:rPr lang="en-US" altLang="zh-CN" dirty="0">
                <a:effectLst/>
                <a:latin typeface="Times New Roman" panose="02020603050405020304" pitchFamily="18" charset="0"/>
                <a:cs typeface="Times New Roman" panose="02020603050405020304" pitchFamily="18" charset="0"/>
                <a:sym typeface="+mn-ea"/>
              </a:rPr>
              <a:t>A4</a:t>
            </a:r>
            <a:r>
              <a:rPr lang="zh-CN" altLang="en-US" dirty="0">
                <a:effectLst/>
                <a:latin typeface="Times New Roman" panose="02020603050405020304" pitchFamily="18" charset="0"/>
                <a:cs typeface="Times New Roman" panose="02020603050405020304" pitchFamily="18" charset="0"/>
                <a:sym typeface="+mn-ea"/>
              </a:rPr>
              <a:t>其中</a:t>
            </a:r>
            <a:r>
              <a:rPr lang="en-US" altLang="zh-CN" dirty="0">
                <a:effectLst/>
                <a:latin typeface="Times New Roman" panose="02020603050405020304" pitchFamily="18" charset="0"/>
                <a:cs typeface="Times New Roman" panose="02020603050405020304" pitchFamily="18" charset="0"/>
                <a:sym typeface="+mn-ea"/>
              </a:rPr>
              <a:t>d</a:t>
            </a:r>
            <a:r>
              <a:rPr lang="zh-CN" altLang="en-US" dirty="0">
                <a:effectLst/>
                <a:latin typeface="Times New Roman" panose="02020603050405020304" pitchFamily="18" charset="0"/>
                <a:cs typeface="Times New Roman" panose="02020603050405020304" pitchFamily="18" charset="0"/>
                <a:sym typeface="+mn-ea"/>
              </a:rPr>
              <a:t>表示张量之间的链接建，下表中我们给出了张量的维度和参数量的统计信息，</a:t>
            </a:r>
            <a:r>
              <a:rPr lang="en-US" altLang="zh-CN" dirty="0">
                <a:effectLst/>
                <a:latin typeface="Times New Roman" panose="02020603050405020304" pitchFamily="18" charset="0"/>
                <a:cs typeface="Times New Roman" panose="02020603050405020304" pitchFamily="18" charset="0"/>
                <a:sym typeface="+mn-ea"/>
              </a:rPr>
              <a:t>shape</a:t>
            </a:r>
            <a:r>
              <a:rPr lang="zh-CN" altLang="en-US" dirty="0">
                <a:effectLst/>
                <a:latin typeface="Times New Roman" panose="02020603050405020304" pitchFamily="18" charset="0"/>
                <a:cs typeface="Times New Roman" panose="02020603050405020304" pitchFamily="18" charset="0"/>
                <a:sym typeface="+mn-ea"/>
              </a:rPr>
              <a:t>表示张量的形状，</a:t>
            </a:r>
            <a:r>
              <a:rPr lang="en-US" altLang="zh-CN" dirty="0">
                <a:effectLst/>
                <a:latin typeface="Times New Roman" panose="02020603050405020304" pitchFamily="18" charset="0"/>
                <a:cs typeface="Times New Roman" panose="02020603050405020304" pitchFamily="18" charset="0"/>
                <a:sym typeface="+mn-ea"/>
              </a:rPr>
              <a:t>ratio</a:t>
            </a:r>
            <a:r>
              <a:rPr lang="zh-CN" altLang="en-US" dirty="0">
                <a:effectLst/>
                <a:latin typeface="Times New Roman" panose="02020603050405020304" pitchFamily="18" charset="0"/>
                <a:cs typeface="Times New Roman" panose="02020603050405020304" pitchFamily="18" charset="0"/>
                <a:sym typeface="+mn-ea"/>
              </a:rPr>
              <a:t>表示张量参数量占总参数的比重，一个有意思的问题是，通过这个</a:t>
            </a:r>
            <a:r>
              <a:rPr lang="en-US" altLang="zh-CN" dirty="0">
                <a:effectLst/>
                <a:latin typeface="Times New Roman" panose="02020603050405020304" pitchFamily="18" charset="0"/>
                <a:cs typeface="Times New Roman" panose="02020603050405020304" pitchFamily="18" charset="0"/>
                <a:sym typeface="+mn-ea"/>
              </a:rPr>
              <a:t>ratio</a:t>
            </a:r>
            <a:r>
              <a:rPr lang="zh-CN" altLang="en-US" dirty="0">
                <a:effectLst/>
                <a:latin typeface="Times New Roman" panose="02020603050405020304" pitchFamily="18" charset="0"/>
                <a:cs typeface="Times New Roman" panose="02020603050405020304" pitchFamily="18" charset="0"/>
                <a:sym typeface="+mn-ea"/>
              </a:rPr>
              <a:t>我们看出来，中间张量几乎占据了大部分的参数。</a:t>
            </a:r>
            <a:endParaRPr lang="en-GB" altLang="zh-CN"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dirty="0"/>
          </a:p>
        </p:txBody>
      </p:sp>
      <p:sp>
        <p:nvSpPr>
          <p:cNvPr id="4" name="灯片编号占位符 3"/>
          <p:cNvSpPr>
            <a:spLocks noGrp="1"/>
          </p:cNvSpPr>
          <p:nvPr>
            <p:ph type="sldNum" sz="quarter" idx="5"/>
          </p:nvPr>
        </p:nvSpPr>
        <p:spPr/>
        <p:txBody>
          <a:bodyPr/>
          <a:lstStyle/>
          <a:p>
            <a:fld id="{85ECC2D7-AEDE-F24D-A02D-D47413763D1B}"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effectLst/>
                    <a:sym typeface="+mn-ea"/>
                  </a:rPr>
                  <a:t>公式：在前面一个直观的介绍，我们这里深入一下</a:t>
                </a:r>
                <a:r>
                  <a:rPr lang="en-US" altLang="zh-CN" dirty="0">
                    <a:effectLst/>
                    <a:sym typeface="+mn-ea"/>
                  </a:rPr>
                  <a:t>MPO</a:t>
                </a:r>
                <a:r>
                  <a:rPr lang="zh-CN" altLang="en-US" dirty="0">
                    <a:effectLst/>
                    <a:sym typeface="+mn-ea"/>
                  </a:rPr>
                  <a:t>的执行细节和一些误差的计算。公式</a:t>
                </a:r>
                <a:r>
                  <a:rPr lang="en-US" altLang="zh-CN" dirty="0">
                    <a:effectLst/>
                    <a:sym typeface="+mn-ea"/>
                  </a:rPr>
                  <a:t>1</a:t>
                </a:r>
                <a:r>
                  <a:rPr lang="zh-CN" altLang="en-US" dirty="0">
                    <a:effectLst/>
                    <a:sym typeface="+mn-ea"/>
                  </a:rPr>
                  <a:t>，</a:t>
                </a:r>
                <a:r>
                  <a:rPr lang="zh-CN" altLang="zh-CN" dirty="0">
                    <a:effectLst/>
                    <a:sym typeface="+mn-ea"/>
                  </a:rPr>
                  <a:t>其中</a:t>
                </a:r>
                <a14:m>
                  <m:oMath xmlns:m="http://schemas.openxmlformats.org/officeDocument/2006/math">
                    <m:sSub>
                      <m:sSubPr>
                        <m:ctrlPr>
                          <a:rPr lang="zh-CN" altLang="zh-CN" i="1" u="sng" kern="1200">
                            <a:solidFill>
                              <a:schemeClr val="tx1"/>
                            </a:solidFill>
                            <a:effectLst/>
                            <a:latin typeface="Cambria Math" panose="02040503050406030204" pitchFamily="18" charset="0"/>
                            <a:ea typeface="+mn-ea"/>
                            <a:cs typeface="+mn-cs"/>
                          </a:rPr>
                        </m:ctrlPr>
                      </m:sSubPr>
                      <m:e>
                        <m:r>
                          <a:rPr lang="en-US" altLang="zh-CN" i="1" kern="1200">
                            <a:solidFill>
                              <a:schemeClr val="tx1"/>
                            </a:solidFill>
                            <a:effectLst/>
                            <a:latin typeface="Cambria Math" panose="02040503050406030204" pitchFamily="18" charset="0"/>
                            <a:ea typeface="+mn-ea"/>
                            <a:cs typeface="+mn-cs"/>
                          </a:rPr>
                          <m:t>𝒯</m:t>
                        </m:r>
                      </m:e>
                      <m:sub>
                        <m:d>
                          <m:dPr>
                            <m:ctrlPr>
                              <a:rPr lang="zh-CN" altLang="zh-CN" i="1" u="sng" kern="1200">
                                <a:solidFill>
                                  <a:schemeClr val="tx1"/>
                                </a:solidFill>
                                <a:effectLst/>
                                <a:latin typeface="Cambria Math" panose="02040503050406030204" pitchFamily="18" charset="0"/>
                                <a:ea typeface="+mn-ea"/>
                                <a:cs typeface="+mn-cs"/>
                              </a:rPr>
                            </m:ctrlPr>
                          </m:dPr>
                          <m:e>
                            <m:r>
                              <a:rPr lang="en-US" altLang="zh-CN" i="1" kern="1200">
                                <a:solidFill>
                                  <a:schemeClr val="tx1"/>
                                </a:solidFill>
                                <a:effectLst/>
                                <a:latin typeface="Cambria Math" panose="02040503050406030204" pitchFamily="18" charset="0"/>
                                <a:ea typeface="+mn-ea"/>
                                <a:cs typeface="+mn-cs"/>
                              </a:rPr>
                              <m:t>𝑘</m:t>
                            </m:r>
                          </m:e>
                        </m:d>
                      </m:sub>
                    </m:sSub>
                    <m:d>
                      <m:dPr>
                        <m:begChr m:val="["/>
                        <m:endChr m:val="]"/>
                        <m:ctrlPr>
                          <a:rPr lang="zh-CN" altLang="zh-CN" i="1" u="sng" kern="1200">
                            <a:solidFill>
                              <a:schemeClr val="tx1"/>
                            </a:solidFill>
                            <a:effectLst/>
                            <a:latin typeface="Cambria Math" panose="02040503050406030204" pitchFamily="18" charset="0"/>
                            <a:ea typeface="+mn-ea"/>
                            <a:cs typeface="+mn-cs"/>
                          </a:rPr>
                        </m:ctrlPr>
                      </m:dPr>
                      <m:e>
                        <m:sSub>
                          <m:sSubPr>
                            <m:ctrlPr>
                              <a:rPr lang="zh-CN" altLang="zh-CN" i="1" u="sng" kern="1200">
                                <a:solidFill>
                                  <a:schemeClr val="tx1"/>
                                </a:solidFill>
                                <a:effectLst/>
                                <a:latin typeface="Cambria Math" panose="02040503050406030204" pitchFamily="18" charset="0"/>
                                <a:ea typeface="+mn-ea"/>
                                <a:cs typeface="+mn-cs"/>
                              </a:rPr>
                            </m:ctrlPr>
                          </m:sSubPr>
                          <m:e>
                            <m:r>
                              <a:rPr lang="en-US" altLang="zh-CN" i="1" kern="1200">
                                <a:solidFill>
                                  <a:schemeClr val="tx1"/>
                                </a:solidFill>
                                <a:effectLst/>
                                <a:latin typeface="Cambria Math" panose="02040503050406030204" pitchFamily="18" charset="0"/>
                                <a:ea typeface="+mn-ea"/>
                                <a:cs typeface="+mn-cs"/>
                              </a:rPr>
                              <m:t>𝑑</m:t>
                            </m:r>
                          </m:e>
                          <m:sub>
                            <m:r>
                              <a:rPr lang="en-US" altLang="zh-CN" i="1" kern="1200">
                                <a:solidFill>
                                  <a:schemeClr val="tx1"/>
                                </a:solidFill>
                                <a:effectLst/>
                                <a:latin typeface="Cambria Math" panose="02040503050406030204" pitchFamily="18" charset="0"/>
                                <a:ea typeface="+mn-ea"/>
                                <a:cs typeface="+mn-cs"/>
                              </a:rPr>
                              <m:t>𝑘</m:t>
                            </m:r>
                            <m:r>
                              <a:rPr lang="en-US" altLang="zh-CN" i="1" kern="1200">
                                <a:solidFill>
                                  <a:schemeClr val="tx1"/>
                                </a:solidFill>
                                <a:effectLst/>
                                <a:latin typeface="Cambria Math" panose="02040503050406030204" pitchFamily="18" charset="0"/>
                                <a:ea typeface="+mn-ea"/>
                                <a:cs typeface="+mn-cs"/>
                              </a:rPr>
                              <m:t>−</m:t>
                            </m:r>
                            <m:r>
                              <a:rPr lang="en-US" altLang="zh-CN" i="1" kern="1200">
                                <a:solidFill>
                                  <a:schemeClr val="tx1"/>
                                </a:solidFill>
                                <a:effectLst/>
                                <a:latin typeface="Cambria Math" panose="02040503050406030204" pitchFamily="18" charset="0"/>
                                <a:ea typeface="+mn-ea"/>
                                <a:cs typeface="+mn-cs"/>
                              </a:rPr>
                              <m:t>1</m:t>
                            </m:r>
                          </m:sub>
                        </m:sSub>
                        <m:r>
                          <a:rPr lang="en-US" altLang="zh-CN" i="1" kern="1200">
                            <a:solidFill>
                              <a:schemeClr val="tx1"/>
                            </a:solidFill>
                            <a:effectLst/>
                            <a:latin typeface="Cambria Math" panose="02040503050406030204" pitchFamily="18" charset="0"/>
                            <a:ea typeface="+mn-ea"/>
                            <a:cs typeface="+mn-cs"/>
                          </a:rPr>
                          <m:t>,</m:t>
                        </m:r>
                        <m:sSub>
                          <m:sSubPr>
                            <m:ctrlPr>
                              <a:rPr lang="zh-CN" altLang="zh-CN" i="1" u="sng" kern="1200">
                                <a:solidFill>
                                  <a:schemeClr val="tx1"/>
                                </a:solidFill>
                                <a:effectLst/>
                                <a:latin typeface="Cambria Math" panose="02040503050406030204" pitchFamily="18" charset="0"/>
                                <a:ea typeface="+mn-ea"/>
                                <a:cs typeface="+mn-cs"/>
                              </a:rPr>
                            </m:ctrlPr>
                          </m:sSubPr>
                          <m:e>
                            <m:r>
                              <a:rPr lang="en-US" altLang="zh-CN" i="1" kern="1200">
                                <a:solidFill>
                                  <a:schemeClr val="tx1"/>
                                </a:solidFill>
                                <a:effectLst/>
                                <a:latin typeface="Cambria Math" panose="02040503050406030204" pitchFamily="18" charset="0"/>
                                <a:ea typeface="+mn-ea"/>
                                <a:cs typeface="+mn-cs"/>
                              </a:rPr>
                              <m:t>𝑖</m:t>
                            </m:r>
                          </m:e>
                          <m:sub>
                            <m:r>
                              <a:rPr lang="en-US" altLang="zh-CN" i="1" kern="1200">
                                <a:solidFill>
                                  <a:schemeClr val="tx1"/>
                                </a:solidFill>
                                <a:effectLst/>
                                <a:latin typeface="Cambria Math" panose="02040503050406030204" pitchFamily="18" charset="0"/>
                                <a:ea typeface="+mn-ea"/>
                                <a:cs typeface="+mn-cs"/>
                              </a:rPr>
                              <m:t>𝑘</m:t>
                            </m:r>
                          </m:sub>
                        </m:sSub>
                        <m:r>
                          <a:rPr lang="en-US" altLang="zh-CN" i="1" kern="1200">
                            <a:solidFill>
                              <a:schemeClr val="tx1"/>
                            </a:solidFill>
                            <a:effectLst/>
                            <a:latin typeface="Cambria Math" panose="02040503050406030204" pitchFamily="18" charset="0"/>
                            <a:ea typeface="+mn-ea"/>
                            <a:cs typeface="+mn-cs"/>
                          </a:rPr>
                          <m:t>,</m:t>
                        </m:r>
                        <m:sSub>
                          <m:sSubPr>
                            <m:ctrlPr>
                              <a:rPr lang="zh-CN" altLang="zh-CN" i="1" u="sng" kern="1200">
                                <a:solidFill>
                                  <a:schemeClr val="tx1"/>
                                </a:solidFill>
                                <a:effectLst/>
                                <a:latin typeface="Cambria Math" panose="02040503050406030204" pitchFamily="18" charset="0"/>
                                <a:ea typeface="+mn-ea"/>
                                <a:cs typeface="+mn-cs"/>
                              </a:rPr>
                            </m:ctrlPr>
                          </m:sSubPr>
                          <m:e>
                            <m:r>
                              <a:rPr lang="en-US" altLang="zh-CN" i="1" kern="1200">
                                <a:solidFill>
                                  <a:schemeClr val="tx1"/>
                                </a:solidFill>
                                <a:effectLst/>
                                <a:latin typeface="Cambria Math" panose="02040503050406030204" pitchFamily="18" charset="0"/>
                                <a:ea typeface="+mn-ea"/>
                                <a:cs typeface="+mn-cs"/>
                              </a:rPr>
                              <m:t>𝑗</m:t>
                            </m:r>
                          </m:e>
                          <m:sub>
                            <m:r>
                              <a:rPr lang="en-US" altLang="zh-CN" i="1" kern="1200">
                                <a:solidFill>
                                  <a:schemeClr val="tx1"/>
                                </a:solidFill>
                                <a:effectLst/>
                                <a:latin typeface="Cambria Math" panose="02040503050406030204" pitchFamily="18" charset="0"/>
                                <a:ea typeface="+mn-ea"/>
                                <a:cs typeface="+mn-cs"/>
                              </a:rPr>
                              <m:t>𝑘</m:t>
                            </m:r>
                          </m:sub>
                        </m:sSub>
                        <m:r>
                          <a:rPr lang="en-US" altLang="zh-CN" i="1" kern="1200">
                            <a:solidFill>
                              <a:schemeClr val="tx1"/>
                            </a:solidFill>
                            <a:effectLst/>
                            <a:latin typeface="Cambria Math" panose="02040503050406030204" pitchFamily="18" charset="0"/>
                            <a:ea typeface="+mn-ea"/>
                            <a:cs typeface="+mn-cs"/>
                          </a:rPr>
                          <m:t>,</m:t>
                        </m:r>
                        <m:sSub>
                          <m:sSubPr>
                            <m:ctrlPr>
                              <a:rPr lang="zh-CN" altLang="zh-CN" i="1" u="sng" kern="1200">
                                <a:solidFill>
                                  <a:schemeClr val="tx1"/>
                                </a:solidFill>
                                <a:effectLst/>
                                <a:latin typeface="Cambria Math" panose="02040503050406030204" pitchFamily="18" charset="0"/>
                                <a:ea typeface="+mn-ea"/>
                                <a:cs typeface="+mn-cs"/>
                              </a:rPr>
                            </m:ctrlPr>
                          </m:sSubPr>
                          <m:e>
                            <m:r>
                              <a:rPr lang="en-US" altLang="zh-CN" i="1" kern="1200">
                                <a:solidFill>
                                  <a:schemeClr val="tx1"/>
                                </a:solidFill>
                                <a:effectLst/>
                                <a:latin typeface="Cambria Math" panose="02040503050406030204" pitchFamily="18" charset="0"/>
                                <a:ea typeface="+mn-ea"/>
                                <a:cs typeface="+mn-cs"/>
                              </a:rPr>
                              <m:t>𝑑</m:t>
                            </m:r>
                          </m:e>
                          <m:sub>
                            <m:r>
                              <a:rPr lang="en-US" altLang="zh-CN" i="1" kern="1200">
                                <a:solidFill>
                                  <a:schemeClr val="tx1"/>
                                </a:solidFill>
                                <a:effectLst/>
                                <a:latin typeface="Cambria Math" panose="02040503050406030204" pitchFamily="18" charset="0"/>
                                <a:ea typeface="+mn-ea"/>
                                <a:cs typeface="+mn-cs"/>
                              </a:rPr>
                              <m:t>𝑘</m:t>
                            </m:r>
                          </m:sub>
                        </m:sSub>
                      </m:e>
                    </m:d>
                  </m:oMath>
                </a14:m>
                <a:r>
                  <a:rPr lang="zh-CN" altLang="zh-CN" dirty="0">
                    <a:effectLst/>
                    <a:sym typeface="+mn-ea"/>
                  </a:rPr>
                  <a:t>是第</a:t>
                </a:r>
                <a14:m>
                  <m:oMath xmlns:m="http://schemas.openxmlformats.org/officeDocument/2006/math">
                    <m:r>
                      <m:rPr>
                        <m:sty m:val="p"/>
                      </m:rPr>
                      <a:rPr lang="en-US" altLang="zh-CN" kern="1200">
                        <a:solidFill>
                          <a:schemeClr val="tx1"/>
                        </a:solidFill>
                        <a:effectLst/>
                        <a:latin typeface="Cambria Math" panose="02040503050406030204" pitchFamily="18" charset="0"/>
                        <a:ea typeface="+mn-ea"/>
                        <a:cs typeface="+mn-cs"/>
                      </a:rPr>
                      <m:t>k</m:t>
                    </m:r>
                  </m:oMath>
                </a14:m>
                <a:r>
                  <a:rPr lang="zh-CN" altLang="zh-CN" dirty="0">
                    <a:effectLst/>
                    <a:sym typeface="+mn-ea"/>
                  </a:rPr>
                  <a:t>个</a:t>
                </a:r>
                <a:r>
                  <a:rPr lang="en-US" altLang="zh-CN" dirty="0">
                    <a:effectLst/>
                    <a:sym typeface="+mn-ea"/>
                  </a:rPr>
                  <a:t>4</a:t>
                </a:r>
                <a:r>
                  <a:rPr lang="zh-CN" altLang="zh-CN" dirty="0">
                    <a:effectLst/>
                    <a:sym typeface="+mn-ea"/>
                  </a:rPr>
                  <a:t>阶张量，</a:t>
                </a:r>
                <a14:m>
                  <m:oMath xmlns:m="http://schemas.openxmlformats.org/officeDocument/2006/math">
                    <m:sSub>
                      <m:sSubPr>
                        <m:ctrlPr>
                          <a:rPr lang="zh-CN" altLang="zh-CN" i="1" u="sng" kern="1200">
                            <a:solidFill>
                              <a:schemeClr val="tx1"/>
                            </a:solidFill>
                            <a:effectLst/>
                            <a:latin typeface="Cambria Math" panose="02040503050406030204" pitchFamily="18" charset="0"/>
                            <a:ea typeface="+mn-ea"/>
                            <a:cs typeface="+mn-cs"/>
                          </a:rPr>
                        </m:ctrlPr>
                      </m:sSubPr>
                      <m:e>
                        <m:r>
                          <a:rPr lang="en-US" altLang="zh-CN" i="1" kern="1200">
                            <a:solidFill>
                              <a:schemeClr val="tx1"/>
                            </a:solidFill>
                            <a:effectLst/>
                            <a:latin typeface="Cambria Math" panose="02040503050406030204" pitchFamily="18" charset="0"/>
                            <a:ea typeface="+mn-ea"/>
                            <a:cs typeface="+mn-cs"/>
                          </a:rPr>
                          <m:t>𝑖</m:t>
                        </m:r>
                      </m:e>
                      <m:sub>
                        <m:r>
                          <a:rPr lang="en-US" altLang="zh-CN" i="1" kern="1200">
                            <a:solidFill>
                              <a:schemeClr val="tx1"/>
                            </a:solidFill>
                            <a:effectLst/>
                            <a:latin typeface="Cambria Math" panose="02040503050406030204" pitchFamily="18" charset="0"/>
                            <a:ea typeface="+mn-ea"/>
                            <a:cs typeface="+mn-cs"/>
                          </a:rPr>
                          <m:t>𝑘</m:t>
                        </m:r>
                      </m:sub>
                    </m:sSub>
                  </m:oMath>
                </a14:m>
                <a:r>
                  <a:rPr lang="zh-CN" altLang="zh-CN" dirty="0">
                    <a:effectLst/>
                    <a:sym typeface="+mn-ea"/>
                  </a:rPr>
                  <a:t>和</a:t>
                </a:r>
                <a14:m>
                  <m:oMath xmlns:m="http://schemas.openxmlformats.org/officeDocument/2006/math">
                    <m:sSub>
                      <m:sSubPr>
                        <m:ctrlPr>
                          <a:rPr lang="zh-CN" altLang="zh-CN" i="1" u="sng" kern="1200">
                            <a:solidFill>
                              <a:schemeClr val="tx1"/>
                            </a:solidFill>
                            <a:effectLst/>
                            <a:latin typeface="Cambria Math" panose="02040503050406030204" pitchFamily="18" charset="0"/>
                            <a:ea typeface="+mn-ea"/>
                            <a:cs typeface="+mn-cs"/>
                          </a:rPr>
                        </m:ctrlPr>
                      </m:sSubPr>
                      <m:e>
                        <m:r>
                          <a:rPr lang="en-US" altLang="zh-CN" i="1" kern="1200">
                            <a:solidFill>
                              <a:schemeClr val="tx1"/>
                            </a:solidFill>
                            <a:effectLst/>
                            <a:latin typeface="Cambria Math" panose="02040503050406030204" pitchFamily="18" charset="0"/>
                            <a:ea typeface="+mn-ea"/>
                            <a:cs typeface="+mn-cs"/>
                          </a:rPr>
                          <m:t>𝑗</m:t>
                        </m:r>
                      </m:e>
                      <m:sub>
                        <m:r>
                          <a:rPr lang="en-US" altLang="zh-CN" i="1" kern="1200">
                            <a:solidFill>
                              <a:schemeClr val="tx1"/>
                            </a:solidFill>
                            <a:effectLst/>
                            <a:latin typeface="Cambria Math" panose="02040503050406030204" pitchFamily="18" charset="0"/>
                            <a:ea typeface="+mn-ea"/>
                            <a:cs typeface="+mn-cs"/>
                          </a:rPr>
                          <m:t>𝑘</m:t>
                        </m:r>
                      </m:sub>
                    </m:sSub>
                  </m:oMath>
                </a14:m>
                <a:r>
                  <a:rPr lang="zh-CN" altLang="zh-CN" dirty="0">
                    <a:effectLst/>
                    <a:sym typeface="+mn-ea"/>
                  </a:rPr>
                  <a:t>是提前设定好的超参数，</a:t>
                </a:r>
                <a14:m>
                  <m:oMath xmlns:m="http://schemas.openxmlformats.org/officeDocument/2006/math">
                    <m:sSub>
                      <m:sSubPr>
                        <m:ctrlPr>
                          <a:rPr lang="zh-CN" altLang="zh-CN" i="1" u="sng" kern="1200">
                            <a:solidFill>
                              <a:schemeClr val="tx1"/>
                            </a:solidFill>
                            <a:effectLst/>
                            <a:latin typeface="Cambria Math" panose="02040503050406030204" pitchFamily="18" charset="0"/>
                            <a:ea typeface="+mn-ea"/>
                            <a:cs typeface="+mn-cs"/>
                          </a:rPr>
                        </m:ctrlPr>
                      </m:sSubPr>
                      <m:e>
                        <m:r>
                          <a:rPr lang="en-US" altLang="zh-CN" i="1" kern="1200">
                            <a:solidFill>
                              <a:schemeClr val="tx1"/>
                            </a:solidFill>
                            <a:effectLst/>
                            <a:latin typeface="Cambria Math" panose="02040503050406030204" pitchFamily="18" charset="0"/>
                            <a:ea typeface="+mn-ea"/>
                            <a:cs typeface="+mn-cs"/>
                          </a:rPr>
                          <m:t>𝑑</m:t>
                        </m:r>
                      </m:e>
                      <m:sub>
                        <m:r>
                          <a:rPr lang="en-US" altLang="zh-CN" i="1" kern="1200">
                            <a:solidFill>
                              <a:schemeClr val="tx1"/>
                            </a:solidFill>
                            <a:effectLst/>
                            <a:latin typeface="Cambria Math" panose="02040503050406030204" pitchFamily="18" charset="0"/>
                            <a:ea typeface="+mn-ea"/>
                            <a:cs typeface="+mn-cs"/>
                          </a:rPr>
                          <m:t>𝑘</m:t>
                        </m:r>
                      </m:sub>
                    </m:sSub>
                  </m:oMath>
                </a14:m>
                <a:r>
                  <a:rPr lang="zh-CN" altLang="zh-CN" dirty="0">
                    <a:effectLst/>
                    <a:sym typeface="+mn-ea"/>
                  </a:rPr>
                  <a:t>称为不同张量之间的连接键，其计算方式为</a:t>
                </a:r>
                <a:r>
                  <a:rPr lang="zh-CN" altLang="en-US" dirty="0">
                    <a:effectLst/>
                    <a:sym typeface="+mn-ea"/>
                  </a:rPr>
                  <a:t>如公式</a:t>
                </a:r>
                <a:r>
                  <a:rPr lang="en-US" altLang="zh-CN" dirty="0">
                    <a:effectLst/>
                    <a:sym typeface="+mn-ea"/>
                  </a:rPr>
                  <a:t>2</a:t>
                </a:r>
                <a:r>
                  <a:rPr lang="zh-CN" altLang="en-US" dirty="0">
                    <a:effectLst/>
                    <a:sym typeface="+mn-ea"/>
                  </a:rPr>
                  <a:t>。</a:t>
                </a:r>
                <a:endParaRPr lang="en-US" altLang="zh-CN"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effectLst/>
                    <a:sym typeface="+mn-ea"/>
                  </a:rPr>
                  <a:t>算法流程图：输入矩阵</a:t>
                </a:r>
                <a:r>
                  <a:rPr lang="en-US" altLang="zh-CN" dirty="0">
                    <a:effectLst/>
                    <a:sym typeface="+mn-ea"/>
                  </a:rPr>
                  <a:t>M</a:t>
                </a:r>
                <a:r>
                  <a:rPr lang="zh-CN" altLang="en-US" dirty="0">
                    <a:effectLst/>
                    <a:sym typeface="+mn-ea"/>
                  </a:rPr>
                  <a:t>和需要分解的张量数量</a:t>
                </a:r>
                <a:r>
                  <a:rPr lang="en-US" altLang="zh-CN" dirty="0">
                    <a:effectLst/>
                    <a:sym typeface="+mn-ea"/>
                  </a:rPr>
                  <a:t>n</a:t>
                </a:r>
                <a:r>
                  <a:rPr lang="zh-CN" altLang="en-US" dirty="0">
                    <a:effectLst/>
                    <a:sym typeface="+mn-ea"/>
                  </a:rPr>
                  <a:t>，我们需要进行一个</a:t>
                </a:r>
                <a:r>
                  <a:rPr lang="en-US" altLang="zh-CN" dirty="0">
                    <a:effectLst/>
                    <a:sym typeface="+mn-ea"/>
                  </a:rPr>
                  <a:t>n</a:t>
                </a:r>
                <a:r>
                  <a:rPr lang="zh-CN" altLang="en-US" dirty="0">
                    <a:effectLst/>
                    <a:sym typeface="+mn-ea"/>
                  </a:rPr>
                  <a:t>次的循环，其中每一次循环中都需要包含一个</a:t>
                </a:r>
                <a:r>
                  <a:rPr lang="en-US" altLang="zh-CN" dirty="0">
                    <a:effectLst/>
                    <a:sym typeface="+mn-ea"/>
                  </a:rPr>
                  <a:t>SVD</a:t>
                </a:r>
                <a:r>
                  <a:rPr lang="zh-CN" altLang="en-US" dirty="0">
                    <a:effectLst/>
                    <a:sym typeface="+mn-ea"/>
                  </a:rPr>
                  <a:t>分解的过程，最终再对得到的张量进行正则化。</a:t>
                </a:r>
                <a:endParaRPr kumimoji="1" lang="zh-CN" altLang="en-US" dirty="0"/>
              </a:p>
            </p:txBody>
          </p:sp>
        </mc:Choice>
        <mc:Fallback>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5"/>
          </p:nvPr>
        </p:nvSpPr>
        <p:spPr/>
        <p:txBody>
          <a:bodyPr/>
          <a:lstStyle/>
          <a:p>
            <a:fld id="{F7EC4839-FCF7-6D4C-80E2-CC0B214C7B6B}"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ea typeface="华文楷体" charset="0"/>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ea typeface="华文楷体" charset="0"/>
              </a:defRPr>
            </a:lvl1pPr>
            <a:lvl2pPr marL="457200" indent="0" algn="ctr">
              <a:buNone/>
              <a:defRPr sz="2000"/>
            </a:lvl2pPr>
            <a:lvl3pPr marL="914400" indent="0" algn="ctr">
              <a:buNone/>
              <a:defRPr sz="1800"/>
            </a:lvl3pPr>
            <a:lvl4pPr marL="1371600" indent="0" algn="ctr">
              <a:buNone/>
              <a:defRPr sz="1600"/>
            </a:lvl4pPr>
            <a:lvl5pPr marL="1828165" indent="0" algn="ctr">
              <a:buNone/>
              <a:defRPr sz="1600"/>
            </a:lvl5pPr>
            <a:lvl6pPr marL="2286000"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ea typeface="华文楷体" charset="0"/>
              </a:defRPr>
            </a:lvl1pPr>
          </a:lstStyle>
          <a:p>
            <a:endParaRPr lang="zh-CN" altLang="en-US"/>
          </a:p>
        </p:txBody>
      </p:sp>
      <p:sp>
        <p:nvSpPr>
          <p:cNvPr id="6" name="Slide Number Placeholder 5"/>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spTree>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86173" y="228330"/>
            <a:ext cx="10515600" cy="1325563"/>
          </a:xfrm>
        </p:spPr>
        <p:txBody>
          <a:bodyPr>
            <a:normAutofit/>
          </a:bodyPr>
          <a:lstStyle>
            <a:lvl1pPr>
              <a:defRPr sz="3810">
                <a:latin typeface="楷体" panose="02010609060101010101" pitchFamily="49" charset="-122"/>
                <a:ea typeface="楷体" panose="02010609060101010101" pitchFamily="49" charset="-122"/>
              </a:defRPr>
            </a:lvl1pPr>
          </a:lstStyle>
          <a:p>
            <a:r>
              <a:rPr lang="zh-CN" altLang="en-US"/>
              <a:t>单击此处编辑母版标题样式</a:t>
            </a:r>
            <a:endParaRPr lang="en-US" dirty="0"/>
          </a:p>
        </p:txBody>
      </p:sp>
      <p:sp>
        <p:nvSpPr>
          <p:cNvPr id="3" name="Content Placeholder 2"/>
          <p:cNvSpPr>
            <a:spLocks noGrp="1"/>
          </p:cNvSpPr>
          <p:nvPr>
            <p:ph idx="1"/>
          </p:nvPr>
        </p:nvSpPr>
        <p:spPr>
          <a:xfrm>
            <a:off x="686173" y="1825624"/>
            <a:ext cx="10667628" cy="4351339"/>
          </a:xfrm>
        </p:spPr>
        <p:txBody>
          <a:bodyPr/>
          <a:lstStyle>
            <a:lvl1pPr>
              <a:defRPr>
                <a:latin typeface="楷体" panose="02010609060101010101" pitchFamily="49" charset="-122"/>
                <a:ea typeface="楷体" panose="02010609060101010101" pitchFamily="49" charset="-122"/>
              </a:defRPr>
            </a:lvl1pPr>
            <a:lvl2pPr>
              <a:defRPr>
                <a:latin typeface="楷体" panose="02010609060101010101" pitchFamily="49" charset="-122"/>
                <a:ea typeface="楷体" panose="02010609060101010101" pitchFamily="49" charset="-122"/>
              </a:defRPr>
            </a:lvl2pPr>
            <a:lvl3pPr>
              <a:defRPr>
                <a:latin typeface="楷体" panose="02010609060101010101" pitchFamily="49" charset="-122"/>
                <a:ea typeface="楷体" panose="02010609060101010101" pitchFamily="49" charset="-122"/>
              </a:defRPr>
            </a:lvl3pPr>
            <a:lvl4pPr>
              <a:defRPr>
                <a:latin typeface="楷体" panose="02010609060101010101" pitchFamily="49" charset="-122"/>
                <a:ea typeface="楷体" panose="02010609060101010101" pitchFamily="49" charset="-122"/>
              </a:defRPr>
            </a:lvl4pPr>
            <a:lvl5pPr>
              <a:defRPr>
                <a:latin typeface="楷体" panose="02010609060101010101" pitchFamily="49" charset="-122"/>
                <a:ea typeface="楷体" panose="02010609060101010101" pitchFamily="49"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ea typeface="华文楷体" charset="0"/>
              </a:defRPr>
            </a:lvl1pPr>
          </a:lstStyle>
          <a:p>
            <a:endParaRPr lang="zh-CN" altLang="en-US"/>
          </a:p>
        </p:txBody>
      </p:sp>
      <p:sp>
        <p:nvSpPr>
          <p:cNvPr id="6" name="Slide Number Placeholder 5"/>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pic>
        <p:nvPicPr>
          <p:cNvPr id="7" name="Picture 1510"/>
          <p:cNvPicPr>
            <a:picLocks noChangeArrowheads="1"/>
          </p:cNvPicPr>
          <p:nvPr userDrawn="1"/>
        </p:nvPicPr>
        <p:blipFill>
          <a:blip r:embed="rId2" cstate="screen">
            <a:clrChange>
              <a:clrFrom>
                <a:srgbClr val="000000">
                  <a:alpha val="0"/>
                </a:srgbClr>
              </a:clrFrom>
              <a:clrTo>
                <a:srgbClr val="000000">
                  <a:alpha val="0"/>
                </a:srgbClr>
              </a:clrTo>
            </a:clrChange>
            <a:duotone>
              <a:schemeClr val="accent2">
                <a:shade val="45000"/>
                <a:satMod val="135000"/>
              </a:schemeClr>
              <a:prstClr val="white"/>
            </a:duotone>
          </a:blip>
          <a:srcRect/>
          <a:stretch>
            <a:fillRect/>
          </a:stretch>
        </p:blipFill>
        <p:spPr bwMode="auto">
          <a:xfrm rot="4320000" flipH="1">
            <a:off x="149166" y="3245827"/>
            <a:ext cx="3225219" cy="5155092"/>
          </a:xfrm>
          <a:prstGeom prst="rect">
            <a:avLst/>
          </a:prstGeom>
          <a:noFill/>
          <a:ln w="9525">
            <a:noFill/>
            <a:miter lim="800000"/>
            <a:headEnd/>
            <a:tailEnd/>
          </a:ln>
        </p:spPr>
      </p:pic>
      <p:pic>
        <p:nvPicPr>
          <p:cNvPr id="8" name="Picture 1510"/>
          <p:cNvPicPr>
            <a:picLocks noChangeArrowheads="1"/>
          </p:cNvPicPr>
          <p:nvPr userDrawn="1"/>
        </p:nvPicPr>
        <p:blipFill>
          <a:blip r:embed="rId3" cstate="screen">
            <a:clrChange>
              <a:clrFrom>
                <a:srgbClr val="000000">
                  <a:alpha val="0"/>
                </a:srgbClr>
              </a:clrFrom>
              <a:clrTo>
                <a:srgbClr val="000000">
                  <a:alpha val="0"/>
                </a:srgbClr>
              </a:clrTo>
            </a:clrChange>
            <a:duotone>
              <a:schemeClr val="accent2">
                <a:shade val="45000"/>
                <a:satMod val="135000"/>
              </a:schemeClr>
              <a:prstClr val="white"/>
            </a:duotone>
          </a:blip>
          <a:srcRect/>
          <a:stretch>
            <a:fillRect/>
          </a:stretch>
        </p:blipFill>
        <p:spPr bwMode="auto">
          <a:xfrm rot="16200000" flipH="1">
            <a:off x="8620070" y="-987286"/>
            <a:ext cx="3908562" cy="5425918"/>
          </a:xfrm>
          <a:prstGeom prst="rect">
            <a:avLst/>
          </a:prstGeom>
          <a:noFill/>
          <a:ln w="9525">
            <a:noFill/>
            <a:miter lim="800000"/>
            <a:headEnd/>
            <a:tailEnd/>
          </a:ln>
        </p:spPr>
      </p:pic>
    </p:spTree>
  </p:cSld>
  <p:clrMapOvr>
    <a:masterClrMapping/>
  </p:clrMapOvr>
  <p:transition spd="med">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9"/>
            <a:ext cx="10515600" cy="2852737"/>
          </a:xfrm>
        </p:spPr>
        <p:txBody>
          <a:bodyPr anchor="b"/>
          <a:lstStyle>
            <a:lvl1pPr>
              <a:defRPr sz="6000">
                <a:ea typeface="华文楷体" charset="0"/>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1849" y="4589463"/>
            <a:ext cx="10515600" cy="1500187"/>
          </a:xfrm>
        </p:spPr>
        <p:txBody>
          <a:bodyPr/>
          <a:lstStyle>
            <a:lvl1pPr marL="0" indent="0">
              <a:buNone/>
              <a:defRPr sz="2400">
                <a:solidFill>
                  <a:schemeClr val="tx1">
                    <a:tint val="75000"/>
                  </a:schemeClr>
                </a:solidFill>
                <a:ea typeface="华文楷体"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165" indent="0">
              <a:buNone/>
              <a:defRPr sz="1600">
                <a:solidFill>
                  <a:schemeClr val="tx1">
                    <a:tint val="75000"/>
                  </a:schemeClr>
                </a:solidFill>
              </a:defRPr>
            </a:lvl5pPr>
            <a:lvl6pPr marL="2286000"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ea typeface="华文楷体" charset="0"/>
              </a:defRPr>
            </a:lvl1pPr>
          </a:lstStyle>
          <a:p>
            <a:endParaRPr lang="zh-CN" altLang="en-US"/>
          </a:p>
        </p:txBody>
      </p:sp>
      <p:sp>
        <p:nvSpPr>
          <p:cNvPr id="6" name="Slide Number Placeholder 5"/>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spTree>
  </p:cSld>
  <p:clrMapOvr>
    <a:masterClrMapping/>
  </p:clrMapOvr>
  <p:transition spd="med">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华文楷体" charset="0"/>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4"/>
            <a:ext cx="5181600" cy="4351339"/>
          </a:xfrm>
        </p:spPr>
        <p:txBody>
          <a:bodyPr/>
          <a:lstStyle>
            <a:lvl1pPr>
              <a:defRPr>
                <a:ea typeface="华文楷体" charset="0"/>
              </a:defRPr>
            </a:lvl1pPr>
            <a:lvl2pPr>
              <a:defRPr>
                <a:ea typeface="华文楷体" charset="0"/>
              </a:defRPr>
            </a:lvl2pPr>
            <a:lvl3pPr>
              <a:defRPr>
                <a:ea typeface="华文楷体" charset="0"/>
              </a:defRPr>
            </a:lvl3pPr>
            <a:lvl4pPr>
              <a:defRPr>
                <a:ea typeface="华文楷体" charset="0"/>
              </a:defRPr>
            </a:lvl4pPr>
            <a:lvl5pPr>
              <a:defRPr>
                <a:ea typeface="华文楷体" charset="0"/>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4"/>
            <a:ext cx="5181600" cy="4351339"/>
          </a:xfrm>
        </p:spPr>
        <p:txBody>
          <a:bodyPr/>
          <a:lstStyle>
            <a:lvl1pPr>
              <a:defRPr>
                <a:ea typeface="华文楷体" charset="0"/>
              </a:defRPr>
            </a:lvl1pPr>
            <a:lvl2pPr>
              <a:defRPr>
                <a:ea typeface="华文楷体" charset="0"/>
              </a:defRPr>
            </a:lvl2pPr>
            <a:lvl3pPr>
              <a:defRPr>
                <a:ea typeface="华文楷体" charset="0"/>
              </a:defRPr>
            </a:lvl3pPr>
            <a:lvl4pPr>
              <a:defRPr>
                <a:ea typeface="华文楷体" charset="0"/>
              </a:defRPr>
            </a:lvl4pPr>
            <a:lvl5pPr>
              <a:defRPr>
                <a:ea typeface="华文楷体" charset="0"/>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6" name="Footer Placeholder 5"/>
          <p:cNvSpPr>
            <a:spLocks noGrp="1"/>
          </p:cNvSpPr>
          <p:nvPr>
            <p:ph type="ftr" sz="quarter" idx="11"/>
          </p:nvPr>
        </p:nvSpPr>
        <p:spPr/>
        <p:txBody>
          <a:bodyPr/>
          <a:lstStyle>
            <a:lvl1pPr>
              <a:defRPr>
                <a:ea typeface="华文楷体" charset="0"/>
              </a:defRPr>
            </a:lvl1pPr>
          </a:lstStyle>
          <a:p>
            <a:endParaRPr lang="zh-CN" altLang="en-US"/>
          </a:p>
        </p:txBody>
      </p:sp>
      <p:sp>
        <p:nvSpPr>
          <p:cNvPr id="7" name="Slide Number Placeholder 6"/>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spTree>
  </p:cSld>
  <p:clrMapOvr>
    <a:masterClrMapping/>
  </p:clrMapOvr>
  <p:transition spd="med">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a:ea typeface="华文楷体" charset="0"/>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ea typeface="华文楷体" charset="0"/>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7"/>
          </a:xfrm>
        </p:spPr>
        <p:txBody>
          <a:bodyPr/>
          <a:lstStyle>
            <a:lvl1pPr>
              <a:defRPr>
                <a:ea typeface="华文楷体" charset="0"/>
              </a:defRPr>
            </a:lvl1pPr>
            <a:lvl2pPr>
              <a:defRPr>
                <a:ea typeface="华文楷体" charset="0"/>
              </a:defRPr>
            </a:lvl2pPr>
            <a:lvl3pPr>
              <a:defRPr>
                <a:ea typeface="华文楷体" charset="0"/>
              </a:defRPr>
            </a:lvl3pPr>
            <a:lvl4pPr>
              <a:defRPr>
                <a:ea typeface="华文楷体" charset="0"/>
              </a:defRPr>
            </a:lvl4pPr>
            <a:lvl5pPr>
              <a:defRPr>
                <a:ea typeface="华文楷体" charset="0"/>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ea typeface="华文楷体" charset="0"/>
              </a:defRPr>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7"/>
          </a:xfrm>
        </p:spPr>
        <p:txBody>
          <a:bodyPr/>
          <a:lstStyle>
            <a:lvl1pPr>
              <a:defRPr>
                <a:ea typeface="华文楷体" charset="0"/>
              </a:defRPr>
            </a:lvl1pPr>
            <a:lvl2pPr>
              <a:defRPr>
                <a:ea typeface="华文楷体" charset="0"/>
              </a:defRPr>
            </a:lvl2pPr>
            <a:lvl3pPr>
              <a:defRPr>
                <a:ea typeface="华文楷体" charset="0"/>
              </a:defRPr>
            </a:lvl3pPr>
            <a:lvl4pPr>
              <a:defRPr>
                <a:ea typeface="华文楷体" charset="0"/>
              </a:defRPr>
            </a:lvl4pPr>
            <a:lvl5pPr>
              <a:defRPr>
                <a:ea typeface="华文楷体" charset="0"/>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8" name="Footer Placeholder 7"/>
          <p:cNvSpPr>
            <a:spLocks noGrp="1"/>
          </p:cNvSpPr>
          <p:nvPr>
            <p:ph type="ftr" sz="quarter" idx="11"/>
          </p:nvPr>
        </p:nvSpPr>
        <p:spPr/>
        <p:txBody>
          <a:bodyPr/>
          <a:lstStyle>
            <a:lvl1pPr>
              <a:defRPr>
                <a:ea typeface="华文楷体" charset="0"/>
              </a:defRPr>
            </a:lvl1pPr>
          </a:lstStyle>
          <a:p>
            <a:endParaRPr lang="zh-CN" altLang="en-US"/>
          </a:p>
        </p:txBody>
      </p:sp>
      <p:sp>
        <p:nvSpPr>
          <p:cNvPr id="9" name="Slide Number Placeholder 8"/>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spTree>
  </p:cSld>
  <p:clrMapOvr>
    <a:masterClrMapping/>
  </p:clrMapOvr>
  <p:transition spd="med">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华文楷体" charset="0"/>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4" name="Footer Placeholder 3"/>
          <p:cNvSpPr>
            <a:spLocks noGrp="1"/>
          </p:cNvSpPr>
          <p:nvPr>
            <p:ph type="ftr" sz="quarter" idx="11"/>
          </p:nvPr>
        </p:nvSpPr>
        <p:spPr/>
        <p:txBody>
          <a:bodyPr/>
          <a:lstStyle>
            <a:lvl1pPr>
              <a:defRPr>
                <a:ea typeface="华文楷体" charset="0"/>
              </a:defRPr>
            </a:lvl1pPr>
          </a:lstStyle>
          <a:p>
            <a:endParaRPr lang="zh-CN" altLang="en-US"/>
          </a:p>
        </p:txBody>
      </p:sp>
      <p:sp>
        <p:nvSpPr>
          <p:cNvPr id="5" name="Slide Number Placeholder 4"/>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spTree>
  </p:cSld>
  <p:clrMapOvr>
    <a:masterClrMapping/>
  </p:clrMapOvr>
  <p:transition spd="med">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3" name="Footer Placeholder 2"/>
          <p:cNvSpPr>
            <a:spLocks noGrp="1"/>
          </p:cNvSpPr>
          <p:nvPr>
            <p:ph type="ftr" sz="quarter" idx="11"/>
          </p:nvPr>
        </p:nvSpPr>
        <p:spPr/>
        <p:txBody>
          <a:bodyPr/>
          <a:lstStyle>
            <a:lvl1pPr>
              <a:defRPr>
                <a:ea typeface="华文楷体" charset="0"/>
              </a:defRPr>
            </a:lvl1pPr>
          </a:lstStyle>
          <a:p>
            <a:endParaRPr lang="zh-CN" altLang="en-US"/>
          </a:p>
        </p:txBody>
      </p:sp>
      <p:sp>
        <p:nvSpPr>
          <p:cNvPr id="4" name="Slide Number Placeholder 3"/>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spTree>
  </p:cSld>
  <p:clrMapOvr>
    <a:masterClrMapping/>
  </p:clrMapOvr>
  <p:transition spd="med">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ea typeface="华文楷体" charset="0"/>
              </a:defRPr>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ea typeface="华文楷体" charset="0"/>
              </a:defRPr>
            </a:lvl1pPr>
            <a:lvl2pPr>
              <a:defRPr sz="2800">
                <a:ea typeface="华文楷体" charset="0"/>
              </a:defRPr>
            </a:lvl2pPr>
            <a:lvl3pPr>
              <a:defRPr sz="2400">
                <a:ea typeface="华文楷体" charset="0"/>
              </a:defRPr>
            </a:lvl3pPr>
            <a:lvl4pPr>
              <a:defRPr sz="2000">
                <a:ea typeface="华文楷体" charset="0"/>
              </a:defRPr>
            </a:lvl4pPr>
            <a:lvl5pPr>
              <a:defRPr sz="2000">
                <a:ea typeface="华文楷体" charset="0"/>
              </a:defRPr>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9" y="2057399"/>
            <a:ext cx="3932237" cy="3811588"/>
          </a:xfrm>
        </p:spPr>
        <p:txBody>
          <a:bodyPr/>
          <a:lstStyle>
            <a:lvl1pPr marL="0" indent="0">
              <a:buNone/>
              <a:defRPr sz="1600">
                <a:ea typeface="华文楷体" charset="0"/>
              </a:defRPr>
            </a:lvl1pPr>
            <a:lvl2pPr marL="457200" indent="0">
              <a:buNone/>
              <a:defRPr sz="1400"/>
            </a:lvl2pPr>
            <a:lvl3pPr marL="914400" indent="0">
              <a:buNone/>
              <a:defRPr sz="1200"/>
            </a:lvl3pPr>
            <a:lvl4pPr marL="1371600" indent="0">
              <a:buNone/>
              <a:defRPr sz="1000"/>
            </a:lvl4pPr>
            <a:lvl5pPr marL="1828165" indent="0">
              <a:buNone/>
              <a:defRPr sz="1000"/>
            </a:lvl5pPr>
            <a:lvl6pPr marL="2286000"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6" name="Footer Placeholder 5"/>
          <p:cNvSpPr>
            <a:spLocks noGrp="1"/>
          </p:cNvSpPr>
          <p:nvPr>
            <p:ph type="ftr" sz="quarter" idx="11"/>
          </p:nvPr>
        </p:nvSpPr>
        <p:spPr/>
        <p:txBody>
          <a:bodyPr/>
          <a:lstStyle>
            <a:lvl1pPr>
              <a:defRPr>
                <a:ea typeface="华文楷体" charset="0"/>
              </a:defRPr>
            </a:lvl1pPr>
          </a:lstStyle>
          <a:p>
            <a:endParaRPr lang="zh-CN" altLang="en-US"/>
          </a:p>
        </p:txBody>
      </p:sp>
      <p:sp>
        <p:nvSpPr>
          <p:cNvPr id="7" name="Slide Number Placeholder 6"/>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spTree>
  </p:cSld>
  <p:clrMapOvr>
    <a:masterClrMapping/>
  </p:clrMapOvr>
  <p:transition spd="med">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grpSp>
        <p:nvGrpSpPr>
          <p:cNvPr id="7" name="组合 6"/>
          <p:cNvGrpSpPr/>
          <p:nvPr userDrawn="1"/>
        </p:nvGrpSpPr>
        <p:grpSpPr>
          <a:xfrm>
            <a:off x="8545527" y="338439"/>
            <a:ext cx="3136265" cy="691849"/>
            <a:chOff x="4175" y="7335"/>
            <a:chExt cx="8885" cy="1960"/>
          </a:xfrm>
        </p:grpSpPr>
        <p:pic>
          <p:nvPicPr>
            <p:cNvPr id="8" name="图片 7"/>
            <p:cNvPicPr>
              <a:picLocks noChangeAspect="1"/>
            </p:cNvPicPr>
            <p:nvPr/>
          </p:nvPicPr>
          <p:blipFill>
            <a:blip r:embed="rId2"/>
            <a:stretch>
              <a:fillRect/>
            </a:stretch>
          </p:blipFill>
          <p:spPr>
            <a:xfrm>
              <a:off x="6140" y="7335"/>
              <a:ext cx="6920" cy="1960"/>
            </a:xfrm>
            <a:prstGeom prst="rect">
              <a:avLst/>
            </a:prstGeom>
          </p:spPr>
        </p:pic>
        <p:pic>
          <p:nvPicPr>
            <p:cNvPr id="9" name="图片 8"/>
            <p:cNvPicPr>
              <a:picLocks noChangeAspect="1"/>
            </p:cNvPicPr>
            <p:nvPr/>
          </p:nvPicPr>
          <p:blipFill>
            <a:blip r:embed="rId3"/>
            <a:stretch>
              <a:fillRect/>
            </a:stretch>
          </p:blipFill>
          <p:spPr>
            <a:xfrm>
              <a:off x="4175" y="7353"/>
              <a:ext cx="1965" cy="1923"/>
            </a:xfrm>
            <a:prstGeom prst="rect">
              <a:avLst/>
            </a:prstGeom>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ea typeface="华文楷体" charset="0"/>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399"/>
            <a:ext cx="3932237" cy="3811588"/>
          </a:xfrm>
        </p:spPr>
        <p:txBody>
          <a:bodyPr/>
          <a:lstStyle>
            <a:lvl1pPr marL="0" indent="0">
              <a:buNone/>
              <a:defRPr sz="1600">
                <a:ea typeface="华文楷体" charset="0"/>
              </a:defRPr>
            </a:lvl1pPr>
            <a:lvl2pPr marL="457200" indent="0">
              <a:buNone/>
              <a:defRPr sz="1400"/>
            </a:lvl2pPr>
            <a:lvl3pPr marL="914400" indent="0">
              <a:buNone/>
              <a:defRPr sz="1200"/>
            </a:lvl3pPr>
            <a:lvl4pPr marL="1371600" indent="0">
              <a:buNone/>
              <a:defRPr sz="1000"/>
            </a:lvl4pPr>
            <a:lvl5pPr marL="1828165" indent="0">
              <a:buNone/>
              <a:defRPr sz="1000"/>
            </a:lvl5pPr>
            <a:lvl6pPr marL="2286000"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6" name="Footer Placeholder 5"/>
          <p:cNvSpPr>
            <a:spLocks noGrp="1"/>
          </p:cNvSpPr>
          <p:nvPr>
            <p:ph type="ftr" sz="quarter" idx="11"/>
          </p:nvPr>
        </p:nvSpPr>
        <p:spPr/>
        <p:txBody>
          <a:bodyPr/>
          <a:lstStyle>
            <a:lvl1pPr>
              <a:defRPr>
                <a:ea typeface="华文楷体" charset="0"/>
              </a:defRPr>
            </a:lvl1pPr>
          </a:lstStyle>
          <a:p>
            <a:endParaRPr lang="zh-CN" altLang="en-US"/>
          </a:p>
        </p:txBody>
      </p:sp>
      <p:sp>
        <p:nvSpPr>
          <p:cNvPr id="7" name="Slide Number Placeholder 6"/>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spTree>
  </p:cSld>
  <p:clrMapOvr>
    <a:masterClrMapping/>
  </p:clrMapOvr>
  <p:transition spd="med">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华文楷体" charset="0"/>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lvl1pPr>
              <a:defRPr>
                <a:ea typeface="华文楷体" charset="0"/>
              </a:defRPr>
            </a:lvl1pPr>
            <a:lvl2pPr>
              <a:defRPr>
                <a:ea typeface="华文楷体" charset="0"/>
              </a:defRPr>
            </a:lvl2pPr>
            <a:lvl3pPr>
              <a:defRPr>
                <a:ea typeface="华文楷体" charset="0"/>
              </a:defRPr>
            </a:lvl3pPr>
            <a:lvl4pPr>
              <a:defRPr>
                <a:ea typeface="华文楷体" charset="0"/>
              </a:defRPr>
            </a:lvl4pPr>
            <a:lvl5pPr>
              <a:defRPr>
                <a:ea typeface="华文楷体" charset="0"/>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ea typeface="华文楷体" charset="0"/>
              </a:defRPr>
            </a:lvl1pPr>
          </a:lstStyle>
          <a:p>
            <a:endParaRPr lang="zh-CN" altLang="en-US"/>
          </a:p>
        </p:txBody>
      </p:sp>
      <p:sp>
        <p:nvSpPr>
          <p:cNvPr id="6" name="Slide Number Placeholder 5"/>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spTree>
  </p:cSld>
  <p:clrMapOvr>
    <a:masterClrMapping/>
  </p:clrMapOvr>
  <p:transition spd="med">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ea typeface="华文楷体" charset="0"/>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ea typeface="华文楷体" charset="0"/>
              </a:defRPr>
            </a:lvl1pPr>
            <a:lvl2pPr>
              <a:defRPr>
                <a:ea typeface="华文楷体" charset="0"/>
              </a:defRPr>
            </a:lvl2pPr>
            <a:lvl3pPr>
              <a:defRPr>
                <a:ea typeface="华文楷体" charset="0"/>
              </a:defRPr>
            </a:lvl3pPr>
            <a:lvl4pPr>
              <a:defRPr>
                <a:ea typeface="华文楷体" charset="0"/>
              </a:defRPr>
            </a:lvl4pPr>
            <a:lvl5pPr>
              <a:defRPr>
                <a:ea typeface="华文楷体" charset="0"/>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华文楷体" charset="0"/>
              </a:defRPr>
            </a:lvl1pPr>
          </a:lstStyle>
          <a:p>
            <a:fld id="{B67175D9-46EC-4C4F-8911-DF3F76AD546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ea typeface="华文楷体" charset="0"/>
              </a:defRPr>
            </a:lvl1pPr>
          </a:lstStyle>
          <a:p>
            <a:endParaRPr lang="zh-CN" altLang="en-US"/>
          </a:p>
        </p:txBody>
      </p:sp>
      <p:sp>
        <p:nvSpPr>
          <p:cNvPr id="6" name="Slide Number Placeholder 5"/>
          <p:cNvSpPr>
            <a:spLocks noGrp="1"/>
          </p:cNvSpPr>
          <p:nvPr>
            <p:ph type="sldNum" sz="quarter" idx="12"/>
          </p:nvPr>
        </p:nvSpPr>
        <p:spPr/>
        <p:txBody>
          <a:bodyPr/>
          <a:lstStyle>
            <a:lvl1pPr>
              <a:defRPr>
                <a:ea typeface="华文楷体" charset="0"/>
              </a:defRPr>
            </a:lvl1pPr>
          </a:lstStyle>
          <a:p>
            <a:fld id="{B91EE9DE-39C0-45B1-B406-4DEC767CB4A8}" type="slidenum">
              <a:rPr lang="zh-CN" altLang="en-US" smtClean="0"/>
            </a:fld>
            <a:endParaRPr lang="zh-CN" altLang="en-US"/>
          </a:p>
        </p:txBody>
      </p:sp>
    </p:spTree>
  </p:cSld>
  <p:clrMapOvr>
    <a:masterClrMapping/>
  </p:clrMapOvr>
  <p:transition spd="med">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1_章节标题">
    <p:spTree>
      <p:nvGrpSpPr>
        <p:cNvPr id="1" name=""/>
        <p:cNvGrpSpPr/>
        <p:nvPr/>
      </p:nvGrpSpPr>
      <p:grpSpPr>
        <a:xfrm>
          <a:off x="0" y="0"/>
          <a:ext cx="0" cy="0"/>
          <a:chOff x="0" y="0"/>
          <a:chExt cx="0" cy="0"/>
        </a:xfrm>
      </p:grpSpPr>
      <p:sp>
        <p:nvSpPr>
          <p:cNvPr id="8" name="矩形 7"/>
          <p:cNvSpPr/>
          <p:nvPr userDrawn="1"/>
        </p:nvSpPr>
        <p:spPr>
          <a:xfrm>
            <a:off x="0" y="6570000"/>
            <a:ext cx="12192000" cy="288000"/>
          </a:xfrm>
          <a:prstGeom prst="rect">
            <a:avLst/>
          </a:prstGeom>
          <a:solidFill>
            <a:srgbClr val="8D0125"/>
          </a:solidFill>
          <a:ln>
            <a:solidFill>
              <a:srgbClr val="8D0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ea typeface="华文楷体" charset="0"/>
            </a:endParaRPr>
          </a:p>
        </p:txBody>
      </p:sp>
      <p:sp>
        <p:nvSpPr>
          <p:cNvPr id="60" name="任意多边形: 形状 59"/>
          <p:cNvSpPr/>
          <p:nvPr userDrawn="1"/>
        </p:nvSpPr>
        <p:spPr>
          <a:xfrm flipH="1">
            <a:off x="0" y="-14288"/>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8D0125"/>
          </a:solidFill>
          <a:ln>
            <a:solidFill>
              <a:srgbClr val="8D012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300">
              <a:ea typeface="华文楷体" charset="0"/>
            </a:endParaRPr>
          </a:p>
        </p:txBody>
      </p:sp>
      <p:pic>
        <p:nvPicPr>
          <p:cNvPr id="9" name="图片 8"/>
          <p:cNvPicPr>
            <a:picLocks noChangeAspect="1"/>
          </p:cNvPicPr>
          <p:nvPr userDrawn="1"/>
        </p:nvPicPr>
        <p:blipFill>
          <a:blip r:embed="rId2">
            <a:clrChange>
              <a:clrFrom>
                <a:srgbClr val="AE0C2A"/>
              </a:clrFrom>
              <a:clrTo>
                <a:srgbClr val="AE0C2A">
                  <a:alpha val="0"/>
                </a:srgbClr>
              </a:clrTo>
            </a:clrChange>
          </a:blip>
          <a:stretch>
            <a:fillRect/>
          </a:stretch>
        </p:blipFill>
        <p:spPr>
          <a:xfrm>
            <a:off x="9901320" y="108065"/>
            <a:ext cx="2076450" cy="457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F0A295-08DF-6F49-BE1E-9313EEDEC9E7}"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A7089DA5-8DD0-9540-952F-BAD404C53916}"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6.png"/><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0A295-08DF-6F49-BE1E-9313EEDEC9E7}"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89DA5-8DD0-9540-952F-BAD404C5391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4"/>
            <a:ext cx="10515600" cy="435133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ea typeface="华文楷体" charset="0"/>
              </a:defRPr>
            </a:lvl1pPr>
          </a:lstStyle>
          <a:p>
            <a:fld id="{B67175D9-46EC-4C4F-8911-DF3F76AD5468}" type="datetimeFigureOut">
              <a:rPr lang="zh-CN" altLang="en-US" smtClean="0"/>
            </a:fld>
            <a:endParaRPr lang="zh-CN" alt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ea typeface="华文楷体" charset="0"/>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ea typeface="华文楷体" charset="0"/>
              </a:defRPr>
            </a:lvl1pPr>
          </a:lstStyle>
          <a:p>
            <a:fld id="{B91EE9DE-39C0-45B1-B406-4DEC767CB4A8}" type="slidenum">
              <a:rPr lang="zh-CN" altLang="en-US" smtClean="0"/>
            </a:fld>
            <a:endParaRPr lang="zh-CN" altLang="en-US"/>
          </a:p>
        </p:txBody>
      </p:sp>
      <p:pic>
        <p:nvPicPr>
          <p:cNvPr id="7" name="Picture 1510"/>
          <p:cNvPicPr>
            <a:picLocks noChangeArrowheads="1"/>
          </p:cNvPicPr>
          <p:nvPr/>
        </p:nvPicPr>
        <p:blipFill>
          <a:blip r:embed="rId13" cstate="screen">
            <a:clrChange>
              <a:clrFrom>
                <a:srgbClr val="000000">
                  <a:alpha val="0"/>
                </a:srgbClr>
              </a:clrFrom>
              <a:clrTo>
                <a:srgbClr val="000000">
                  <a:alpha val="0"/>
                </a:srgbClr>
              </a:clrTo>
            </a:clrChange>
            <a:duotone>
              <a:schemeClr val="accent2">
                <a:shade val="45000"/>
                <a:satMod val="135000"/>
              </a:schemeClr>
              <a:prstClr val="white"/>
            </a:duotone>
          </a:blip>
          <a:srcRect/>
          <a:stretch>
            <a:fillRect/>
          </a:stretch>
        </p:blipFill>
        <p:spPr bwMode="auto">
          <a:xfrm rot="4320000" flipH="1">
            <a:off x="149166" y="3245827"/>
            <a:ext cx="3225219" cy="5155092"/>
          </a:xfrm>
          <a:prstGeom prst="rect">
            <a:avLst/>
          </a:prstGeom>
          <a:noFill/>
          <a:ln w="9525">
            <a:noFill/>
            <a:miter lim="800000"/>
            <a:headEnd/>
            <a:tailEnd/>
          </a:ln>
        </p:spPr>
      </p:pic>
      <p:pic>
        <p:nvPicPr>
          <p:cNvPr id="8" name="Picture 1510"/>
          <p:cNvPicPr>
            <a:picLocks noChangeArrowheads="1"/>
          </p:cNvPicPr>
          <p:nvPr/>
        </p:nvPicPr>
        <p:blipFill>
          <a:blip r:embed="rId14" cstate="screen">
            <a:clrChange>
              <a:clrFrom>
                <a:srgbClr val="000000">
                  <a:alpha val="0"/>
                </a:srgbClr>
              </a:clrFrom>
              <a:clrTo>
                <a:srgbClr val="000000">
                  <a:alpha val="0"/>
                </a:srgbClr>
              </a:clrTo>
            </a:clrChange>
            <a:duotone>
              <a:schemeClr val="accent2">
                <a:shade val="45000"/>
                <a:satMod val="135000"/>
              </a:schemeClr>
              <a:prstClr val="white"/>
            </a:duotone>
          </a:blip>
          <a:srcRect/>
          <a:stretch>
            <a:fillRect/>
          </a:stretch>
        </p:blipFill>
        <p:spPr bwMode="auto">
          <a:xfrm rot="16200000" flipH="1">
            <a:off x="8620070" y="-987286"/>
            <a:ext cx="3908562" cy="5425918"/>
          </a:xfrm>
          <a:prstGeom prst="rect">
            <a:avLst/>
          </a:prstGeom>
          <a:noFill/>
          <a:ln w="9525">
            <a:noFill/>
            <a:miter lim="800000"/>
            <a:headEnd/>
            <a:tailEnd/>
          </a:ln>
        </p:spPr>
      </p:pic>
      <p:pic>
        <p:nvPicPr>
          <p:cNvPr id="9" name="图片 8" descr="part素材.png"/>
          <p:cNvPicPr>
            <a:picLocks noChangeAspect="1"/>
          </p:cNvPicPr>
          <p:nvPr/>
        </p:nvPicPr>
        <p:blipFill>
          <a:blip r:embed="rId15" cstate="screen"/>
          <a:stretch>
            <a:fillRect/>
          </a:stretch>
        </p:blipFill>
        <p:spPr>
          <a:xfrm>
            <a:off x="0" y="137681"/>
            <a:ext cx="449515" cy="157723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华文楷体"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华文楷体" charset="0"/>
          <a:cs typeface="+mn-cs"/>
        </a:defRPr>
      </a:lvl1pPr>
      <a:lvl2pPr marL="685165" indent="-228600" algn="l" defTabSz="914400" rtl="0" eaLnBrk="1" latinLnBrk="0" hangingPunct="1">
        <a:lnSpc>
          <a:spcPct val="90000"/>
        </a:lnSpc>
        <a:spcBef>
          <a:spcPct val="100000"/>
        </a:spcBef>
        <a:buFont typeface="Arial" panose="020B0604020202020204" pitchFamily="34" charset="0"/>
        <a:buChar char="•"/>
        <a:defRPr sz="2400" kern="1200">
          <a:solidFill>
            <a:schemeClr val="tx1"/>
          </a:solidFill>
          <a:latin typeface="+mn-lt"/>
          <a:ea typeface="华文楷体" charset="0"/>
          <a:cs typeface="+mn-cs"/>
        </a:defRPr>
      </a:lvl2pPr>
      <a:lvl3pPr marL="1143000" indent="-228600" algn="l" defTabSz="914400" rtl="0" eaLnBrk="1" latinLnBrk="0" hangingPunct="1">
        <a:lnSpc>
          <a:spcPct val="90000"/>
        </a:lnSpc>
        <a:spcBef>
          <a:spcPct val="100000"/>
        </a:spcBef>
        <a:buFont typeface="Arial" panose="020B0604020202020204" pitchFamily="34" charset="0"/>
        <a:buChar char="•"/>
        <a:defRPr sz="2000" kern="1200">
          <a:solidFill>
            <a:schemeClr val="tx1"/>
          </a:solidFill>
          <a:latin typeface="+mn-lt"/>
          <a:ea typeface="华文楷体" charset="0"/>
          <a:cs typeface="+mn-cs"/>
        </a:defRPr>
      </a:lvl3pPr>
      <a:lvl4pPr marL="15995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华文楷体" charset="0"/>
          <a:cs typeface="+mn-cs"/>
        </a:defRPr>
      </a:lvl4pPr>
      <a:lvl5pPr marL="20567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华文楷体" charset="0"/>
          <a:cs typeface="+mn-cs"/>
        </a:defRPr>
      </a:lvl5pPr>
      <a:lvl6pPr marL="25146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3" Type="http://schemas.microsoft.com/office/2007/relationships/hdphoto" Target="../media/image8.wdp"/><Relationship Id="rId2" Type="http://schemas.openxmlformats.org/officeDocument/2006/relationships/image" Target="../media/image7.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3.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3.xml"/><Relationship Id="rId2" Type="http://schemas.openxmlformats.org/officeDocument/2006/relationships/image" Target="../media/image43.pn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3.xml"/><Relationship Id="rId2" Type="http://schemas.openxmlformats.org/officeDocument/2006/relationships/image" Target="../media/image44.pn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3.xml"/><Relationship Id="rId2" Type="http://schemas.openxmlformats.org/officeDocument/2006/relationships/image" Target="../media/image45.pn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3.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https://github.com/RUCAIBox/MPOP" TargetMode="Externa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1" Type="http://schemas.openxmlformats.org/officeDocument/2006/relationships/notesSlide" Target="../notesSlides/notesSlide6.xml"/><Relationship Id="rId10" Type="http://schemas.openxmlformats.org/officeDocument/2006/relationships/slideLayout" Target="../slideLayouts/slideLayout13.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tags" Target="../tags/tag3.xml"/><Relationship Id="rId12" Type="http://schemas.openxmlformats.org/officeDocument/2006/relationships/notesSlide" Target="../notesSlides/notesSlide8.xml"/><Relationship Id="rId11" Type="http://schemas.openxmlformats.org/officeDocument/2006/relationships/slideLayout" Target="../slideLayouts/slideLayout13.xml"/><Relationship Id="rId10" Type="http://schemas.openxmlformats.org/officeDocument/2006/relationships/image" Target="../media/image32.pn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2" cstate="screen">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7938" y="265983"/>
            <a:ext cx="12209938" cy="6856950"/>
          </a:xfrm>
          <a:prstGeom prst="rect">
            <a:avLst/>
          </a:prstGeom>
        </p:spPr>
      </p:pic>
      <p:sp>
        <p:nvSpPr>
          <p:cNvPr id="3" name="标题 1"/>
          <p:cNvSpPr txBox="1"/>
          <p:nvPr/>
        </p:nvSpPr>
        <p:spPr bwMode="auto">
          <a:xfrm>
            <a:off x="661035" y="1956435"/>
            <a:ext cx="11127105" cy="1860550"/>
          </a:xfrm>
          <a:prstGeom prst="rect">
            <a:avLst/>
          </a:prstGeom>
          <a:noFill/>
          <a:ln w="9525">
            <a:noFill/>
            <a:miter lim="800000"/>
          </a:ln>
        </p:spPr>
        <p:txBody>
          <a:bodyPr vert="horz" wrap="square" lIns="91425" tIns="45712" rIns="91425" bIns="45712"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pPr>
              <a:lnSpc>
                <a:spcPct val="150000"/>
              </a:lnSpc>
            </a:pPr>
            <a:endParaRPr lang="zh-CN" altLang="en-US" sz="5400" dirty="0">
              <a:solidFill>
                <a:srgbClr val="9E1E33"/>
              </a:solidFill>
              <a:latin typeface="方正小标宋简体" panose="02010601030101010101" pitchFamily="2" charset="-122"/>
              <a:ea typeface="方正小标宋简体" panose="02010601030101010101" pitchFamily="2" charset="-122"/>
              <a:sym typeface="方正小标宋简体" panose="02010601030101010101" pitchFamily="2" charset="-122"/>
            </a:endParaRPr>
          </a:p>
        </p:txBody>
      </p:sp>
      <p:pic>
        <p:nvPicPr>
          <p:cNvPr id="1232" name="Picture 208" descr="C:\Users\Lydia\Desktop\教务处工作\20190209龙老师PPT\学校中英文标准组合LOGO下载\中英文标准组合(jpge格式）.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087" y="457405"/>
            <a:ext cx="3392070" cy="678804"/>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
        <p:nvSpPr>
          <p:cNvPr id="2" name="矩形 1"/>
          <p:cNvSpPr/>
          <p:nvPr/>
        </p:nvSpPr>
        <p:spPr>
          <a:xfrm>
            <a:off x="2641973" y="3428711"/>
            <a:ext cx="7466456" cy="531495"/>
          </a:xfrm>
          <a:prstGeom prst="rect">
            <a:avLst/>
          </a:prstGeom>
        </p:spPr>
        <p:txBody>
          <a:bodyPr wrap="square">
            <a:spAutoFit/>
          </a:bodyPr>
          <a:lstStyle/>
          <a:p>
            <a:pPr algn="ctr">
              <a:lnSpc>
                <a:spcPct val="150000"/>
              </a:lnSpc>
            </a:pPr>
            <a:endParaRPr lang="zh-CN" altLang="en-US" sz="1905" dirty="0">
              <a:solidFill>
                <a:srgbClr val="9E1E33"/>
              </a:solidFill>
              <a:latin typeface="方正小标宋简体" panose="02010601030101010101" pitchFamily="2" charset="-122"/>
              <a:ea typeface="方正小标宋简体" panose="02010601030101010101" pitchFamily="2" charset="-122"/>
              <a:sym typeface="方正小标宋简体" panose="02010601030101010101" pitchFamily="2" charset="-122"/>
            </a:endParaRPr>
          </a:p>
        </p:txBody>
      </p:sp>
      <p:sp>
        <p:nvSpPr>
          <p:cNvPr id="6" name="标题 1"/>
          <p:cNvSpPr txBox="1"/>
          <p:nvPr/>
        </p:nvSpPr>
        <p:spPr bwMode="auto">
          <a:xfrm>
            <a:off x="317500" y="1694815"/>
            <a:ext cx="11470005" cy="1779905"/>
          </a:xfrm>
          <a:prstGeom prst="rect">
            <a:avLst/>
          </a:prstGeom>
          <a:noFill/>
          <a:ln w="9525">
            <a:noFill/>
            <a:miter lim="800000"/>
          </a:ln>
        </p:spPr>
        <p:txBody>
          <a:bodyPr vert="horz" wrap="square" lIns="91425" tIns="45712" rIns="91425" bIns="45712"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r>
              <a:rPr sz="4000" dirty="0">
                <a:solidFill>
                  <a:srgbClr val="9E1E32"/>
                </a:solidFill>
                <a:latin typeface="Times New Roman" panose="02020603050405020304" pitchFamily="18" charset="0"/>
                <a:ea typeface="华文楷体" charset="0"/>
                <a:cs typeface="Times New Roman" panose="02020603050405020304" pitchFamily="18" charset="0"/>
                <a:sym typeface="+mn-ea"/>
              </a:rPr>
              <a:t>Parameter-Efficient Mixture-of-Experts</a:t>
            </a:r>
            <a:r>
              <a:rPr lang="en-US" sz="4000" dirty="0">
                <a:solidFill>
                  <a:srgbClr val="9E1E32"/>
                </a:solidFill>
                <a:latin typeface="Times New Roman" panose="02020603050405020304" pitchFamily="18" charset="0"/>
                <a:ea typeface="华文楷体" charset="0"/>
                <a:cs typeface="Times New Roman" panose="02020603050405020304" pitchFamily="18" charset="0"/>
                <a:sym typeface="+mn-ea"/>
              </a:rPr>
              <a:t> </a:t>
            </a:r>
            <a:r>
              <a:rPr sz="4000" dirty="0">
                <a:solidFill>
                  <a:srgbClr val="9E1E32"/>
                </a:solidFill>
                <a:latin typeface="Times New Roman" panose="02020603050405020304" pitchFamily="18" charset="0"/>
                <a:ea typeface="华文楷体" charset="0"/>
                <a:cs typeface="Times New Roman" panose="02020603050405020304" pitchFamily="18" charset="0"/>
                <a:sym typeface="+mn-ea"/>
              </a:rPr>
              <a:t>Architecture</a:t>
            </a:r>
            <a:endParaRPr sz="4000" dirty="0">
              <a:solidFill>
                <a:srgbClr val="9E1E32"/>
              </a:solidFill>
              <a:latin typeface="Times New Roman" panose="02020603050405020304" pitchFamily="18" charset="0"/>
              <a:ea typeface="华文楷体" charset="0"/>
              <a:cs typeface="Times New Roman" panose="02020603050405020304" pitchFamily="18" charset="0"/>
            </a:endParaRPr>
          </a:p>
          <a:p>
            <a:r>
              <a:rPr sz="4000" dirty="0">
                <a:solidFill>
                  <a:srgbClr val="9E1E32"/>
                </a:solidFill>
                <a:latin typeface="Times New Roman" panose="02020603050405020304" pitchFamily="18" charset="0"/>
                <a:ea typeface="华文楷体" charset="0"/>
                <a:cs typeface="Times New Roman" panose="02020603050405020304" pitchFamily="18" charset="0"/>
                <a:sym typeface="+mn-ea"/>
              </a:rPr>
              <a:t>for Pre-trained Language Models</a:t>
            </a:r>
            <a:endParaRPr lang="en-US" sz="4000" dirty="0">
              <a:solidFill>
                <a:srgbClr val="9E1E32"/>
              </a:solidFill>
              <a:latin typeface="Times New Roman" panose="02020603050405020304" pitchFamily="18" charset="0"/>
              <a:ea typeface="华文楷体" charset="0"/>
              <a:cs typeface="Times New Roman" panose="02020603050405020304" pitchFamily="18" charset="0"/>
              <a:sym typeface="+mn-ea"/>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dirty="0"/>
          </a:p>
        </p:txBody>
      </p:sp>
      <p:sp>
        <p:nvSpPr>
          <p:cNvPr id="13" name="副标题 2"/>
          <p:cNvSpPr txBox="1"/>
          <p:nvPr/>
        </p:nvSpPr>
        <p:spPr>
          <a:xfrm>
            <a:off x="1524001"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165" indent="-228600" algn="l" defTabSz="914400" rtl="0" eaLnBrk="1" latinLnBrk="0" hangingPunct="1">
              <a:lnSpc>
                <a:spcPct val="90000"/>
              </a:lnSpc>
              <a:spcBef>
                <a:spcPct val="10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1000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1" lang="en-US" altLang="zh-CN" dirty="0">
                <a:latin typeface="Times New Roman" panose="02020603050405020304" pitchFamily="18" charset="0"/>
                <a:ea typeface="华文楷体" charset="0"/>
                <a:cs typeface="Times New Roman" panose="02020603050405020304" pitchFamily="18" charset="0"/>
                <a:sym typeface="+mn-ea"/>
              </a:rPr>
              <a:t>Ze-Feng Gao</a:t>
            </a:r>
            <a:r>
              <a:rPr kumimoji="1" lang="zh-CN" altLang="en-US" baseline="30000" dirty="0">
                <a:ea typeface="华文楷体" charset="0"/>
                <a:sym typeface="+mn-ea"/>
              </a:rPr>
              <a:t> *</a:t>
            </a:r>
            <a:r>
              <a:rPr kumimoji="1" lang="en-US" altLang="zh-CN" dirty="0">
                <a:latin typeface="Times New Roman" panose="02020603050405020304" pitchFamily="18" charset="0"/>
                <a:ea typeface="华文楷体" charset="0"/>
                <a:cs typeface="Times New Roman" panose="02020603050405020304" pitchFamily="18" charset="0"/>
                <a:sym typeface="+mn-ea"/>
              </a:rPr>
              <a:t>, </a:t>
            </a:r>
            <a:r>
              <a:rPr kumimoji="1" lang="en-US" altLang="zh-CN" dirty="0" err="1">
                <a:latin typeface="Times New Roman" panose="02020603050405020304" pitchFamily="18" charset="0"/>
                <a:ea typeface="华文楷体" charset="0"/>
                <a:cs typeface="Times New Roman" panose="02020603050405020304" pitchFamily="18" charset="0"/>
              </a:rPr>
              <a:t>Peiyu</a:t>
            </a:r>
            <a:r>
              <a:rPr kumimoji="1" lang="en-US" altLang="zh-CN" dirty="0">
                <a:latin typeface="Times New Roman" panose="02020603050405020304" pitchFamily="18" charset="0"/>
                <a:ea typeface="华文楷体" charset="0"/>
                <a:cs typeface="Times New Roman" panose="02020603050405020304" pitchFamily="18" charset="0"/>
              </a:rPr>
              <a:t> Liu</a:t>
            </a:r>
            <a:r>
              <a:rPr kumimoji="1" lang="zh-CN" altLang="en-US" baseline="30000" dirty="0">
                <a:ea typeface="华文楷体" charset="0"/>
              </a:rPr>
              <a:t> *</a:t>
            </a:r>
            <a:r>
              <a:rPr kumimoji="1" lang="en-US" altLang="zh-CN" dirty="0">
                <a:latin typeface="Times New Roman" panose="02020603050405020304" pitchFamily="18" charset="0"/>
                <a:ea typeface="华文楷体" charset="0"/>
                <a:cs typeface="Times New Roman" panose="02020603050405020304" pitchFamily="18" charset="0"/>
              </a:rPr>
              <a:t>, Wayne Xin Zhao</a:t>
            </a:r>
            <a:r>
              <a:rPr kumimoji="1" lang="zh-CN" altLang="en-US" dirty="0">
                <a:latin typeface="Times New Roman" panose="02020603050405020304" pitchFamily="18" charset="0"/>
                <a:ea typeface="华文楷体" charset="0"/>
                <a:cs typeface="Times New Roman" panose="02020603050405020304" pitchFamily="18" charset="0"/>
              </a:rPr>
              <a:t> </a:t>
            </a:r>
            <a:r>
              <a:rPr kumimoji="1" lang="en-US" altLang="zh-CN" dirty="0">
                <a:latin typeface="Times New Roman" panose="02020603050405020304" pitchFamily="18" charset="0"/>
                <a:ea typeface="华文楷体" charset="0"/>
                <a:cs typeface="Times New Roman" panose="02020603050405020304" pitchFamily="18" charset="0"/>
              </a:rPr>
              <a:t>, </a:t>
            </a:r>
            <a:endParaRPr kumimoji="1" lang="en-US" altLang="zh-CN" dirty="0">
              <a:latin typeface="Times New Roman" panose="02020603050405020304" pitchFamily="18" charset="0"/>
              <a:ea typeface="华文楷体" charset="0"/>
              <a:cs typeface="Times New Roman" panose="02020603050405020304" pitchFamily="18" charset="0"/>
            </a:endParaRPr>
          </a:p>
          <a:p>
            <a:pPr marL="0" indent="0" algn="ctr">
              <a:buNone/>
            </a:pPr>
            <a:r>
              <a:rPr kumimoji="1" lang="en-US" altLang="zh-CN" dirty="0">
                <a:latin typeface="Times New Roman" panose="02020603050405020304" pitchFamily="18" charset="0"/>
                <a:ea typeface="华文楷体" charset="0"/>
                <a:cs typeface="Times New Roman" panose="02020603050405020304" pitchFamily="18" charset="0"/>
              </a:rPr>
              <a:t>Zhong-Yi Lu</a:t>
            </a:r>
            <a:r>
              <a:rPr kumimoji="1" lang="zh-CN" altLang="en-US" dirty="0">
                <a:latin typeface="Times New Roman" panose="02020603050405020304" pitchFamily="18" charset="0"/>
                <a:ea typeface="华文楷体" charset="0"/>
                <a:cs typeface="Times New Roman" panose="02020603050405020304" pitchFamily="18" charset="0"/>
              </a:rPr>
              <a:t> </a:t>
            </a:r>
            <a:r>
              <a:rPr kumimoji="1" lang="en-US" altLang="zh-CN" dirty="0">
                <a:latin typeface="Times New Roman" panose="02020603050405020304" pitchFamily="18" charset="0"/>
                <a:ea typeface="华文楷体" charset="0"/>
                <a:cs typeface="Times New Roman" panose="02020603050405020304" pitchFamily="18" charset="0"/>
              </a:rPr>
              <a:t>, Ji-Rong Wen</a:t>
            </a:r>
            <a:endParaRPr kumimoji="1" lang="zh-CN" altLang="en-US" dirty="0">
              <a:latin typeface="Times New Roman" panose="02020603050405020304" pitchFamily="18" charset="0"/>
              <a:ea typeface="华文楷体"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5" name="文本框 14"/>
              <p:cNvSpPr txBox="1"/>
              <p:nvPr/>
            </p:nvSpPr>
            <p:spPr>
              <a:xfrm>
                <a:off x="9203473" y="3530134"/>
                <a:ext cx="90570"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i="1" smtClean="0">
                          <a:solidFill>
                            <a:prstClr val="black"/>
                          </a:solidFill>
                          <a:latin typeface="Cambria Math" panose="02040503050406030204" pitchFamily="18" charset="0"/>
                          <a:ea typeface="Cambria Math" panose="02040503050406030204" pitchFamily="18" charset="0"/>
                        </a:rPr>
                        <m:t>†</m:t>
                      </m:r>
                    </m:oMath>
                  </m:oMathPara>
                </a14:m>
                <a:endParaRPr kumimoji="1" lang="zh-CN" altLang="en-US" dirty="0">
                  <a:solidFill>
                    <a:prstClr val="black"/>
                  </a:solidFill>
                  <a:latin typeface="等线" panose="02010600030101010101" charset="-122"/>
                  <a:ea typeface="等线" panose="02010600030101010101" charset="-122"/>
                </a:endParaRPr>
              </a:p>
            </p:txBody>
          </p:sp>
        </mc:Choice>
        <mc:Fallback>
          <p:sp>
            <p:nvSpPr>
              <p:cNvPr id="15" name="文本框 14"/>
              <p:cNvSpPr txBox="1">
                <a:spLocks noRot="1" noChangeAspect="1" noMove="1" noResize="1" noEditPoints="1" noAdjustHandles="1" noChangeArrowheads="1" noChangeShapeType="1" noTextEdit="1"/>
              </p:cNvSpPr>
              <p:nvPr/>
            </p:nvSpPr>
            <p:spPr>
              <a:xfrm>
                <a:off x="9203473" y="3530134"/>
                <a:ext cx="90570" cy="276999"/>
              </a:xfrm>
              <a:prstGeom prst="rect">
                <a:avLst/>
              </a:prstGeom>
              <a:blipFill rotWithShape="1">
                <a:blip r:embed="rId6"/>
                <a:stretch>
                  <a:fillRect l="-462" t="-61" r="-29946" b="111"/>
                </a:stretch>
              </a:blipFill>
            </p:spPr>
            <p:txBody>
              <a:bodyPr/>
              <a:lstStyle/>
              <a:p>
                <a:r>
                  <a:rPr lang="zh-CN" altLang="en-US">
                    <a:noFill/>
                  </a:rPr>
                  <a:t> </a:t>
                </a:r>
              </a:p>
            </p:txBody>
          </p:sp>
        </mc:Fallback>
      </mc:AlternateContent>
      <p:sp>
        <p:nvSpPr>
          <p:cNvPr id="17" name="文本框 16"/>
          <p:cNvSpPr txBox="1"/>
          <p:nvPr/>
        </p:nvSpPr>
        <p:spPr>
          <a:xfrm>
            <a:off x="295910" y="6287166"/>
            <a:ext cx="10372090" cy="584775"/>
          </a:xfrm>
          <a:prstGeom prst="rect">
            <a:avLst/>
          </a:prstGeom>
          <a:noFill/>
        </p:spPr>
        <p:txBody>
          <a:bodyPr wrap="square" rtlCol="0">
            <a:spAutoFit/>
          </a:bodyPr>
          <a:lstStyle/>
          <a:p>
            <a:r>
              <a:rPr lang="zh-CN" altLang="en-US" sz="1600" dirty="0">
                <a:latin typeface="Times New Roman" panose="02020603050405020304" pitchFamily="18" charset="0"/>
                <a:ea typeface="华文楷体" charset="0"/>
                <a:cs typeface="Times New Roman" panose="02020603050405020304" pitchFamily="18" charset="0"/>
              </a:rPr>
              <a:t>* </a:t>
            </a:r>
            <a:r>
              <a:rPr lang="en-US" altLang="zh-CN" sz="1600" dirty="0">
                <a:latin typeface="Times New Roman" panose="02020603050405020304" pitchFamily="18" charset="0"/>
                <a:ea typeface="华文楷体" charset="0"/>
                <a:cs typeface="Times New Roman" panose="02020603050405020304" pitchFamily="18" charset="0"/>
              </a:rPr>
              <a:t>equal contribution</a:t>
            </a:r>
            <a:endParaRPr lang="en-US" altLang="zh-CN" sz="1600" dirty="0">
              <a:latin typeface="Times New Roman" panose="02020603050405020304" pitchFamily="18" charset="0"/>
              <a:ea typeface="华文楷体" charset="0"/>
              <a:cs typeface="Times New Roman" panose="02020603050405020304" pitchFamily="18" charset="0"/>
            </a:endParaRPr>
          </a:p>
          <a:p>
            <a:r>
              <a:rPr lang="en-US" altLang="zh-CN" sz="1600" dirty="0">
                <a:latin typeface="Times New Roman" panose="02020603050405020304" pitchFamily="18" charset="0"/>
                <a:ea typeface="华文楷体" charset="0"/>
                <a:cs typeface="Times New Roman" panose="02020603050405020304" pitchFamily="18" charset="0"/>
              </a:rPr>
              <a:t>   corresponding author</a:t>
            </a:r>
            <a:endParaRPr lang="zh-CN" altLang="en-US" sz="1600" dirty="0">
              <a:latin typeface="Times New Roman" panose="02020603050405020304" pitchFamily="18" charset="0"/>
              <a:ea typeface="华文楷体"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9" name="文本框 18"/>
              <p:cNvSpPr txBox="1"/>
              <p:nvPr/>
            </p:nvSpPr>
            <p:spPr>
              <a:xfrm>
                <a:off x="372802" y="6527676"/>
                <a:ext cx="90570"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i="1" smtClean="0">
                          <a:solidFill>
                            <a:prstClr val="black"/>
                          </a:solidFill>
                          <a:latin typeface="Cambria Math" panose="02040503050406030204" pitchFamily="18" charset="0"/>
                          <a:ea typeface="Cambria Math" panose="02040503050406030204" pitchFamily="18" charset="0"/>
                        </a:rPr>
                        <m:t>†</m:t>
                      </m:r>
                    </m:oMath>
                  </m:oMathPara>
                </a14:m>
                <a:endParaRPr kumimoji="1" lang="zh-CN" altLang="en-US" dirty="0">
                  <a:solidFill>
                    <a:prstClr val="black"/>
                  </a:solidFill>
                  <a:latin typeface="等线" panose="02010600030101010101" charset="-122"/>
                  <a:ea typeface="等线" panose="02010600030101010101" charset="-122"/>
                </a:endParaRPr>
              </a:p>
            </p:txBody>
          </p:sp>
        </mc:Choice>
        <mc:Fallback>
          <p:sp>
            <p:nvSpPr>
              <p:cNvPr id="19" name="文本框 18"/>
              <p:cNvSpPr txBox="1">
                <a:spLocks noRot="1" noChangeAspect="1" noMove="1" noResize="1" noEditPoints="1" noAdjustHandles="1" noChangeArrowheads="1" noChangeShapeType="1" noTextEdit="1"/>
              </p:cNvSpPr>
              <p:nvPr/>
            </p:nvSpPr>
            <p:spPr>
              <a:xfrm>
                <a:off x="372802" y="6527676"/>
                <a:ext cx="90570" cy="276999"/>
              </a:xfrm>
              <a:prstGeom prst="rect">
                <a:avLst/>
              </a:prstGeom>
              <a:blipFill rotWithShape="1">
                <a:blip r:embed="rId6"/>
                <a:stretch>
                  <a:fillRect l="-63" t="-184" r="-30344" b="5"/>
                </a:stretch>
              </a:blipFill>
            </p:spPr>
            <p:txBody>
              <a:bodyPr/>
              <a:lstStyle/>
              <a:p>
                <a:r>
                  <a:rPr lang="zh-CN" altLang="en-US">
                    <a:noFill/>
                  </a:rPr>
                  <a:t> </a:t>
                </a:r>
              </a:p>
            </p:txBody>
          </p:sp>
        </mc:Fallback>
      </mc:AlternateContent>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Outline</a:t>
            </a:r>
            <a:endParaRPr kumimoji="1"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44216" y="1761422"/>
            <a:ext cx="10266709" cy="2245360"/>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Introduction</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Preliminary</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solidFill>
                  <a:srgbClr val="C00000"/>
                </a:solidFill>
                <a:latin typeface="Times New Roman" panose="02020603050405020304" pitchFamily="18" charset="0"/>
                <a:ea typeface="华文楷体" charset="0"/>
                <a:cs typeface="Times New Roman" panose="02020603050405020304" pitchFamily="18" charset="0"/>
              </a:rPr>
              <a:t>Approach</a:t>
            </a:r>
            <a:endParaRPr kumimoji="1" lang="en-US" altLang="zh-CN" sz="2800" dirty="0">
              <a:solidFill>
                <a:srgbClr val="C00000"/>
              </a:solidFill>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Experiments</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Conclusion</a:t>
            </a:r>
            <a:endParaRPr kumimoji="1" lang="en-US" altLang="zh-CN" sz="2800" dirty="0">
              <a:latin typeface="Times New Roman" panose="02020603050405020304" pitchFamily="18" charset="0"/>
              <a:ea typeface="华文楷体" charset="0"/>
              <a:cs typeface="Times New Roman" panose="02020603050405020304" pitchFamily="18" charset="0"/>
            </a:endParaRPr>
          </a:p>
        </p:txBody>
      </p:sp>
      <p:pic>
        <p:nvPicPr>
          <p:cNvPr id="4" name="图片 3"/>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3800" dirty="0">
                <a:latin typeface="Times New Roman" panose="02020603050405020304" pitchFamily="18" charset="0"/>
                <a:cs typeface="Times New Roman" panose="02020603050405020304" pitchFamily="18" charset="0"/>
              </a:rPr>
              <a:t>Approach</a:t>
            </a:r>
            <a:endParaRPr kumimoji="1" lang="zh-CN" altLang="en-US" sz="3800" dirty="0">
              <a:latin typeface="Times New Roman" panose="02020603050405020304" pitchFamily="18" charset="0"/>
              <a:cs typeface="Times New Roman" panose="02020603050405020304" pitchFamily="18" charset="0"/>
            </a:endParaRPr>
          </a:p>
        </p:txBody>
      </p:sp>
      <p:sp>
        <p:nvSpPr>
          <p:cNvPr id="6" name="矩形 5"/>
          <p:cNvSpPr/>
          <p:nvPr/>
        </p:nvSpPr>
        <p:spPr>
          <a:xfrm>
            <a:off x="710840" y="1610227"/>
            <a:ext cx="10770704" cy="3291840"/>
          </a:xfrm>
          <a:prstGeom prst="rect">
            <a:avLst/>
          </a:prstGeom>
        </p:spPr>
        <p:txBody>
          <a:bodyPr wrap="square">
            <a:spAutoFit/>
          </a:bodyPr>
          <a:lstStyle/>
          <a:p>
            <a:pPr marL="285750" indent="-285750">
              <a:buFont typeface="Arial" panose="020B0604020202020204" pitchFamily="34" charset="0"/>
              <a:buChar char="•"/>
            </a:pPr>
            <a:r>
              <a:rPr lang="en-GB" altLang="zh-CN" sz="2800" dirty="0">
                <a:latin typeface="Times New Roman" panose="02020603050405020304" pitchFamily="18" charset="0"/>
                <a:cs typeface="Times New Roman" panose="02020603050405020304" pitchFamily="18" charset="0"/>
              </a:rPr>
              <a:t>Motivation</a:t>
            </a:r>
            <a:endParaRPr lang="en-GB" altLang="zh-CN" sz="28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kumimoji="1" lang="zh-CN" altLang="en-US" sz="2400" dirty="0">
                <a:latin typeface="Times New Roman" panose="02020603050405020304" pitchFamily="18" charset="0"/>
                <a:cs typeface="Times New Roman" panose="02020603050405020304" pitchFamily="18" charset="0"/>
                <a:sym typeface="+mn-ea"/>
              </a:rPr>
              <a:t>We can achieve a more </a:t>
            </a:r>
            <a:r>
              <a:rPr kumimoji="1" lang="en-US" altLang="zh-CN" sz="2400" dirty="0">
                <a:latin typeface="Times New Roman" panose="02020603050405020304" pitchFamily="18" charset="0"/>
                <a:cs typeface="Times New Roman" panose="02020603050405020304" pitchFamily="18" charset="0"/>
                <a:sym typeface="+mn-ea"/>
              </a:rPr>
              <a:t>parameter-</a:t>
            </a:r>
            <a:r>
              <a:rPr kumimoji="1" lang="zh-CN" altLang="en-US" sz="2400" dirty="0">
                <a:latin typeface="Times New Roman" panose="02020603050405020304" pitchFamily="18" charset="0"/>
                <a:cs typeface="Times New Roman" panose="02020603050405020304" pitchFamily="18" charset="0"/>
                <a:sym typeface="+mn-ea"/>
              </a:rPr>
              <a:t>efficient </a:t>
            </a:r>
            <a:r>
              <a:rPr kumimoji="1" lang="en-US" altLang="zh-CN" sz="2400" dirty="0">
                <a:latin typeface="Times New Roman" panose="02020603050405020304" pitchFamily="18" charset="0"/>
                <a:cs typeface="Times New Roman" panose="02020603050405020304" pitchFamily="18" charset="0"/>
                <a:sym typeface="+mn-ea"/>
              </a:rPr>
              <a:t>MoE architecture </a:t>
            </a:r>
            <a:r>
              <a:rPr kumimoji="1" lang="zh-CN" altLang="en-US" sz="2400" dirty="0">
                <a:latin typeface="Times New Roman" panose="02020603050405020304" pitchFamily="18" charset="0"/>
                <a:cs typeface="Times New Roman" panose="02020603050405020304" pitchFamily="18" charset="0"/>
                <a:sym typeface="+mn-ea"/>
              </a:rPr>
              <a:t>for pre-trained language models by sharing the central tensor among different experts.</a:t>
            </a:r>
            <a:endParaRPr kumimoji="1" lang="zh-CN" alt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altLang="zh-CN"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altLang="zh-CN"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altLang="zh-CN" sz="2800" dirty="0">
                <a:latin typeface="Times New Roman" panose="02020603050405020304" pitchFamily="18" charset="0"/>
                <a:cs typeface="Times New Roman" panose="02020603050405020304" pitchFamily="18" charset="0"/>
              </a:rPr>
              <a:t>Solution</a:t>
            </a:r>
            <a:endParaRPr lang="en-GB" altLang="zh-CN" sz="28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altLang="en-GB" sz="2400" dirty="0">
                <a:latin typeface="Times New Roman" panose="02020603050405020304" pitchFamily="18" charset="0"/>
                <a:cs typeface="Times New Roman" panose="02020603050405020304" pitchFamily="18" charset="0"/>
              </a:rPr>
              <a:t>MPO-based Mixture of Experts </a:t>
            </a:r>
            <a:endParaRPr lang="en-GB" altLang="zh-CN" sz="24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altLang="en-GB" sz="2400" dirty="0">
                <a:latin typeface="Times New Roman" panose="02020603050405020304" pitchFamily="18" charset="0"/>
                <a:cs typeface="Times New Roman" panose="02020603050405020304" pitchFamily="18" charset="0"/>
              </a:rPr>
              <a:t>Alleviate  unbalanced optimization issue with Gradient Mask</a:t>
            </a:r>
            <a:endParaRPr lang="en-US" altLang="en-GB" sz="24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9" name="文本框 158"/>
              <p:cNvSpPr txBox="1"/>
              <p:nvPr/>
            </p:nvSpPr>
            <p:spPr>
              <a:xfrm>
                <a:off x="4592074" y="4147934"/>
                <a:ext cx="151130" cy="24574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sz="1600" b="0" i="1" smtClean="0">
                          <a:solidFill>
                            <a:schemeClr val="bg1"/>
                          </a:solidFill>
                          <a:latin typeface="Cambria Math" panose="02040503050406030204" pitchFamily="18" charset="0"/>
                          <a:ea typeface="华文楷体" charset="0"/>
                        </a:rPr>
                        <m:t>𝐶</m:t>
                      </m:r>
                    </m:oMath>
                  </m:oMathPara>
                </a14:m>
                <a:endParaRPr kumimoji="1" lang="zh-CN" altLang="en-US" sz="1600" dirty="0">
                  <a:solidFill>
                    <a:schemeClr val="bg1"/>
                  </a:solidFill>
                  <a:ea typeface="华文楷体" charset="0"/>
                </a:endParaRPr>
              </a:p>
            </p:txBody>
          </p:sp>
        </mc:Choice>
        <mc:Fallback>
          <p:sp>
            <p:nvSpPr>
              <p:cNvPr id="159" name="文本框 158"/>
              <p:cNvSpPr txBox="1">
                <a:spLocks noRot="1" noChangeAspect="1" noMove="1" noResize="1" noEditPoints="1" noAdjustHandles="1" noChangeArrowheads="1" noChangeShapeType="1" noTextEdit="1"/>
              </p:cNvSpPr>
              <p:nvPr/>
            </p:nvSpPr>
            <p:spPr>
              <a:xfrm>
                <a:off x="4592074" y="4147934"/>
                <a:ext cx="151130" cy="245745"/>
              </a:xfrm>
              <a:prstGeom prst="rect">
                <a:avLst/>
              </a:prstGeom>
              <a:blipFill rotWithShape="1">
                <a:blip r:embed="rId1"/>
                <a:stretch>
                  <a:fillRect l="-257" t="-46" r="-29154" b="46"/>
                </a:stretch>
              </a:blipFill>
            </p:spPr>
            <p:txBody>
              <a:bodyPr/>
              <a:lstStyle/>
              <a:p>
                <a:r>
                  <a:rPr lang="zh-CN" altLang="en-US">
                    <a:noFill/>
                  </a:rPr>
                  <a:t> </a:t>
                </a:r>
              </a:p>
            </p:txBody>
          </p:sp>
        </mc:Fallback>
      </mc:AlternateContent>
      <p:pic>
        <p:nvPicPr>
          <p:cNvPr id="6" name="图片 5"/>
          <p:cNvPicPr>
            <a:picLocks noChangeAspect="1"/>
          </p:cNvPicPr>
          <p:nvPr/>
        </p:nvPicPr>
        <p:blipFill>
          <a:blip r:embed="rId2"/>
          <a:stretch>
            <a:fillRect/>
          </a:stretch>
        </p:blipFill>
        <p:spPr>
          <a:xfrm>
            <a:off x="2658110" y="1743075"/>
            <a:ext cx="5596890" cy="3709035"/>
          </a:xfrm>
          <a:prstGeom prst="rect">
            <a:avLst/>
          </a:prstGeom>
        </p:spPr>
      </p:pic>
      <p:sp>
        <p:nvSpPr>
          <p:cNvPr id="4" name="文本框 3"/>
          <p:cNvSpPr txBox="1"/>
          <p:nvPr/>
        </p:nvSpPr>
        <p:spPr>
          <a:xfrm>
            <a:off x="1524000" y="6581001"/>
            <a:ext cx="9143999" cy="275590"/>
          </a:xfrm>
          <a:prstGeom prst="rect">
            <a:avLst/>
          </a:prstGeom>
          <a:noFill/>
        </p:spPr>
        <p:txBody>
          <a:bodyPr wrap="square" rtlCol="0">
            <a:spAutoFit/>
          </a:bodyPr>
          <a:lstStyle/>
          <a:p>
            <a:pPr lvl="0" algn="ctr">
              <a:defRPr/>
            </a:pPr>
            <a:r>
              <a:rPr lang="en-US" altLang="zh-CN" sz="1200" dirty="0">
                <a:solidFill>
                  <a:prstClr val="white">
                    <a:lumMod val="65000"/>
                  </a:prstClr>
                </a:solidFill>
                <a:latin typeface="Times New Roman" panose="02020603050405020304" pitchFamily="18" charset="0"/>
                <a:ea typeface="楷体" panose="02010609060101010101" pitchFamily="49" charset="-122"/>
              </a:rPr>
              <a:t>Parameter-Efficient Mixture-of-Experts Architecture for Pre-trained Language Models. </a:t>
            </a:r>
            <a:r>
              <a:rPr lang="en-US" altLang="zh-CN" sz="1200" b="1" dirty="0">
                <a:solidFill>
                  <a:prstClr val="white">
                    <a:lumMod val="65000"/>
                  </a:prstClr>
                </a:solidFill>
                <a:latin typeface="Times New Roman" panose="02020603050405020304" pitchFamily="18" charset="0"/>
                <a:ea typeface="楷体" panose="02010609060101010101" pitchFamily="49" charset="-122"/>
              </a:rPr>
              <a:t>arXiv:2203.01104</a:t>
            </a:r>
            <a:r>
              <a:rPr kumimoji="0" lang="en-US" altLang="zh-CN" sz="1200" b="1" i="0" u="none" strike="noStrike" kern="1200" cap="none" spc="0" normalizeH="0" baseline="0" noProof="0" dirty="0">
                <a:ln>
                  <a:noFill/>
                </a:ln>
                <a:solidFill>
                  <a:prstClr val="white">
                    <a:lumMod val="65000"/>
                  </a:prstClr>
                </a:solidFill>
                <a:effectLst/>
                <a:uLnTx/>
                <a:uFillTx/>
                <a:latin typeface="Times New Roman" panose="02020603050405020304" pitchFamily="18" charset="0"/>
                <a:ea typeface="楷体" panose="02010609060101010101" pitchFamily="49" charset="-122"/>
                <a:cs typeface="+mn-cs"/>
              </a:rPr>
              <a:t>.</a:t>
            </a:r>
            <a:endParaRPr kumimoji="0" lang="zh-CN" altLang="en-US" sz="1200" b="1" i="0" u="none" strike="noStrike" kern="1200" cap="none" spc="0" normalizeH="0" baseline="0" noProof="0" dirty="0">
              <a:ln>
                <a:noFill/>
              </a:ln>
              <a:solidFill>
                <a:prstClr val="white">
                  <a:lumMod val="65000"/>
                </a:prstClr>
              </a:solidFill>
              <a:effectLst/>
              <a:uLnTx/>
              <a:uFillTx/>
              <a:latin typeface="Times New Roman" panose="02020603050405020304" pitchFamily="18" charset="0"/>
              <a:ea typeface="楷体" panose="02010609060101010101" pitchFamily="49" charset="-122"/>
              <a:cs typeface="+mn-cs"/>
            </a:endParaRPr>
          </a:p>
        </p:txBody>
      </p:sp>
      <mc:AlternateContent xmlns:mc="http://schemas.openxmlformats.org/markup-compatibility/2006">
        <mc:Choice xmlns:a14="http://schemas.microsoft.com/office/drawing/2010/main" Requires="a14">
          <p:sp>
            <p:nvSpPr>
              <p:cNvPr id="78" name="文本框 77"/>
              <p:cNvSpPr txBox="1"/>
              <p:nvPr/>
            </p:nvSpPr>
            <p:spPr>
              <a:xfrm>
                <a:off x="8255000" y="2918460"/>
                <a:ext cx="2632710" cy="645160"/>
              </a:xfrm>
              <a:prstGeom prst="rect">
                <a:avLst/>
              </a:prstGeom>
              <a:noFill/>
            </p:spPr>
            <p:txBody>
              <a:bodyPr wrap="square" rtlCol="0">
                <a:spAutoFit/>
              </a:bodyPr>
              <a:p>
                <a:r>
                  <a:rPr kumimoji="1" lang="en-US" altLang="zh-CN" dirty="0">
                    <a:solidFill>
                      <a:srgbClr val="FF0000"/>
                    </a:solidFill>
                    <a:latin typeface="Cambria Math" panose="02040503050406030204" pitchFamily="18" charset="0"/>
                    <a:ea typeface="华文楷体" charset="0"/>
                  </a:rPr>
                  <a:t>Sharing </a:t>
                </a:r>
                <a:r>
                  <a:rPr kumimoji="1" lang="en-US" altLang="zh-CN" dirty="0">
                    <a:solidFill>
                      <a:srgbClr val="FF0000"/>
                    </a:solidFill>
                    <a:latin typeface="Cambria Math" panose="02040503050406030204" pitchFamily="18" charset="0"/>
                    <a:ea typeface="华文楷体" charset="0"/>
                    <a:sym typeface="+mn-ea"/>
                  </a:rPr>
                  <a:t>parameters of the  </a:t>
                </a:r>
                <a:r>
                  <a:rPr kumimoji="1" lang="en-US" altLang="zh-CN" dirty="0">
                    <a:solidFill>
                      <a:srgbClr val="FF0000"/>
                    </a:solidFill>
                    <a:latin typeface="Cambria Math" panose="02040503050406030204" pitchFamily="18" charset="0"/>
                    <a:ea typeface="华文楷体" charset="0"/>
                  </a:rPr>
                  <a:t>central tensor </a:t>
                </a:r>
                <a14:m>
                  <m:oMath xmlns:m="http://schemas.openxmlformats.org/officeDocument/2006/math">
                    <m:r>
                      <a:rPr kumimoji="1" lang="zh-CN" altLang="en-US" b="1" dirty="0">
                        <a:solidFill>
                          <a:srgbClr val="FF0000"/>
                        </a:solidFill>
                        <a:latin typeface="Cambria Math" panose="02040503050406030204" pitchFamily="18" charset="0"/>
                        <a:ea typeface="华文楷体" charset="0"/>
                      </a:rPr>
                      <m:t>𝐶</m:t>
                    </m:r>
                  </m:oMath>
                </a14:m>
                <a:endParaRPr kumimoji="1" lang="zh-CN" altLang="en-US" b="1" dirty="0">
                  <a:solidFill>
                    <a:srgbClr val="FF0000"/>
                  </a:solidFill>
                  <a:ea typeface="华文楷体" charset="0"/>
                </a:endParaRPr>
              </a:p>
            </p:txBody>
          </p:sp>
        </mc:Choice>
        <mc:Fallback>
          <p:sp>
            <p:nvSpPr>
              <p:cNvPr id="78" name="文本框 77"/>
              <p:cNvSpPr txBox="1">
                <a:spLocks noRot="1" noChangeAspect="1" noMove="1" noResize="1" noEditPoints="1" noAdjustHandles="1" noChangeArrowheads="1" noChangeShapeType="1" noTextEdit="1"/>
              </p:cNvSpPr>
              <p:nvPr/>
            </p:nvSpPr>
            <p:spPr>
              <a:xfrm>
                <a:off x="8255000" y="2918460"/>
                <a:ext cx="2632710" cy="645160"/>
              </a:xfrm>
              <a:prstGeom prst="rect">
                <a:avLst/>
              </a:prstGeom>
              <a:blipFill rotWithShape="1">
                <a:blip r:embed="rId3"/>
                <a:stretch>
                  <a:fillRect/>
                </a:stretch>
              </a:blipFill>
            </p:spPr>
            <p:txBody>
              <a:bodyPr/>
              <a:lstStyle/>
              <a:p>
                <a:r>
                  <a:rPr lang="zh-CN" altLang="en-US">
                    <a:noFill/>
                  </a:rPr>
                  <a:t> </a:t>
                </a:r>
              </a:p>
            </p:txBody>
          </p:sp>
        </mc:Fallback>
      </mc:AlternateContent>
      <p:sp>
        <p:nvSpPr>
          <p:cNvPr id="5" name="剪去对角的矩形 4"/>
          <p:cNvSpPr/>
          <p:nvPr/>
        </p:nvSpPr>
        <p:spPr>
          <a:xfrm>
            <a:off x="5231130" y="2548890"/>
            <a:ext cx="1160780" cy="1213485"/>
          </a:xfrm>
          <a:prstGeom prst="snip2DiagRect">
            <a:avLst>
              <a:gd name="adj1" fmla="val 9080"/>
              <a:gd name="adj2" fmla="val 50000"/>
            </a:avLst>
          </a:prstGeom>
          <a:noFill/>
          <a:ln w="28575"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a typeface="华文楷体" charset="0"/>
            </a:endParaRPr>
          </a:p>
        </p:txBody>
      </p:sp>
      <p:sp>
        <p:nvSpPr>
          <p:cNvPr id="2" name="标题 1"/>
          <p:cNvSpPr/>
          <p:nvPr>
            <p:ph type="title"/>
          </p:nvPr>
        </p:nvSpPr>
        <p:spPr/>
        <p:txBody>
          <a:bodyPr/>
          <a:p>
            <a:r>
              <a:rPr lang="en-US" altLang="zh-CN" sz="3800">
                <a:latin typeface="Times New Roman" panose="02020603050405020304" pitchFamily="18" charset="0"/>
                <a:cs typeface="Times New Roman" panose="02020603050405020304" pitchFamily="18" charset="0"/>
              </a:rPr>
              <a:t>Part1: Sharing Central tensor across experts</a:t>
            </a:r>
            <a:endParaRPr lang="en-US" altLang="zh-CN" sz="380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9" name="文本框 158"/>
              <p:cNvSpPr txBox="1"/>
              <p:nvPr/>
            </p:nvSpPr>
            <p:spPr>
              <a:xfrm>
                <a:off x="4592074" y="4147934"/>
                <a:ext cx="151130" cy="24574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sz="1600" b="0" i="1" smtClean="0">
                          <a:solidFill>
                            <a:schemeClr val="bg1"/>
                          </a:solidFill>
                          <a:latin typeface="Cambria Math" panose="02040503050406030204" pitchFamily="18" charset="0"/>
                          <a:ea typeface="华文楷体" charset="0"/>
                        </a:rPr>
                        <m:t>𝐶</m:t>
                      </m:r>
                    </m:oMath>
                  </m:oMathPara>
                </a14:m>
                <a:endParaRPr kumimoji="1" lang="zh-CN" altLang="en-US" sz="1600" dirty="0">
                  <a:solidFill>
                    <a:schemeClr val="bg1"/>
                  </a:solidFill>
                  <a:ea typeface="华文楷体" charset="0"/>
                </a:endParaRPr>
              </a:p>
            </p:txBody>
          </p:sp>
        </mc:Choice>
        <mc:Fallback>
          <p:sp>
            <p:nvSpPr>
              <p:cNvPr id="159" name="文本框 158"/>
              <p:cNvSpPr txBox="1">
                <a:spLocks noRot="1" noChangeAspect="1" noMove="1" noResize="1" noEditPoints="1" noAdjustHandles="1" noChangeArrowheads="1" noChangeShapeType="1" noTextEdit="1"/>
              </p:cNvSpPr>
              <p:nvPr/>
            </p:nvSpPr>
            <p:spPr>
              <a:xfrm>
                <a:off x="4592074" y="4147934"/>
                <a:ext cx="151130" cy="245745"/>
              </a:xfrm>
              <a:prstGeom prst="rect">
                <a:avLst/>
              </a:prstGeom>
              <a:blipFill rotWithShape="1">
                <a:blip r:embed="rId1"/>
                <a:stretch>
                  <a:fillRect l="-257" t="-46" r="-29154" b="46"/>
                </a:stretch>
              </a:blipFill>
            </p:spPr>
            <p:txBody>
              <a:bodyPr/>
              <a:lstStyle/>
              <a:p>
                <a:r>
                  <a:rPr lang="zh-CN" altLang="en-US">
                    <a:noFill/>
                  </a:rPr>
                  <a:t> </a:t>
                </a:r>
              </a:p>
            </p:txBody>
          </p:sp>
        </mc:Fallback>
      </mc:AlternateContent>
      <p:sp>
        <p:nvSpPr>
          <p:cNvPr id="4" name="文本框 3"/>
          <p:cNvSpPr txBox="1"/>
          <p:nvPr/>
        </p:nvSpPr>
        <p:spPr>
          <a:xfrm>
            <a:off x="1524000" y="6581001"/>
            <a:ext cx="9143999" cy="275590"/>
          </a:xfrm>
          <a:prstGeom prst="rect">
            <a:avLst/>
          </a:prstGeom>
          <a:noFill/>
        </p:spPr>
        <p:txBody>
          <a:bodyPr wrap="square" rtlCol="0">
            <a:spAutoFit/>
          </a:bodyPr>
          <a:lstStyle/>
          <a:p>
            <a:pPr lvl="0" algn="ctr">
              <a:defRPr/>
            </a:pPr>
            <a:r>
              <a:rPr lang="en-US" altLang="zh-CN" sz="1200" dirty="0">
                <a:solidFill>
                  <a:prstClr val="white">
                    <a:lumMod val="65000"/>
                  </a:prstClr>
                </a:solidFill>
                <a:latin typeface="Times New Roman" panose="02020603050405020304" pitchFamily="18" charset="0"/>
                <a:ea typeface="楷体" panose="02010609060101010101" pitchFamily="49" charset="-122"/>
              </a:rPr>
              <a:t>Parameter-Efficient Mixture-of-Experts Architecture for Pre-trained Language Models. </a:t>
            </a:r>
            <a:r>
              <a:rPr lang="en-US" altLang="zh-CN" sz="1200" b="1" dirty="0">
                <a:solidFill>
                  <a:prstClr val="white">
                    <a:lumMod val="65000"/>
                  </a:prstClr>
                </a:solidFill>
                <a:latin typeface="Times New Roman" panose="02020603050405020304" pitchFamily="18" charset="0"/>
                <a:ea typeface="楷体" panose="02010609060101010101" pitchFamily="49" charset="-122"/>
              </a:rPr>
              <a:t>arXiv:2203.01104</a:t>
            </a:r>
            <a:r>
              <a:rPr kumimoji="0" lang="en-US" altLang="zh-CN" sz="1200" b="1" i="0" u="none" strike="noStrike" kern="1200" cap="none" spc="0" normalizeH="0" baseline="0" noProof="0" dirty="0">
                <a:ln>
                  <a:noFill/>
                </a:ln>
                <a:solidFill>
                  <a:prstClr val="white">
                    <a:lumMod val="65000"/>
                  </a:prstClr>
                </a:solidFill>
                <a:effectLst/>
                <a:uLnTx/>
                <a:uFillTx/>
                <a:latin typeface="Times New Roman" panose="02020603050405020304" pitchFamily="18" charset="0"/>
                <a:ea typeface="楷体" panose="02010609060101010101" pitchFamily="49" charset="-122"/>
                <a:cs typeface="+mn-cs"/>
              </a:rPr>
              <a:t>.</a:t>
            </a:r>
            <a:endParaRPr kumimoji="0" lang="zh-CN" altLang="en-US" sz="1200" b="1" i="0" u="none" strike="noStrike" kern="1200" cap="none" spc="0" normalizeH="0" baseline="0" noProof="0" dirty="0">
              <a:ln>
                <a:noFill/>
              </a:ln>
              <a:solidFill>
                <a:prstClr val="white">
                  <a:lumMod val="65000"/>
                </a:prstClr>
              </a:solidFill>
              <a:effectLst/>
              <a:uLnTx/>
              <a:uFillTx/>
              <a:latin typeface="Times New Roman" panose="02020603050405020304" pitchFamily="18" charset="0"/>
              <a:ea typeface="楷体" panose="02010609060101010101" pitchFamily="49" charset="-122"/>
              <a:cs typeface="+mn-cs"/>
            </a:endParaRPr>
          </a:p>
        </p:txBody>
      </p:sp>
      <p:sp>
        <p:nvSpPr>
          <p:cNvPr id="2" name="标题 1"/>
          <p:cNvSpPr/>
          <p:nvPr>
            <p:ph type="title"/>
          </p:nvPr>
        </p:nvSpPr>
        <p:spPr/>
        <p:txBody>
          <a:bodyPr/>
          <a:p>
            <a:r>
              <a:rPr lang="en-US" altLang="zh-CN" sz="3800">
                <a:latin typeface="Times New Roman" panose="02020603050405020304" pitchFamily="18" charset="0"/>
                <a:cs typeface="Times New Roman" panose="02020603050405020304" pitchFamily="18" charset="0"/>
              </a:rPr>
              <a:t>Part2: </a:t>
            </a:r>
            <a:r>
              <a:rPr lang="en-US" altLang="en-GB" sz="3800" dirty="0">
                <a:latin typeface="Times New Roman" panose="02020603050405020304" pitchFamily="18" charset="0"/>
                <a:cs typeface="Times New Roman" panose="02020603050405020304" pitchFamily="18" charset="0"/>
                <a:sym typeface="+mn-ea"/>
              </a:rPr>
              <a:t>Alleviate  unbalanced optimization issue</a:t>
            </a:r>
            <a:endParaRPr lang="en-US" altLang="zh-CN" sz="3800">
              <a:latin typeface="Times New Roman" panose="02020603050405020304" pitchFamily="18" charset="0"/>
              <a:cs typeface="Times New Roman" panose="02020603050405020304" pitchFamily="18" charset="0"/>
            </a:endParaRPr>
          </a:p>
        </p:txBody>
      </p:sp>
      <p:grpSp>
        <p:nvGrpSpPr>
          <p:cNvPr id="3" name="组合 2"/>
          <p:cNvGrpSpPr/>
          <p:nvPr/>
        </p:nvGrpSpPr>
        <p:grpSpPr>
          <a:xfrm>
            <a:off x="2084070" y="1817370"/>
            <a:ext cx="8442325" cy="3722370"/>
            <a:chOff x="3504" y="3259"/>
            <a:chExt cx="12389" cy="5254"/>
          </a:xfrm>
        </p:grpSpPr>
        <p:pic>
          <p:nvPicPr>
            <p:cNvPr id="7" name="图片 6"/>
            <p:cNvPicPr>
              <a:picLocks noChangeAspect="1"/>
            </p:cNvPicPr>
            <p:nvPr/>
          </p:nvPicPr>
          <p:blipFill>
            <a:blip r:embed="rId2"/>
            <a:stretch>
              <a:fillRect/>
            </a:stretch>
          </p:blipFill>
          <p:spPr>
            <a:xfrm>
              <a:off x="3504" y="3259"/>
              <a:ext cx="8942" cy="5255"/>
            </a:xfrm>
            <a:prstGeom prst="rect">
              <a:avLst/>
            </a:prstGeom>
          </p:spPr>
        </p:pic>
        <p:pic>
          <p:nvPicPr>
            <p:cNvPr id="9" name="图片 8"/>
            <p:cNvPicPr>
              <a:picLocks noChangeAspect="1"/>
            </p:cNvPicPr>
            <p:nvPr/>
          </p:nvPicPr>
          <p:blipFill>
            <a:blip r:embed="rId3"/>
            <a:stretch>
              <a:fillRect/>
            </a:stretch>
          </p:blipFill>
          <p:spPr>
            <a:xfrm>
              <a:off x="12555" y="5851"/>
              <a:ext cx="3338" cy="768"/>
            </a:xfrm>
            <a:prstGeom prst="rect">
              <a:avLst/>
            </a:prstGeom>
          </p:spPr>
        </p:pic>
        <p:pic>
          <p:nvPicPr>
            <p:cNvPr id="13" name="图片 12"/>
            <p:cNvPicPr>
              <a:picLocks noChangeAspect="1"/>
            </p:cNvPicPr>
            <p:nvPr/>
          </p:nvPicPr>
          <p:blipFill>
            <a:blip r:embed="rId4"/>
            <a:stretch>
              <a:fillRect/>
            </a:stretch>
          </p:blipFill>
          <p:spPr>
            <a:xfrm>
              <a:off x="12626" y="4914"/>
              <a:ext cx="3027" cy="565"/>
            </a:xfrm>
            <a:prstGeom prst="rect">
              <a:avLst/>
            </a:prstGeom>
          </p:spPr>
        </p:pic>
      </p:grpSp>
      <p:sp>
        <p:nvSpPr>
          <p:cNvPr id="14" name="文本框 13"/>
          <p:cNvSpPr txBox="1"/>
          <p:nvPr/>
        </p:nvSpPr>
        <p:spPr>
          <a:xfrm>
            <a:off x="3295650" y="5690235"/>
            <a:ext cx="4332605" cy="398780"/>
          </a:xfrm>
          <a:prstGeom prst="rect">
            <a:avLst/>
          </a:prstGeom>
          <a:noFill/>
        </p:spPr>
        <p:txBody>
          <a:bodyPr wrap="square" rtlCol="0">
            <a:spAutoFit/>
          </a:bodyPr>
          <a:p>
            <a:pPr algn="l"/>
            <a:r>
              <a:rPr lang="en-US" altLang="zh-CN" sz="2000"/>
              <a:t>G</a:t>
            </a:r>
            <a:r>
              <a:rPr lang="zh-CN" altLang="en-US" sz="2000"/>
              <a:t>radient masking strategy</a:t>
            </a:r>
            <a:endParaRPr lang="zh-CN" altLang="en-US" sz="200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Outline</a:t>
            </a:r>
            <a:endParaRPr kumimoji="1"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44216" y="1761422"/>
            <a:ext cx="10266709" cy="3108543"/>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Introduction</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Preliminary</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Approach</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solidFill>
                  <a:srgbClr val="C00000"/>
                </a:solidFill>
                <a:latin typeface="Times New Roman" panose="02020603050405020304" pitchFamily="18" charset="0"/>
                <a:ea typeface="华文楷体" charset="0"/>
                <a:cs typeface="Times New Roman" panose="02020603050405020304" pitchFamily="18" charset="0"/>
              </a:rPr>
              <a:t>Experiments</a:t>
            </a:r>
            <a:endParaRPr kumimoji="1" lang="en-US" altLang="zh-CN" sz="2800" dirty="0">
              <a:solidFill>
                <a:srgbClr val="C00000"/>
              </a:solidFill>
              <a:latin typeface="Times New Roman" panose="02020603050405020304" pitchFamily="18" charset="0"/>
              <a:ea typeface="华文楷体" charset="0"/>
              <a:cs typeface="Times New Roman" panose="02020603050405020304" pitchFamily="18" charset="0"/>
            </a:endParaRPr>
          </a:p>
          <a:p>
            <a:pPr marL="914400" lvl="1"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Experimental Results</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914400" lvl="1"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Detailed Analysis</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Conclusion</a:t>
            </a:r>
            <a:endParaRPr kumimoji="1" lang="en-US" altLang="zh-CN" sz="2800" dirty="0">
              <a:latin typeface="Times New Roman" panose="02020603050405020304" pitchFamily="18" charset="0"/>
              <a:ea typeface="华文楷体" charset="0"/>
              <a:cs typeface="Times New Roman" panose="02020603050405020304" pitchFamily="18" charset="0"/>
            </a:endParaRPr>
          </a:p>
        </p:txBody>
      </p:sp>
      <p:pic>
        <p:nvPicPr>
          <p:cNvPr id="4" name="图片 3"/>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Experimental Results</a:t>
            </a:r>
            <a:endParaRPr kumimoji="1" lang="zh-CN" altLang="en-US"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
        <p:nvSpPr>
          <p:cNvPr id="6" name="文本框 5"/>
          <p:cNvSpPr txBox="1"/>
          <p:nvPr/>
        </p:nvSpPr>
        <p:spPr>
          <a:xfrm>
            <a:off x="720725" y="6075045"/>
            <a:ext cx="6650355" cy="645160"/>
          </a:xfrm>
          <a:prstGeom prst="rect">
            <a:avLst/>
          </a:prstGeom>
          <a:noFill/>
        </p:spPr>
        <p:txBody>
          <a:bodyPr wrap="square" rtlCol="0" anchor="t">
            <a:spAutoFit/>
          </a:bodyPr>
          <a:p>
            <a:r>
              <a:rPr lang="zh-CN" altLang="en-US">
                <a:latin typeface="Times New Roman" panose="02020603050405020304" pitchFamily="18" charset="0"/>
                <a:cs typeface="Times New Roman" panose="02020603050405020304" pitchFamily="18" charset="0"/>
              </a:rPr>
              <a:t>♠: Our re-implementation of (</a:t>
            </a:r>
            <a:r>
              <a:rPr lang="zh-CN" altLang="en-US">
                <a:solidFill>
                  <a:srgbClr val="4472C5"/>
                </a:solidFill>
                <a:latin typeface="Times New Roman" panose="02020603050405020304" pitchFamily="18" charset="0"/>
                <a:cs typeface="Times New Roman" panose="02020603050405020304" pitchFamily="18" charset="0"/>
              </a:rPr>
              <a:t>Fedus et al., 2021</a:t>
            </a:r>
            <a:r>
              <a:rPr lang="zh-CN" altLang="en-US">
                <a:latin typeface="Times New Roman" panose="02020603050405020304" pitchFamily="18" charset="0"/>
                <a:cs typeface="Times New Roman" panose="02020603050405020304" pitchFamily="18" charset="0"/>
              </a:rPr>
              <a:t>). </a:t>
            </a:r>
            <a:endParaRPr lang="zh-CN" altLang="en-US">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rPr>
              <a:t>⋆:Apply method of (</a:t>
            </a:r>
            <a:r>
              <a:rPr lang="zh-CN" altLang="en-US">
                <a:solidFill>
                  <a:srgbClr val="4472C5"/>
                </a:solidFill>
                <a:latin typeface="Times New Roman" panose="02020603050405020304" pitchFamily="18" charset="0"/>
                <a:cs typeface="Times New Roman" panose="02020603050405020304" pitchFamily="18" charset="0"/>
              </a:rPr>
              <a:t>Shazeer et al.,2017</a:t>
            </a:r>
            <a:r>
              <a:rPr lang="zh-CN" altLang="en-US">
                <a:latin typeface="Times New Roman" panose="02020603050405020304" pitchFamily="18" charset="0"/>
                <a:cs typeface="Times New Roman" panose="02020603050405020304" pitchFamily="18" charset="0"/>
              </a:rPr>
              <a:t>) on T5. </a:t>
            </a:r>
            <a:endParaRPr lang="zh-CN" altLang="en-US">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1540510" y="1047750"/>
            <a:ext cx="8502650" cy="4966970"/>
          </a:xfrm>
          <a:prstGeom prst="rect">
            <a:avLst/>
          </a:prstGeom>
        </p:spPr>
      </p:pic>
      <p:sp>
        <p:nvSpPr>
          <p:cNvPr id="9" name="文本框 8"/>
          <p:cNvSpPr txBox="1"/>
          <p:nvPr/>
        </p:nvSpPr>
        <p:spPr>
          <a:xfrm>
            <a:off x="6557010" y="6014720"/>
            <a:ext cx="4645025" cy="645160"/>
          </a:xfrm>
          <a:prstGeom prst="rect">
            <a:avLst/>
          </a:prstGeom>
          <a:noFill/>
        </p:spPr>
        <p:txBody>
          <a:bodyPr wrap="none" rtlCol="0">
            <a:spAutoFit/>
          </a:bodyPr>
          <a:p>
            <a:pPr algn="l"/>
            <a:r>
              <a:rPr lang="zh-CN" altLang="en-US"/>
              <a:t> </a:t>
            </a:r>
            <a:r>
              <a:rPr lang="zh-CN" altLang="en-US">
                <a:latin typeface="Times New Roman" panose="02020603050405020304" pitchFamily="18" charset="0"/>
                <a:cs typeface="Times New Roman" panose="02020603050405020304" pitchFamily="18" charset="0"/>
              </a:rPr>
              <a:t>♦: Experimental results of (</a:t>
            </a:r>
            <a:r>
              <a:rPr lang="zh-CN" altLang="en-US">
                <a:solidFill>
                  <a:srgbClr val="4472C5"/>
                </a:solidFill>
                <a:latin typeface="Times New Roman" panose="02020603050405020304" pitchFamily="18" charset="0"/>
                <a:cs typeface="Times New Roman" panose="02020603050405020304" pitchFamily="18" charset="0"/>
              </a:rPr>
              <a:t>Zhang et al., 2021</a:t>
            </a:r>
            <a:r>
              <a:rPr lang="zh-CN" altLang="en-US">
                <a:latin typeface="Times New Roman" panose="02020603050405020304" pitchFamily="18" charset="0"/>
                <a:cs typeface="Times New Roman" panose="02020603050405020304" pitchFamily="18" charset="0"/>
              </a:rPr>
              <a:t>) </a:t>
            </a:r>
            <a:endParaRPr lang="zh-CN" altLang="en-US">
              <a:latin typeface="Times New Roman" panose="02020603050405020304" pitchFamily="18" charset="0"/>
              <a:cs typeface="Times New Roman" panose="02020603050405020304" pitchFamily="18" charset="0"/>
            </a:endParaRPr>
          </a:p>
          <a:p>
            <a:pPr algn="l"/>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 Experimental</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results of (</a:t>
            </a:r>
            <a:r>
              <a:rPr lang="zh-CN" altLang="en-US">
                <a:solidFill>
                  <a:srgbClr val="4472C5"/>
                </a:solidFill>
                <a:latin typeface="Times New Roman" panose="02020603050405020304" pitchFamily="18" charset="0"/>
                <a:cs typeface="Times New Roman" panose="02020603050405020304" pitchFamily="18" charset="0"/>
              </a:rPr>
              <a:t>Fedus et al., 2021</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
        <p:nvSpPr>
          <p:cNvPr id="8" name="文本框 7"/>
          <p:cNvSpPr txBox="1"/>
          <p:nvPr/>
        </p:nvSpPr>
        <p:spPr>
          <a:xfrm>
            <a:off x="1508760" y="4935855"/>
            <a:ext cx="8220075" cy="1322070"/>
          </a:xfrm>
          <a:prstGeom prst="rect">
            <a:avLst/>
          </a:prstGeom>
          <a:noFill/>
        </p:spPr>
        <p:txBody>
          <a:bodyPr wrap="none" rtlCol="0" anchor="t">
            <a:spAutoFit/>
          </a:bodyPr>
          <a:p>
            <a:pPr marL="457200" indent="-457200" algn="l">
              <a:buFont typeface="Arial" panose="020B0604020202020204" pitchFamily="34" charset="0"/>
              <a:buChar char="•"/>
            </a:pPr>
            <a:r>
              <a:rPr sz="2000">
                <a:latin typeface="Times New Roman" panose="02020603050405020304" pitchFamily="18" charset="0"/>
                <a:cs typeface="Times New Roman" panose="02020603050405020304" pitchFamily="18" charset="0"/>
                <a:sym typeface="+mn-ea"/>
              </a:rPr>
              <a:t>Ablation study on the WikiText-2 dataset aboutthe NLG tasks (in percent).</a:t>
            </a:r>
            <a:endParaRPr sz="2000">
              <a:latin typeface="Times New Roman" panose="02020603050405020304" pitchFamily="18" charset="0"/>
              <a:cs typeface="Times New Roman" panose="02020603050405020304" pitchFamily="18" charset="0"/>
              <a:sym typeface="+mn-ea"/>
            </a:endParaRPr>
          </a:p>
          <a:p>
            <a:pPr marL="457200" indent="-457200" algn="l">
              <a:buFont typeface="Arial" panose="020B0604020202020204" pitchFamily="34" charset="0"/>
              <a:buChar char="•"/>
            </a:pPr>
            <a:r>
              <a:rPr lang="zh-CN" altLang="en-US" sz="2000">
                <a:latin typeface="Times New Roman" panose="02020603050405020304" pitchFamily="18" charset="0"/>
                <a:cs typeface="Times New Roman" panose="02020603050405020304" pitchFamily="18" charset="0"/>
                <a:sym typeface="+mn-ea"/>
              </a:rPr>
              <a:t>“</a:t>
            </a:r>
            <a:r>
              <a:rPr lang="en-US" altLang="zh-CN" sz="2000">
                <a:latin typeface="Times New Roman" panose="02020603050405020304" pitchFamily="18" charset="0"/>
                <a:cs typeface="Times New Roman" panose="02020603050405020304" pitchFamily="18" charset="0"/>
                <a:sym typeface="+mn-ea"/>
              </a:rPr>
              <a:t>w/o PS</a:t>
            </a:r>
            <a:r>
              <a:rPr lang="zh-CN" altLang="en-US" sz="2000">
                <a:latin typeface="Times New Roman" panose="02020603050405020304" pitchFamily="18" charset="0"/>
                <a:cs typeface="Times New Roman" panose="02020603050405020304" pitchFamily="18" charset="0"/>
                <a:sym typeface="+mn-ea"/>
              </a:rPr>
              <a:t>” </a:t>
            </a:r>
            <a:r>
              <a:rPr lang="en-US" altLang="zh-CN" sz="2000">
                <a:latin typeface="Times New Roman" panose="02020603050405020304" pitchFamily="18" charset="0"/>
                <a:cs typeface="Times New Roman" panose="02020603050405020304" pitchFamily="18" charset="0"/>
                <a:sym typeface="+mn-ea"/>
              </a:rPr>
              <a:t> </a:t>
            </a:r>
            <a:r>
              <a:rPr lang="zh-CN" altLang="en-US" sz="2000">
                <a:latin typeface="Times New Roman" panose="02020603050405020304" pitchFamily="18" charset="0"/>
                <a:cs typeface="Times New Roman" panose="02020603050405020304" pitchFamily="18" charset="0"/>
                <a:sym typeface="+mn-ea"/>
              </a:rPr>
              <a:t>denotes </a:t>
            </a:r>
            <a:r>
              <a:rPr lang="en-US" altLang="zh-CN" sz="2000">
                <a:latin typeface="Times New Roman" panose="02020603050405020304" pitchFamily="18" charset="0"/>
                <a:cs typeface="Times New Roman" panose="02020603050405020304" pitchFamily="18" charset="0"/>
                <a:sym typeface="+mn-ea"/>
              </a:rPr>
              <a:t>without </a:t>
            </a:r>
            <a:r>
              <a:rPr lang="en-US" altLang="zh-CN" sz="2000" b="1">
                <a:latin typeface="Times New Roman" panose="02020603050405020304" pitchFamily="18" charset="0"/>
                <a:cs typeface="Times New Roman" panose="02020603050405020304" pitchFamily="18" charset="0"/>
                <a:sym typeface="+mn-ea"/>
              </a:rPr>
              <a:t>Parameter Shareing </a:t>
            </a:r>
            <a:r>
              <a:rPr lang="en-US" altLang="zh-CN" sz="2000">
                <a:latin typeface="Times New Roman" panose="02020603050405020304" pitchFamily="18" charset="0"/>
                <a:cs typeface="Times New Roman" panose="02020603050405020304" pitchFamily="18" charset="0"/>
                <a:sym typeface="+mn-ea"/>
              </a:rPr>
              <a:t>strategy</a:t>
            </a:r>
            <a:r>
              <a:rPr lang="en-US" altLang="zh-CN" sz="2000">
                <a:latin typeface="Times New Roman" panose="02020603050405020304" pitchFamily="18" charset="0"/>
                <a:cs typeface="Times New Roman" panose="02020603050405020304" pitchFamily="18" charset="0"/>
                <a:sym typeface="+mn-ea"/>
              </a:rPr>
              <a:t>.</a:t>
            </a:r>
            <a:endParaRPr lang="zh-CN" altLang="en-US" sz="200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zh-CN" altLang="en-US" sz="2000">
                <a:latin typeface="Times New Roman" panose="02020603050405020304" pitchFamily="18" charset="0"/>
                <a:cs typeface="Times New Roman" panose="02020603050405020304" pitchFamily="18" charset="0"/>
                <a:sym typeface="+mn-ea"/>
              </a:rPr>
              <a:t>“</a:t>
            </a:r>
            <a:r>
              <a:rPr lang="en-US" altLang="zh-CN" sz="2000">
                <a:latin typeface="Times New Roman" panose="02020603050405020304" pitchFamily="18" charset="0"/>
                <a:cs typeface="Times New Roman" panose="02020603050405020304" pitchFamily="18" charset="0"/>
                <a:sym typeface="+mn-ea"/>
              </a:rPr>
              <a:t>w/o GM</a:t>
            </a:r>
            <a:r>
              <a:rPr lang="zh-CN" altLang="en-US" sz="2000">
                <a:latin typeface="Times New Roman" panose="02020603050405020304" pitchFamily="18" charset="0"/>
                <a:cs typeface="Times New Roman" panose="02020603050405020304" pitchFamily="18" charset="0"/>
                <a:sym typeface="+mn-ea"/>
              </a:rPr>
              <a:t>”denotes </a:t>
            </a:r>
            <a:r>
              <a:rPr lang="en-US" altLang="zh-CN" sz="2000">
                <a:latin typeface="Times New Roman" panose="02020603050405020304" pitchFamily="18" charset="0"/>
                <a:cs typeface="Times New Roman" panose="02020603050405020304" pitchFamily="18" charset="0"/>
                <a:sym typeface="+mn-ea"/>
              </a:rPr>
              <a:t>without </a:t>
            </a:r>
            <a:r>
              <a:rPr lang="en-US" altLang="zh-CN" sz="2000" b="1">
                <a:latin typeface="Times New Roman" panose="02020603050405020304" pitchFamily="18" charset="0"/>
                <a:cs typeface="Times New Roman" panose="02020603050405020304" pitchFamily="18" charset="0"/>
                <a:sym typeface="+mn-ea"/>
              </a:rPr>
              <a:t>Gradient Masking </a:t>
            </a:r>
            <a:r>
              <a:rPr lang="en-US" altLang="zh-CN" sz="2000">
                <a:latin typeface="Times New Roman" panose="02020603050405020304" pitchFamily="18" charset="0"/>
                <a:cs typeface="Times New Roman" panose="02020603050405020304" pitchFamily="18" charset="0"/>
                <a:sym typeface="+mn-ea"/>
              </a:rPr>
              <a:t>strategy.</a:t>
            </a:r>
            <a:r>
              <a:rPr lang="en-US" altLang="zh-CN" sz="2000">
                <a:latin typeface="Times New Roman" panose="02020603050405020304" pitchFamily="18" charset="0"/>
                <a:cs typeface="Times New Roman" panose="02020603050405020304" pitchFamily="18" charset="0"/>
              </a:rPr>
              <a:t>	</a:t>
            </a:r>
            <a:endParaRPr lang="en-US" altLang="zh-CN" sz="200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zh-CN" altLang="en-US" sz="2000">
                <a:latin typeface="Times New Roman" panose="02020603050405020304" pitchFamily="18" charset="0"/>
                <a:cs typeface="Times New Roman" panose="02020603050405020304" pitchFamily="18" charset="0"/>
                <a:sym typeface="+mn-ea"/>
              </a:rPr>
              <a:t>B2</a:t>
            </a:r>
            <a:r>
              <a:rPr lang="en-US" altLang="zh-CN" sz="2000">
                <a:latin typeface="Times New Roman" panose="02020603050405020304" pitchFamily="18" charset="0"/>
                <a:cs typeface="Times New Roman" panose="02020603050405020304" pitchFamily="18" charset="0"/>
                <a:sym typeface="+mn-ea"/>
              </a:rPr>
              <a:t> </a:t>
            </a:r>
            <a:r>
              <a:rPr lang="zh-CN" altLang="en-US" sz="2000">
                <a:latin typeface="Times New Roman" panose="02020603050405020304" pitchFamily="18" charset="0"/>
                <a:cs typeface="Times New Roman" panose="02020603050405020304" pitchFamily="18" charset="0"/>
                <a:sym typeface="+mn-ea"/>
              </a:rPr>
              <a:t>and B4 are short for BLEU-2 and BLEU-4, respectively.</a:t>
            </a:r>
            <a:endParaRPr lang="zh-CN" altLang="en-US" sz="2000">
              <a:latin typeface="Times New Roman" panose="02020603050405020304" pitchFamily="18" charset="0"/>
              <a:cs typeface="Times New Roman" panose="02020603050405020304" pitchFamily="18" charset="0"/>
              <a:sym typeface="+mn-ea"/>
            </a:endParaRPr>
          </a:p>
        </p:txBody>
      </p:sp>
      <p:sp>
        <p:nvSpPr>
          <p:cNvPr id="10" name="标题 1"/>
          <p:cNvSpPr>
            <a:spLocks noGrp="1"/>
          </p:cNvSpPr>
          <p:nvPr/>
        </p:nvSpPr>
        <p:spPr>
          <a:xfrm>
            <a:off x="641723" y="3553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10" kern="1200">
                <a:solidFill>
                  <a:schemeClr val="tx1"/>
                </a:solidFill>
                <a:latin typeface="楷体" panose="02010609060101010101" pitchFamily="49" charset="-122"/>
                <a:ea typeface="楷体" panose="02010609060101010101" pitchFamily="49" charset="-122"/>
                <a:cs typeface="+mj-cs"/>
              </a:defRPr>
            </a:lvl1pPr>
          </a:lstStyle>
          <a:p>
            <a:r>
              <a:rPr kumimoji="1" lang="en-US" altLang="zh-CN" dirty="0">
                <a:latin typeface="Times New Roman" panose="02020603050405020304" pitchFamily="18" charset="0"/>
                <a:cs typeface="Times New Roman" panose="02020603050405020304" pitchFamily="18" charset="0"/>
              </a:rPr>
              <a:t>Experimental Results</a:t>
            </a:r>
            <a:endParaRPr kumimoji="1" lang="zh-CN" altLang="en-US" dirty="0">
              <a:latin typeface="Times New Roman" panose="02020603050405020304" pitchFamily="18" charset="0"/>
              <a:cs typeface="Times New Roman" panose="02020603050405020304" pitchFamily="18" charset="0"/>
            </a:endParaRPr>
          </a:p>
        </p:txBody>
      </p:sp>
      <p:sp>
        <p:nvSpPr>
          <p:cNvPr id="12" name="矩形 11"/>
          <p:cNvSpPr/>
          <p:nvPr/>
        </p:nvSpPr>
        <p:spPr>
          <a:xfrm>
            <a:off x="623210" y="1425258"/>
            <a:ext cx="10770704" cy="523220"/>
          </a:xfrm>
          <a:prstGeom prst="rect">
            <a:avLst/>
          </a:prstGeom>
        </p:spPr>
        <p:txBody>
          <a:bodyPr wrap="square">
            <a:spAutoFit/>
          </a:bodyPr>
          <a:lstStyle/>
          <a:p>
            <a:pPr marL="285750" indent="-285750">
              <a:buFont typeface="Arial" panose="020B0604020202020204" pitchFamily="34" charset="0"/>
              <a:buChar char="•"/>
            </a:pPr>
            <a:r>
              <a:rPr lang="en-GB" altLang="zh-CN" sz="2800" dirty="0">
                <a:latin typeface="Times New Roman" panose="02020603050405020304" pitchFamily="18" charset="0"/>
                <a:cs typeface="Times New Roman" panose="02020603050405020304" pitchFamily="18" charset="0"/>
              </a:rPr>
              <a:t>Ablation results</a:t>
            </a:r>
            <a:endParaRPr lang="en-GB" altLang="zh-CN" sz="28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2454275" y="2074545"/>
            <a:ext cx="5906770" cy="2708275"/>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Experimental Results</a:t>
            </a:r>
            <a:endParaRPr kumimoji="1" lang="zh-CN" altLang="en-US" dirty="0">
              <a:latin typeface="Times New Roman" panose="02020603050405020304" pitchFamily="18" charset="0"/>
              <a:cs typeface="Times New Roman" panose="02020603050405020304" pitchFamily="18" charset="0"/>
            </a:endParaRPr>
          </a:p>
        </p:txBody>
      </p:sp>
      <p:sp>
        <p:nvSpPr>
          <p:cNvPr id="6" name="矩形 5"/>
          <p:cNvSpPr/>
          <p:nvPr/>
        </p:nvSpPr>
        <p:spPr>
          <a:xfrm>
            <a:off x="794660" y="1425258"/>
            <a:ext cx="10770704" cy="523220"/>
          </a:xfrm>
          <a:prstGeom prst="rect">
            <a:avLst/>
          </a:prstGeom>
        </p:spPr>
        <p:txBody>
          <a:bodyPr wrap="square">
            <a:spAutoFit/>
          </a:bodyPr>
          <a:lstStyle/>
          <a:p>
            <a:pPr marL="285750" indent="-285750">
              <a:buFont typeface="Arial" panose="020B0604020202020204" pitchFamily="34" charset="0"/>
              <a:buChar char="•"/>
            </a:pPr>
            <a:r>
              <a:rPr lang="en-GB" altLang="zh-CN" sz="2800" dirty="0">
                <a:latin typeface="Times New Roman" panose="02020603050405020304" pitchFamily="18" charset="0"/>
                <a:cs typeface="Times New Roman" panose="02020603050405020304" pitchFamily="18" charset="0"/>
              </a:rPr>
              <a:t>Ablation results</a:t>
            </a:r>
            <a:endParaRPr lang="en-GB" altLang="zh-CN" sz="2800"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
        <p:nvSpPr>
          <p:cNvPr id="7" name="文本框 6"/>
          <p:cNvSpPr txBox="1"/>
          <p:nvPr/>
        </p:nvSpPr>
        <p:spPr>
          <a:xfrm>
            <a:off x="6953250" y="2125345"/>
            <a:ext cx="4656455" cy="3476625"/>
          </a:xfrm>
          <a:prstGeom prst="rect">
            <a:avLst/>
          </a:prstGeom>
          <a:noFill/>
        </p:spPr>
        <p:txBody>
          <a:bodyPr wrap="square" rtlCol="0">
            <a:spAutoFit/>
          </a:bodyPr>
          <a:p>
            <a:endParaRPr lang="zh-CN" altLang="en-US" sz="2000">
              <a:latin typeface="Times New Roman" panose="02020603050405020304" pitchFamily="18" charset="0"/>
              <a:cs typeface="Times New Roman" panose="02020603050405020304" pitchFamily="18" charset="0"/>
            </a:endParaRPr>
          </a:p>
          <a:p>
            <a:r>
              <a:rPr lang="zh-CN" altLang="en-US" sz="2000">
                <a:latin typeface="Times New Roman" panose="02020603050405020304" pitchFamily="18" charset="0"/>
                <a:cs typeface="Times New Roman" panose="02020603050405020304" pitchFamily="18" charset="0"/>
              </a:rPr>
              <a:t>The MPOE method can </a:t>
            </a:r>
            <a:r>
              <a:rPr lang="en-US" altLang="zh-CN" sz="2000">
                <a:latin typeface="Times New Roman" panose="02020603050405020304" pitchFamily="18" charset="0"/>
                <a:cs typeface="Times New Roman" panose="02020603050405020304" pitchFamily="18" charset="0"/>
              </a:rPr>
              <a:t>obtain </a:t>
            </a:r>
            <a:r>
              <a:rPr lang="zh-CN" altLang="en-US" sz="2000">
                <a:latin typeface="Times New Roman" panose="02020603050405020304" pitchFamily="18" charset="0"/>
                <a:cs typeface="Times New Roman" panose="02020603050405020304" pitchFamily="18" charset="0"/>
              </a:rPr>
              <a:t>promising results in multi-task learning, where the shared central tensor can effectively obtain relevant information between different tasks.</a:t>
            </a:r>
            <a:endParaRPr lang="zh-CN" altLang="en-US" sz="2000">
              <a:latin typeface="Times New Roman" panose="02020603050405020304" pitchFamily="18" charset="0"/>
              <a:cs typeface="Times New Roman" panose="02020603050405020304" pitchFamily="18" charset="0"/>
            </a:endParaRPr>
          </a:p>
          <a:p>
            <a:endParaRPr lang="zh-CN" altLang="en-US" sz="2000">
              <a:latin typeface="Times New Roman" panose="02020603050405020304" pitchFamily="18" charset="0"/>
              <a:cs typeface="Times New Roman" panose="02020603050405020304" pitchFamily="18" charset="0"/>
            </a:endParaRPr>
          </a:p>
          <a:p>
            <a:endParaRPr lang="zh-CN" altLang="en-US" sz="2000">
              <a:latin typeface="Times New Roman" panose="02020603050405020304" pitchFamily="18" charset="0"/>
              <a:cs typeface="Times New Roman" panose="02020603050405020304" pitchFamily="18" charset="0"/>
            </a:endParaRPr>
          </a:p>
          <a:p>
            <a:endParaRPr lang="zh-CN" altLang="en-US" sz="2000">
              <a:latin typeface="Times New Roman" panose="02020603050405020304" pitchFamily="18" charset="0"/>
              <a:cs typeface="Times New Roman" panose="02020603050405020304" pitchFamily="18" charset="0"/>
            </a:endParaRPr>
          </a:p>
          <a:p>
            <a:r>
              <a:rPr lang="zh-CN" altLang="en-US" sz="2000">
                <a:latin typeface="Times New Roman" panose="02020603050405020304" pitchFamily="18" charset="0"/>
                <a:cs typeface="Times New Roman" panose="02020603050405020304" pitchFamily="18" charset="0"/>
              </a:rPr>
              <a:t> ♣: Experimental results from</a:t>
            </a:r>
            <a:r>
              <a:rPr lang="en-US" altLang="zh-CN" sz="2000">
                <a:latin typeface="Times New Roman" panose="02020603050405020304" pitchFamily="18" charset="0"/>
                <a:cs typeface="Times New Roman" panose="02020603050405020304" pitchFamily="18" charset="0"/>
              </a:rPr>
              <a:t> </a:t>
            </a:r>
            <a:r>
              <a:rPr lang="zh-CN" altLang="en-US" sz="2000">
                <a:latin typeface="Times New Roman" panose="02020603050405020304" pitchFamily="18" charset="0"/>
                <a:cs typeface="Times New Roman" panose="02020603050405020304" pitchFamily="18" charset="0"/>
              </a:rPr>
              <a:t>Hyperformer (</a:t>
            </a:r>
            <a:r>
              <a:rPr lang="zh-CN" altLang="en-US" sz="2000">
                <a:solidFill>
                  <a:srgbClr val="4472C5"/>
                </a:solidFill>
                <a:latin typeface="Times New Roman" panose="02020603050405020304" pitchFamily="18" charset="0"/>
                <a:cs typeface="Times New Roman" panose="02020603050405020304" pitchFamily="18" charset="0"/>
              </a:rPr>
              <a:t>Mahabadi et al., 2021</a:t>
            </a:r>
            <a:r>
              <a:rPr lang="zh-CN" altLang="en-US" sz="200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a:t>
            </a:r>
            <a:endParaRPr lang="en-US" altLang="zh-CN" sz="200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636905" y="1906905"/>
            <a:ext cx="5729605" cy="3761105"/>
          </a:xfrm>
          <a:prstGeom prst="rect">
            <a:avLst/>
          </a:prstGeom>
        </p:spPr>
      </p:pic>
      <p:sp>
        <p:nvSpPr>
          <p:cNvPr id="5" name="文本框 4"/>
          <p:cNvSpPr txBox="1"/>
          <p:nvPr/>
        </p:nvSpPr>
        <p:spPr>
          <a:xfrm>
            <a:off x="727075" y="5734050"/>
            <a:ext cx="5639435" cy="92202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sym typeface="+mn-ea"/>
              </a:rPr>
              <a:t>Performance of multi-task learning on GLUE</a:t>
            </a:r>
            <a:r>
              <a:rPr lang="en-US" altLang="zh-CN">
                <a:latin typeface="Times New Roman" panose="02020603050405020304" pitchFamily="18" charset="0"/>
                <a:cs typeface="Times New Roman" panose="02020603050405020304" pitchFamily="18" charset="0"/>
                <a:sym typeface="+mn-ea"/>
              </a:rPr>
              <a:t> </a:t>
            </a:r>
            <a:r>
              <a:rPr lang="zh-CN" altLang="en-US">
                <a:latin typeface="Times New Roman" panose="02020603050405020304" pitchFamily="18" charset="0"/>
                <a:cs typeface="Times New Roman" panose="02020603050405020304" pitchFamily="18" charset="0"/>
                <a:sym typeface="+mn-ea"/>
              </a:rPr>
              <a:t>benchmark obtained by fine-tuning T5-Base</a:t>
            </a:r>
            <a:r>
              <a:rPr lang="en-US" altLang="zh-CN">
                <a:latin typeface="Times New Roman" panose="02020603050405020304" pitchFamily="18" charset="0"/>
                <a:cs typeface="Times New Roman" panose="02020603050405020304" pitchFamily="18" charset="0"/>
                <a:sym typeface="+mn-ea"/>
              </a:rPr>
              <a:t> </a:t>
            </a:r>
            <a:r>
              <a:rPr>
                <a:latin typeface="Times New Roman" panose="02020603050405020304" pitchFamily="18" charset="0"/>
                <a:cs typeface="Times New Roman" panose="02020603050405020304" pitchFamily="18" charset="0"/>
                <a:sym typeface="+mn-ea"/>
              </a:rPr>
              <a:t> (in percent)</a:t>
            </a:r>
            <a:r>
              <a:rPr lang="zh-CN" altLang="en-US">
                <a:latin typeface="Times New Roman" panose="02020603050405020304" pitchFamily="18" charset="0"/>
                <a:cs typeface="Times New Roman" panose="02020603050405020304" pitchFamily="18" charset="0"/>
                <a:sym typeface="+mn-ea"/>
              </a:rPr>
              <a:t>. </a:t>
            </a:r>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Experimental Results</a:t>
            </a:r>
            <a:endParaRPr kumimoji="1" lang="zh-CN" altLang="en-US" dirty="0">
              <a:latin typeface="Times New Roman" panose="02020603050405020304" pitchFamily="18" charset="0"/>
              <a:cs typeface="Times New Roman" panose="02020603050405020304" pitchFamily="18" charset="0"/>
            </a:endParaRPr>
          </a:p>
        </p:txBody>
      </p:sp>
      <p:sp>
        <p:nvSpPr>
          <p:cNvPr id="6" name="矩形 5"/>
          <p:cNvSpPr/>
          <p:nvPr/>
        </p:nvSpPr>
        <p:spPr>
          <a:xfrm>
            <a:off x="775610" y="1690688"/>
            <a:ext cx="10770704" cy="521970"/>
          </a:xfrm>
          <a:prstGeom prst="rect">
            <a:avLst/>
          </a:prstGeom>
        </p:spPr>
        <p:txBody>
          <a:bodyPr wrap="square">
            <a:spAutoFit/>
          </a:bodyPr>
          <a:lstStyle/>
          <a:p>
            <a:pPr marL="285750" indent="-285750">
              <a:buFont typeface="Arial" panose="020B0604020202020204" pitchFamily="34" charset="0"/>
              <a:buChar char="•"/>
            </a:pPr>
            <a:r>
              <a:rPr lang="en-US" altLang="en-GB" sz="2800" dirty="0">
                <a:latin typeface="Times New Roman" panose="02020603050405020304" pitchFamily="18" charset="0"/>
                <a:ea typeface="华文楷体" charset="0"/>
                <a:cs typeface="Times New Roman" panose="02020603050405020304" pitchFamily="18" charset="0"/>
              </a:rPr>
              <a:t>experimental analysis</a:t>
            </a:r>
            <a:endParaRPr lang="en-US" altLang="en-GB" sz="2800" dirty="0">
              <a:latin typeface="Times New Roman" panose="02020603050405020304" pitchFamily="18" charset="0"/>
              <a:ea typeface="华文楷体" charset="0"/>
              <a:cs typeface="Times New Roman" panose="02020603050405020304" pitchFamily="18" charset="0"/>
            </a:endParaRPr>
          </a:p>
        </p:txBody>
      </p:sp>
      <p:pic>
        <p:nvPicPr>
          <p:cNvPr id="5" name="图片 4"/>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pic>
        <p:nvPicPr>
          <p:cNvPr id="4" name="图片 3"/>
          <p:cNvPicPr>
            <a:picLocks noChangeAspect="1"/>
          </p:cNvPicPr>
          <p:nvPr/>
        </p:nvPicPr>
        <p:blipFill>
          <a:blip r:embed="rId2"/>
          <a:stretch>
            <a:fillRect/>
          </a:stretch>
        </p:blipFill>
        <p:spPr>
          <a:xfrm>
            <a:off x="978535" y="2430145"/>
            <a:ext cx="6035040" cy="2794000"/>
          </a:xfrm>
          <a:prstGeom prst="rect">
            <a:avLst/>
          </a:prstGeom>
        </p:spPr>
      </p:pic>
      <p:sp>
        <p:nvSpPr>
          <p:cNvPr id="8" name="文本框 7"/>
          <p:cNvSpPr txBox="1"/>
          <p:nvPr/>
        </p:nvSpPr>
        <p:spPr>
          <a:xfrm>
            <a:off x="1311910" y="5380355"/>
            <a:ext cx="5774055" cy="645160"/>
          </a:xfrm>
          <a:prstGeom prst="rect">
            <a:avLst/>
          </a:prstGeom>
          <a:noFill/>
        </p:spPr>
        <p:txBody>
          <a:bodyPr wrap="square" rtlCol="0">
            <a:spAutoFit/>
          </a:bodyPr>
          <a:p>
            <a:r>
              <a:rPr lang="zh-CN" altLang="en-US"/>
              <a:t>Evaluation with different factorization manner on the WikiText-2 dataset about the NLG tasks (in</a:t>
            </a:r>
            <a:r>
              <a:rPr lang="en-US" altLang="zh-CN"/>
              <a:t> </a:t>
            </a:r>
            <a:r>
              <a:rPr lang="zh-CN" altLang="en-US"/>
              <a:t>percent).</a:t>
            </a:r>
            <a:endParaRPr lang="zh-CN" altLang="en-US"/>
          </a:p>
        </p:txBody>
      </p:sp>
      <mc:AlternateContent xmlns:mc="http://schemas.openxmlformats.org/markup-compatibility/2006">
        <mc:Choice xmlns:a14="http://schemas.microsoft.com/office/drawing/2010/main" Requires="a14">
          <p:sp>
            <p:nvSpPr>
              <p:cNvPr id="9" name="文本框 8"/>
              <p:cNvSpPr txBox="1"/>
              <p:nvPr/>
            </p:nvSpPr>
            <p:spPr>
              <a:xfrm>
                <a:off x="7251065" y="2915285"/>
                <a:ext cx="4536440" cy="1476375"/>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Different MPO decomposition lengths have little effect on the results</a:t>
                </a:r>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C</a:t>
                </a:r>
                <a:r>
                  <a:rPr lang="zh-CN" altLang="en-US">
                    <a:latin typeface="Times New Roman" panose="02020603050405020304" pitchFamily="18" charset="0"/>
                    <a:cs typeface="Times New Roman" panose="02020603050405020304" pitchFamily="18" charset="0"/>
                  </a:rPr>
                  <a:t>onsidering the trade-off between cost and quality, the experiment chose </a:t>
                </a:r>
                <a14:m>
                  <m:oMath xmlns:m="http://schemas.openxmlformats.org/officeDocument/2006/math">
                    <m:r>
                      <m:rPr>
                        <m:sty m:val="p"/>
                      </m:rPr>
                      <a:rPr lang="en-US" altLang="zh-CN">
                        <a:latin typeface="Cambria Math" panose="02040503050406030204" pitchFamily="18" charset="0"/>
                        <a:cs typeface="Cambria Math" panose="02040503050406030204" pitchFamily="18" charset="0"/>
                      </a:rPr>
                      <m:t>m</m:t>
                    </m:r>
                    <m:r>
                      <a:rPr lang="en-US" altLang="zh-CN">
                        <a:latin typeface="Cambria Math" panose="02040503050406030204" pitchFamily="18" charset="0"/>
                        <a:cs typeface="Cambria Math" panose="02040503050406030204" pitchFamily="18" charset="0"/>
                      </a:rPr>
                      <m:t> = 5</m:t>
                    </m:r>
                  </m:oMath>
                </a14:m>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mc:Choice>
        <mc:Fallback>
          <p:sp>
            <p:nvSpPr>
              <p:cNvPr id="9" name="文本框 8"/>
              <p:cNvSpPr txBox="1">
                <a:spLocks noRot="1" noChangeAspect="1" noMove="1" noResize="1" noEditPoints="1" noAdjustHandles="1" noChangeArrowheads="1" noChangeShapeType="1" noTextEdit="1"/>
              </p:cNvSpPr>
              <p:nvPr/>
            </p:nvSpPr>
            <p:spPr>
              <a:xfrm>
                <a:off x="7251065" y="2915285"/>
                <a:ext cx="4536440" cy="1476375"/>
              </a:xfrm>
              <a:prstGeom prst="rect">
                <a:avLst/>
              </a:prstGeom>
              <a:blipFill rotWithShape="1">
                <a:blip r:embed="rId3"/>
                <a:stretch>
                  <a:fillRect/>
                </a:stretch>
              </a:blipFill>
            </p:spPr>
            <p:txBody>
              <a:bodyPr/>
              <a:lstStyle/>
              <a:p>
                <a:r>
                  <a:rPr lang="zh-CN" altLang="en-US">
                    <a:noFill/>
                  </a:rPr>
                  <a:t> </a:t>
                </a:r>
              </a:p>
            </p:txBody>
          </p:sp>
        </mc:Fallback>
      </mc:AlternateContent>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Outline</a:t>
            </a:r>
            <a:endParaRPr kumimoji="1"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44216" y="1761422"/>
            <a:ext cx="10266709" cy="2246769"/>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Introduction</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Preliminary</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Approach</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Experiments</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solidFill>
                  <a:srgbClr val="C00000"/>
                </a:solidFill>
                <a:latin typeface="Times New Roman" panose="02020603050405020304" pitchFamily="18" charset="0"/>
                <a:ea typeface="华文楷体" charset="0"/>
                <a:cs typeface="Times New Roman" panose="02020603050405020304" pitchFamily="18" charset="0"/>
              </a:rPr>
              <a:t>Conclusion</a:t>
            </a:r>
            <a:endParaRPr kumimoji="1" lang="en-US" altLang="zh-CN" sz="2800" dirty="0">
              <a:solidFill>
                <a:srgbClr val="C00000"/>
              </a:solidFill>
              <a:latin typeface="Times New Roman" panose="02020603050405020304" pitchFamily="18" charset="0"/>
              <a:ea typeface="华文楷体" charset="0"/>
              <a:cs typeface="Times New Roman" panose="02020603050405020304" pitchFamily="18" charset="0"/>
            </a:endParaRPr>
          </a:p>
        </p:txBody>
      </p:sp>
      <p:pic>
        <p:nvPicPr>
          <p:cNvPr id="4" name="图片 3"/>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Outline</a:t>
            </a:r>
            <a:endParaRPr kumimoji="1"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44216" y="1761422"/>
            <a:ext cx="10266709" cy="3108543"/>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solidFill>
                  <a:srgbClr val="C00000"/>
                </a:solidFill>
                <a:latin typeface="Times New Roman" panose="02020603050405020304" pitchFamily="18" charset="0"/>
                <a:ea typeface="华文楷体" charset="0"/>
                <a:cs typeface="Times New Roman" panose="02020603050405020304" pitchFamily="18" charset="0"/>
              </a:rPr>
              <a:t>Introduction</a:t>
            </a:r>
            <a:endParaRPr kumimoji="1" lang="en-US" altLang="zh-CN" sz="2800" dirty="0">
              <a:solidFill>
                <a:srgbClr val="C00000"/>
              </a:solidFill>
              <a:latin typeface="Times New Roman" panose="02020603050405020304" pitchFamily="18" charset="0"/>
              <a:ea typeface="华文楷体" charset="0"/>
              <a:cs typeface="Times New Roman" panose="02020603050405020304" pitchFamily="18" charset="0"/>
            </a:endParaRPr>
          </a:p>
          <a:p>
            <a:pPr marL="914400" lvl="1"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Background</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914400" lvl="1"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Motivation</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Preliminary</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Approach</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Experiments</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Conclusion</a:t>
            </a:r>
            <a:endParaRPr kumimoji="1" lang="en-US" altLang="zh-CN" sz="2800" dirty="0">
              <a:latin typeface="Times New Roman" panose="02020603050405020304" pitchFamily="18" charset="0"/>
              <a:ea typeface="华文楷体" charset="0"/>
              <a:cs typeface="Times New Roman" panose="02020603050405020304" pitchFamily="18" charset="0"/>
            </a:endParaRPr>
          </a:p>
        </p:txBody>
      </p:sp>
      <p:pic>
        <p:nvPicPr>
          <p:cNvPr id="4" name="图片 3"/>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Conclusion</a:t>
            </a:r>
            <a:endParaRPr kumimoji="1" lang="zh-CN" altLang="en-US" dirty="0">
              <a:latin typeface="Times New Roman" panose="02020603050405020304" pitchFamily="18" charset="0"/>
              <a:cs typeface="Times New Roman" panose="02020603050405020304" pitchFamily="18" charset="0"/>
            </a:endParaRPr>
          </a:p>
        </p:txBody>
      </p:sp>
      <p:sp>
        <p:nvSpPr>
          <p:cNvPr id="5" name="矩形 4"/>
          <p:cNvSpPr/>
          <p:nvPr/>
        </p:nvSpPr>
        <p:spPr>
          <a:xfrm>
            <a:off x="775610" y="1600702"/>
            <a:ext cx="10770704" cy="3846195"/>
          </a:xfrm>
          <a:prstGeom prst="rect">
            <a:avLst/>
          </a:prstGeom>
        </p:spPr>
        <p:txBody>
          <a:bodyPr wrap="square">
            <a:spAutoFit/>
          </a:bodyPr>
          <a:lstStyle/>
          <a:p>
            <a:endParaRPr lang="en-GB" altLang="zh-CN" sz="2800" dirty="0">
              <a:latin typeface="Times New Roman" panose="02020603050405020304" pitchFamily="18" charset="0"/>
              <a:cs typeface="Times New Roman" panose="02020603050405020304" pitchFamily="18" charset="0"/>
            </a:endParaRPr>
          </a:p>
          <a:p>
            <a:r>
              <a:rPr lang="en-GB" altLang="zh-CN" sz="2400" dirty="0">
                <a:latin typeface="Times New Roman" panose="02020603050405020304" pitchFamily="18" charset="0"/>
                <a:cs typeface="Times New Roman" panose="02020603050405020304" pitchFamily="18" charset="0"/>
              </a:rPr>
              <a:t>We proposed an MPO-based </a:t>
            </a:r>
            <a:r>
              <a:rPr lang="en-US" altLang="en-GB" sz="2400" dirty="0">
                <a:latin typeface="Times New Roman" panose="02020603050405020304" pitchFamily="18" charset="0"/>
                <a:cs typeface="Times New Roman" panose="02020603050405020304" pitchFamily="18" charset="0"/>
              </a:rPr>
              <a:t>MoE architecture for PLM</a:t>
            </a:r>
            <a:r>
              <a:rPr lang="en-GB" altLang="zh-CN" sz="2400" dirty="0">
                <a:latin typeface="Times New Roman" panose="02020603050405020304" pitchFamily="18" charset="0"/>
                <a:cs typeface="Times New Roman" panose="02020603050405020304" pitchFamily="18" charset="0"/>
              </a:rPr>
              <a:t>. With MPO decomposition, we were able to reorganize and aggregate information in central tensors effectively. Inspired by this, we make following contributions:</a:t>
            </a:r>
            <a:endParaRPr lang="en-GB" altLang="zh-CN" sz="2400" dirty="0">
              <a:latin typeface="Times New Roman" panose="02020603050405020304" pitchFamily="18" charset="0"/>
              <a:cs typeface="Times New Roman" panose="02020603050405020304" pitchFamily="18" charset="0"/>
            </a:endParaRPr>
          </a:p>
          <a:p>
            <a:pPr lvl="1"/>
            <a:endParaRPr lang="en-GB" altLang="zh-CN" sz="24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altLang="en-GB" sz="2400" b="1" dirty="0">
                <a:latin typeface="Times New Roman" panose="02020603050405020304" pitchFamily="18" charset="0"/>
                <a:cs typeface="Times New Roman" panose="02020603050405020304" pitchFamily="18" charset="0"/>
              </a:rPr>
              <a:t>Sharing central tensor</a:t>
            </a:r>
            <a:r>
              <a:rPr lang="en-GB" altLang="zh-CN" sz="2400" b="1" dirty="0">
                <a:latin typeface="Times New Roman" panose="02020603050405020304" pitchFamily="18" charset="0"/>
                <a:cs typeface="Times New Roman" panose="02020603050405020304" pitchFamily="18" charset="0"/>
              </a:rPr>
              <a:t>:</a:t>
            </a:r>
            <a:r>
              <a:rPr lang="en-GB" altLang="zh-CN" sz="2400" dirty="0">
                <a:latin typeface="Times New Roman" panose="02020603050405020304" pitchFamily="18" charset="0"/>
                <a:cs typeface="Times New Roman" panose="02020603050405020304" pitchFamily="18" charset="0"/>
                <a:sym typeface="+mn-ea"/>
              </a:rPr>
              <a:t> </a:t>
            </a:r>
            <a:r>
              <a:rPr lang="en-US" altLang="en-GB" sz="2400" dirty="0">
                <a:latin typeface="Times New Roman" panose="02020603050405020304" pitchFamily="18" charset="0"/>
                <a:cs typeface="Times New Roman" panose="02020603050405020304" pitchFamily="18" charset="0"/>
                <a:sym typeface="+mn-ea"/>
              </a:rPr>
              <a:t> w</a:t>
            </a:r>
            <a:r>
              <a:rPr sz="2400" dirty="0">
                <a:latin typeface="Times New Roman" panose="02020603050405020304" pitchFamily="18" charset="0"/>
                <a:cs typeface="Times New Roman" panose="02020603050405020304" pitchFamily="18" charset="0"/>
                <a:sym typeface="+mn-ea"/>
              </a:rPr>
              <a:t>e </a:t>
            </a:r>
            <a:r>
              <a:rPr lang="en-GB" altLang="zh-CN" sz="2400" dirty="0">
                <a:latin typeface="Times New Roman" panose="02020603050405020304" pitchFamily="18" charset="0"/>
                <a:cs typeface="Times New Roman" panose="02020603050405020304" pitchFamily="18" charset="0"/>
                <a:sym typeface="+mn-ea"/>
              </a:rPr>
              <a:t>could </a:t>
            </a:r>
            <a:r>
              <a:rPr sz="2400" dirty="0">
                <a:latin typeface="Times New Roman" panose="02020603050405020304" pitchFamily="18" charset="0"/>
                <a:cs typeface="Times New Roman" panose="02020603050405020304" pitchFamily="18" charset="0"/>
                <a:sym typeface="+mn-ea"/>
              </a:rPr>
              <a:t>explore a paramet</a:t>
            </a:r>
            <a:r>
              <a:rPr lang="en-US" sz="2400" dirty="0">
                <a:latin typeface="Times New Roman" panose="02020603050405020304" pitchFamily="18" charset="0"/>
                <a:cs typeface="Times New Roman" panose="02020603050405020304" pitchFamily="18" charset="0"/>
                <a:sym typeface="+mn-ea"/>
              </a:rPr>
              <a:t>er-</a:t>
            </a:r>
            <a:r>
              <a:rPr sz="2400" dirty="0">
                <a:latin typeface="Times New Roman" panose="02020603050405020304" pitchFamily="18" charset="0"/>
                <a:cs typeface="Times New Roman" panose="02020603050405020304" pitchFamily="18" charset="0"/>
                <a:sym typeface="+mn-ea"/>
              </a:rPr>
              <a:t>efficient MoE </a:t>
            </a:r>
            <a:r>
              <a:rPr lang="en-US" sz="2400" dirty="0">
                <a:latin typeface="Times New Roman" panose="02020603050405020304" pitchFamily="18" charset="0"/>
                <a:cs typeface="Times New Roman" panose="02020603050405020304" pitchFamily="18" charset="0"/>
                <a:sym typeface="+mn-ea"/>
              </a:rPr>
              <a:t>architecture </a:t>
            </a:r>
            <a:r>
              <a:rPr sz="2400" dirty="0">
                <a:latin typeface="Times New Roman" panose="02020603050405020304" pitchFamily="18" charset="0"/>
                <a:cs typeface="Times New Roman" panose="02020603050405020304" pitchFamily="18" charset="0"/>
                <a:sym typeface="+mn-ea"/>
              </a:rPr>
              <a:t>based on </a:t>
            </a:r>
            <a:r>
              <a:rPr lang="en-US" sz="2400" dirty="0">
                <a:latin typeface="Times New Roman" panose="02020603050405020304" pitchFamily="18" charset="0"/>
                <a:cs typeface="Times New Roman" panose="02020603050405020304" pitchFamily="18" charset="0"/>
                <a:sym typeface="+mn-ea"/>
              </a:rPr>
              <a:t>MPO decomposition.</a:t>
            </a:r>
            <a:endParaRPr sz="2400" dirty="0">
              <a:latin typeface="Times New Roman" panose="02020603050405020304" pitchFamily="18" charset="0"/>
              <a:cs typeface="Times New Roman" panose="02020603050405020304" pitchFamily="18" charset="0"/>
              <a:sym typeface="+mn-ea"/>
            </a:endParaRPr>
          </a:p>
          <a:p>
            <a:pPr marL="742950" lvl="1" indent="-285750">
              <a:buFont typeface="Wingdings" panose="05000000000000000000" pitchFamily="2" charset="2"/>
              <a:buChar char="Ø"/>
            </a:pPr>
            <a:r>
              <a:rPr lang="en-GB" altLang="zh-CN" sz="2400" b="1" dirty="0">
                <a:latin typeface="Times New Roman" panose="02020603050405020304" pitchFamily="18" charset="0"/>
                <a:cs typeface="Times New Roman" panose="02020603050405020304" pitchFamily="18" charset="0"/>
                <a:sym typeface="+mn-ea"/>
              </a:rPr>
              <a:t>Alleviate Overfitting with Gradient Mask</a:t>
            </a:r>
            <a:r>
              <a:rPr lang="en-GB" altLang="zh-CN" sz="2400" b="1" dirty="0">
                <a:latin typeface="Times New Roman" panose="02020603050405020304" pitchFamily="18" charset="0"/>
                <a:cs typeface="Times New Roman" panose="02020603050405020304" pitchFamily="18" charset="0"/>
              </a:rPr>
              <a:t>:</a:t>
            </a:r>
            <a:r>
              <a:rPr lang="en-GB" altLang="zh-CN" sz="2400" dirty="0">
                <a:latin typeface="Times New Roman" panose="02020603050405020304" pitchFamily="18" charset="0"/>
                <a:cs typeface="Times New Roman" panose="02020603050405020304" pitchFamily="18" charset="0"/>
              </a:rPr>
              <a:t> </a:t>
            </a:r>
            <a:r>
              <a:rPr lang="en-US" altLang="en-GB" sz="2400" dirty="0">
                <a:latin typeface="Times New Roman" panose="02020603050405020304" pitchFamily="18" charset="0"/>
                <a:cs typeface="Times New Roman" panose="02020603050405020304" pitchFamily="18" charset="0"/>
              </a:rPr>
              <a:t> </a:t>
            </a:r>
            <a:r>
              <a:rPr lang="en-GB" altLang="zh-CN" sz="2400" dirty="0">
                <a:latin typeface="Times New Roman" panose="02020603050405020304" pitchFamily="18" charset="0"/>
                <a:cs typeface="Times New Roman" panose="02020603050405020304" pitchFamily="18" charset="0"/>
              </a:rPr>
              <a:t>we could optimize </a:t>
            </a:r>
            <a:r>
              <a:rPr lang="en-US" altLang="en-GB" sz="2400" dirty="0">
                <a:latin typeface="Times New Roman" panose="02020603050405020304" pitchFamily="18" charset="0"/>
                <a:cs typeface="Times New Roman" panose="02020603050405020304" pitchFamily="18" charset="0"/>
              </a:rPr>
              <a:t>MPO-based MoE</a:t>
            </a:r>
            <a:r>
              <a:rPr lang="en-GB" altLang="zh-CN" sz="2400" dirty="0">
                <a:latin typeface="Times New Roman" panose="02020603050405020304" pitchFamily="18" charset="0"/>
                <a:cs typeface="Times New Roman" panose="02020603050405020304" pitchFamily="18" charset="0"/>
              </a:rPr>
              <a:t> </a:t>
            </a:r>
            <a:r>
              <a:rPr lang="en-US" altLang="en-GB" sz="2400" dirty="0">
                <a:latin typeface="Times New Roman" panose="02020603050405020304" pitchFamily="18" charset="0"/>
                <a:cs typeface="Times New Roman" panose="02020603050405020304" pitchFamily="18" charset="0"/>
              </a:rPr>
              <a:t>more stablely</a:t>
            </a:r>
            <a:r>
              <a:rPr lang="en-GB" altLang="zh-CN" sz="2400" dirty="0">
                <a:latin typeface="Times New Roman" panose="02020603050405020304" pitchFamily="18" charset="0"/>
                <a:cs typeface="Times New Roman" panose="02020603050405020304" pitchFamily="18" charset="0"/>
              </a:rPr>
              <a:t>.</a:t>
            </a:r>
            <a:endParaRPr lang="en-GB"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altLang="zh-CN" sz="24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Q&amp;A</a:t>
            </a:r>
            <a:endParaRPr kumimoji="1"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pPr marL="0" indent="0">
              <a:buNone/>
            </a:pPr>
            <a:r>
              <a:rPr kumimoji="1" lang="en-US" altLang="zh-CN" dirty="0">
                <a:latin typeface="Times New Roman" panose="02020603050405020304" pitchFamily="18" charset="0"/>
                <a:cs typeface="Times New Roman" panose="02020603050405020304" pitchFamily="18" charset="0"/>
              </a:rPr>
              <a:t>Source code</a:t>
            </a:r>
            <a:endParaRPr kumimoji="1" lang="en-US" altLang="zh-CN" dirty="0">
              <a:latin typeface="Times New Roman" panose="02020603050405020304" pitchFamily="18" charset="0"/>
              <a:cs typeface="Times New Roman" panose="02020603050405020304" pitchFamily="18" charset="0"/>
            </a:endParaRPr>
          </a:p>
          <a:p>
            <a:pPr marL="0" indent="0">
              <a:buNone/>
            </a:pPr>
            <a:r>
              <a:rPr kumimoji="1" lang="en-GB" altLang="zh-CN" sz="2400" dirty="0">
                <a:latin typeface="Times New Roman" panose="02020603050405020304" pitchFamily="18" charset="0"/>
                <a:cs typeface="Times New Roman" panose="02020603050405020304" pitchFamily="18" charset="0"/>
                <a:hlinkClick r:id="rId1"/>
              </a:rPr>
              <a:t>https://</a:t>
            </a:r>
            <a:r>
              <a:rPr kumimoji="1" lang="en-GB" altLang="zh-CN" sz="2400" dirty="0" err="1">
                <a:latin typeface="Times New Roman" panose="02020603050405020304" pitchFamily="18" charset="0"/>
                <a:cs typeface="Times New Roman" panose="02020603050405020304" pitchFamily="18" charset="0"/>
                <a:hlinkClick r:id="rId1"/>
              </a:rPr>
              <a:t>github.com</a:t>
            </a:r>
            <a:r>
              <a:rPr kumimoji="1" lang="en-GB" altLang="zh-CN" sz="2400" dirty="0">
                <a:latin typeface="Times New Roman" panose="02020603050405020304" pitchFamily="18" charset="0"/>
                <a:cs typeface="Times New Roman" panose="02020603050405020304" pitchFamily="18" charset="0"/>
                <a:hlinkClick r:id="rId1"/>
              </a:rPr>
              <a:t>/</a:t>
            </a:r>
            <a:r>
              <a:rPr kumimoji="1" lang="en-GB" altLang="zh-CN" sz="2400" dirty="0" err="1">
                <a:latin typeface="Times New Roman" panose="02020603050405020304" pitchFamily="18" charset="0"/>
                <a:cs typeface="Times New Roman" panose="02020603050405020304" pitchFamily="18" charset="0"/>
                <a:hlinkClick r:id="rId1"/>
              </a:rPr>
              <a:t>RUCAIBox</a:t>
            </a:r>
            <a:r>
              <a:rPr kumimoji="1" lang="en-GB" altLang="zh-CN" sz="2400" dirty="0">
                <a:latin typeface="Times New Roman" panose="02020603050405020304" pitchFamily="18" charset="0"/>
                <a:cs typeface="Times New Roman" panose="02020603050405020304" pitchFamily="18" charset="0"/>
                <a:hlinkClick r:id="rId1"/>
              </a:rPr>
              <a:t>/</a:t>
            </a:r>
            <a:r>
              <a:rPr kumimoji="1" lang="en-US" altLang="en-GB" sz="2400" dirty="0">
                <a:latin typeface="Times New Roman" panose="02020603050405020304" pitchFamily="18" charset="0"/>
                <a:cs typeface="Times New Roman" panose="02020603050405020304" pitchFamily="18" charset="0"/>
                <a:hlinkClick r:id="rId1"/>
              </a:rPr>
              <a:t>MPO/</a:t>
            </a:r>
            <a:r>
              <a:rPr kumimoji="1" lang="en-GB" altLang="zh-CN" sz="2400" dirty="0">
                <a:latin typeface="Times New Roman" panose="02020603050405020304" pitchFamily="18" charset="0"/>
                <a:cs typeface="Times New Roman" panose="02020603050405020304" pitchFamily="18" charset="0"/>
                <a:hlinkClick r:id="rId1"/>
              </a:rPr>
              <a:t>MPO</a:t>
            </a:r>
            <a:r>
              <a:rPr kumimoji="1" lang="en-US" altLang="en-GB" sz="2400" dirty="0">
                <a:latin typeface="Times New Roman" panose="02020603050405020304" pitchFamily="18" charset="0"/>
                <a:cs typeface="Times New Roman" panose="02020603050405020304" pitchFamily="18" charset="0"/>
                <a:hlinkClick r:id="rId1"/>
              </a:rPr>
              <a:t>E</a:t>
            </a:r>
            <a:endParaRPr kumimoji="1" lang="en-US" altLang="en-GB" sz="2400" dirty="0">
              <a:latin typeface="Times New Roman" panose="02020603050405020304" pitchFamily="18" charset="0"/>
              <a:cs typeface="Times New Roman" panose="02020603050405020304" pitchFamily="18" charset="0"/>
              <a:hlinkClick r:id="rId1"/>
            </a:endParaRPr>
          </a:p>
        </p:txBody>
      </p:sp>
      <p:sp>
        <p:nvSpPr>
          <p:cNvPr id="4" name="灯片编号占位符 3"/>
          <p:cNvSpPr>
            <a:spLocks noGrp="1"/>
          </p:cNvSpPr>
          <p:nvPr>
            <p:ph type="sldNum" sz="quarter" idx="12"/>
          </p:nvPr>
        </p:nvSpPr>
        <p:spPr/>
        <p:txBody>
          <a:bodyPr/>
          <a:lstStyle/>
          <a:p>
            <a:fld id="{B91EE9DE-39C0-45B1-B406-4DEC767CB4A8}" type="slidenum">
              <a:rPr lang="zh-CN" altLang="en-US" smtClean="0"/>
            </a:fld>
            <a:endParaRPr lang="zh-CN" altLang="en-US"/>
          </a:p>
        </p:txBody>
      </p:sp>
      <p:sp>
        <p:nvSpPr>
          <p:cNvPr id="5" name="文本框 4"/>
          <p:cNvSpPr txBox="1"/>
          <p:nvPr/>
        </p:nvSpPr>
        <p:spPr>
          <a:xfrm>
            <a:off x="4316895" y="3429000"/>
            <a:ext cx="3558209" cy="1015663"/>
          </a:xfrm>
          <a:prstGeom prst="rect">
            <a:avLst/>
          </a:prstGeom>
          <a:noFill/>
        </p:spPr>
        <p:txBody>
          <a:bodyPr wrap="square" rtlCol="0">
            <a:spAutoFit/>
          </a:bodyPr>
          <a:lstStyle/>
          <a:p>
            <a:r>
              <a:rPr kumimoji="1" lang="en-US" altLang="zh-CN" sz="6000" dirty="0">
                <a:latin typeface="Times New Roman" panose="02020603050405020304" pitchFamily="18" charset="0"/>
                <a:ea typeface="华文楷体" charset="0"/>
                <a:cs typeface="Times New Roman" panose="02020603050405020304" pitchFamily="18" charset="0"/>
              </a:rPr>
              <a:t>Thank you</a:t>
            </a:r>
            <a:endParaRPr kumimoji="1" lang="zh-CN" altLang="en-US" sz="6000" dirty="0">
              <a:latin typeface="Times New Roman" panose="02020603050405020304" pitchFamily="18" charset="0"/>
              <a:ea typeface="华文楷体"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B91EE9DE-39C0-45B1-B406-4DEC767CB4A8}" type="slidenum">
              <a:rPr lang="zh-CN" altLang="en-US" smtClean="0"/>
            </a:fld>
            <a:endParaRPr lang="zh-CN" altLang="en-US"/>
          </a:p>
        </p:txBody>
      </p:sp>
      <p:sp>
        <p:nvSpPr>
          <p:cNvPr id="5" name="标题 1"/>
          <p:cNvSpPr>
            <a:spLocks noGrp="1"/>
          </p:cNvSpPr>
          <p:nvPr>
            <p:ph type="title"/>
          </p:nvPr>
        </p:nvSpPr>
        <p:spPr>
          <a:xfrm>
            <a:off x="686173" y="228330"/>
            <a:ext cx="10515600" cy="1325563"/>
          </a:xfrm>
        </p:spPr>
        <p:txBody>
          <a:bodyPr/>
          <a:lstStyle/>
          <a:p>
            <a:r>
              <a:rPr kumimoji="1" lang="en-US" altLang="zh-CN" dirty="0">
                <a:latin typeface="Times New Roman" panose="02020603050405020304" pitchFamily="18" charset="0"/>
                <a:cs typeface="Times New Roman" panose="02020603050405020304" pitchFamily="18" charset="0"/>
              </a:rPr>
              <a:t>Introduction-Background</a:t>
            </a:r>
            <a:endParaRPr kumimoji="1" lang="zh-CN" altLang="en-US" dirty="0">
              <a:latin typeface="Times New Roman" panose="02020603050405020304" pitchFamily="18" charset="0"/>
              <a:cs typeface="Times New Roman" panose="02020603050405020304" pitchFamily="18" charset="0"/>
            </a:endParaRPr>
          </a:p>
        </p:txBody>
      </p:sp>
      <p:sp>
        <p:nvSpPr>
          <p:cNvPr id="2" name="内容占位符 1"/>
          <p:cNvSpPr>
            <a:spLocks noGrp="1"/>
          </p:cNvSpPr>
          <p:nvPr>
            <p:ph idx="1"/>
          </p:nvPr>
        </p:nvSpPr>
        <p:spPr>
          <a:xfrm>
            <a:off x="1555750" y="1424305"/>
            <a:ext cx="7886700" cy="614045"/>
          </a:xfrm>
        </p:spPr>
        <p:txBody>
          <a:bodyPr>
            <a:normAutofit/>
          </a:bodyPr>
          <a:lstStyle/>
          <a:p>
            <a:pPr lvl="1"/>
            <a:r>
              <a:rPr kumimoji="1" lang="en-US" altLang="zh-CN" sz="2000" dirty="0"/>
              <a:t>Mixture of Experts Architecture</a:t>
            </a:r>
            <a:endParaRPr kumimoji="1" lang="zh-CN" altLang="en-US" sz="2000" dirty="0"/>
          </a:p>
        </p:txBody>
      </p:sp>
      <p:grpSp>
        <p:nvGrpSpPr>
          <p:cNvPr id="12" name="组合 11"/>
          <p:cNvGrpSpPr/>
          <p:nvPr/>
        </p:nvGrpSpPr>
        <p:grpSpPr>
          <a:xfrm>
            <a:off x="1555750" y="2038350"/>
            <a:ext cx="9067800" cy="3463290"/>
            <a:chOff x="2460" y="2927"/>
            <a:chExt cx="14280" cy="5454"/>
          </a:xfrm>
        </p:grpSpPr>
        <p:sp>
          <p:nvSpPr>
            <p:cNvPr id="80" name="文本框 7"/>
            <p:cNvSpPr txBox="1"/>
            <p:nvPr/>
          </p:nvSpPr>
          <p:spPr>
            <a:xfrm>
              <a:off x="6511" y="7753"/>
              <a:ext cx="6592" cy="628"/>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defPPr>
                <a:defRPr lang="zh-CN"/>
              </a:defPPr>
              <a:lvl1pPr>
                <a:defRPr kumimoji="1">
                  <a:solidFill>
                    <a:srgbClr val="0432FF"/>
                  </a:solidFill>
                  <a:latin typeface="Microsoft Sans Serif" panose="020B0604020202020204" pitchFamily="34" charset="0"/>
                  <a:cs typeface="Microsoft Sans Serif" panose="020B0604020202020204" pitchFamily="34"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000" b="0" i="0" u="none" strike="noStrike" kern="1200" cap="none" spc="0" normalizeH="0" noProof="0" dirty="0">
                  <a:ln>
                    <a:noFill/>
                  </a:ln>
                  <a:solidFill>
                    <a:srgbClr val="0432FF"/>
                  </a:solidFill>
                  <a:effectLst/>
                  <a:uLnTx/>
                  <a:uFillTx/>
                  <a:latin typeface="Times New Roman" panose="02020603050405020304" pitchFamily="18" charset="0"/>
                  <a:ea typeface="楷体" panose="02010609060101010101" pitchFamily="49" charset="-122"/>
                  <a:cs typeface="Microsoft Sans Serif" panose="020B0604020202020204" pitchFamily="34" charset="0"/>
                </a:rPr>
                <a:t>(MoE for PLMs, Shazeer et al., 2017)</a:t>
              </a:r>
              <a:endParaRPr kumimoji="1" lang="zh-CN" altLang="en-US" sz="2000" b="0" i="0" u="none" strike="noStrike" kern="1200" cap="none" spc="0" normalizeH="0" noProof="0" dirty="0">
                <a:ln>
                  <a:noFill/>
                </a:ln>
                <a:solidFill>
                  <a:srgbClr val="0432FF"/>
                </a:solidFill>
                <a:effectLst/>
                <a:uLnTx/>
                <a:uFillTx/>
                <a:latin typeface="Times New Roman" panose="02020603050405020304" pitchFamily="18" charset="0"/>
                <a:ea typeface="楷体" panose="02010609060101010101" pitchFamily="49" charset="-122"/>
                <a:cs typeface="Microsoft Sans Serif" panose="020B0604020202020204" pitchFamily="34" charset="0"/>
              </a:endParaRPr>
            </a:p>
          </p:txBody>
        </p:sp>
        <p:grpSp>
          <p:nvGrpSpPr>
            <p:cNvPr id="11" name="组合 10"/>
            <p:cNvGrpSpPr/>
            <p:nvPr/>
          </p:nvGrpSpPr>
          <p:grpSpPr>
            <a:xfrm>
              <a:off x="2460" y="2927"/>
              <a:ext cx="14280" cy="4826"/>
              <a:chOff x="2428" y="2926"/>
              <a:chExt cx="14280" cy="4826"/>
            </a:xfrm>
          </p:grpSpPr>
          <p:pic>
            <p:nvPicPr>
              <p:cNvPr id="7" name="图片 6"/>
              <p:cNvPicPr>
                <a:picLocks noChangeAspect="1"/>
              </p:cNvPicPr>
              <p:nvPr/>
            </p:nvPicPr>
            <p:blipFill>
              <a:blip r:embed="rId1"/>
              <a:stretch>
                <a:fillRect/>
              </a:stretch>
            </p:blipFill>
            <p:spPr>
              <a:xfrm>
                <a:off x="2428" y="2926"/>
                <a:ext cx="9110" cy="4827"/>
              </a:xfrm>
              <a:prstGeom prst="rect">
                <a:avLst/>
              </a:prstGeom>
            </p:spPr>
          </p:pic>
          <p:grpSp>
            <p:nvGrpSpPr>
              <p:cNvPr id="10" name="组合 9"/>
              <p:cNvGrpSpPr/>
              <p:nvPr/>
            </p:nvGrpSpPr>
            <p:grpSpPr>
              <a:xfrm>
                <a:off x="11510" y="3852"/>
                <a:ext cx="5198" cy="2435"/>
                <a:chOff x="11510" y="3852"/>
                <a:chExt cx="5198" cy="2435"/>
              </a:xfrm>
            </p:grpSpPr>
            <p:pic>
              <p:nvPicPr>
                <p:cNvPr id="8" name="图片 7"/>
                <p:cNvPicPr>
                  <a:picLocks noChangeAspect="1"/>
                </p:cNvPicPr>
                <p:nvPr/>
              </p:nvPicPr>
              <p:blipFill>
                <a:blip r:embed="rId2"/>
                <a:stretch>
                  <a:fillRect/>
                </a:stretch>
              </p:blipFill>
              <p:spPr>
                <a:xfrm>
                  <a:off x="12407" y="3852"/>
                  <a:ext cx="3729" cy="1323"/>
                </a:xfrm>
                <a:prstGeom prst="rect">
                  <a:avLst/>
                </a:prstGeom>
              </p:spPr>
            </p:pic>
            <p:pic>
              <p:nvPicPr>
                <p:cNvPr id="9" name="图片 8"/>
                <p:cNvPicPr>
                  <a:picLocks noChangeAspect="1"/>
                </p:cNvPicPr>
                <p:nvPr/>
              </p:nvPicPr>
              <p:blipFill>
                <a:blip r:embed="rId3"/>
                <a:stretch>
                  <a:fillRect/>
                </a:stretch>
              </p:blipFill>
              <p:spPr>
                <a:xfrm>
                  <a:off x="11510" y="5443"/>
                  <a:ext cx="5198" cy="844"/>
                </a:xfrm>
                <a:prstGeom prst="rect">
                  <a:avLst/>
                </a:prstGeom>
              </p:spPr>
            </p:pic>
          </p:grpSp>
        </p:grpSp>
      </p:grpSp>
      <p:sp>
        <p:nvSpPr>
          <p:cNvPr id="13" name="文本框 12"/>
          <p:cNvSpPr txBox="1"/>
          <p:nvPr/>
        </p:nvSpPr>
        <p:spPr>
          <a:xfrm>
            <a:off x="1104900" y="6350000"/>
            <a:ext cx="9573260" cy="275590"/>
          </a:xfrm>
          <a:prstGeom prst="rect">
            <a:avLst/>
          </a:prstGeom>
          <a:noFill/>
        </p:spPr>
        <p:txBody>
          <a:bodyPr wrap="none" rtlCol="0">
            <a:spAutoFit/>
          </a:bodyPr>
          <a:p>
            <a:pPr algn="l"/>
            <a:r>
              <a:rPr lang="zh-CN" altLang="en-US" sz="1200">
                <a:solidFill>
                  <a:schemeClr val="bg1">
                    <a:lumMod val="50000"/>
                  </a:schemeClr>
                </a:solidFill>
              </a:rPr>
              <a:t> Shazeer N ,  Mirhoseini A ,  Maziarz K , et al. Outrageously Large Neural Networks: The Sparsely-Gated Mixture-of-Experts Layer[J].  2017.</a:t>
            </a:r>
            <a:endParaRPr lang="zh-CN" altLang="en-US" sz="1200">
              <a:solidFill>
                <a:schemeClr val="bg1">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Introduction-Background</a:t>
            </a:r>
            <a:endParaRPr kumimoji="1"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63266" y="1149282"/>
            <a:ext cx="10515600" cy="4769485"/>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Pre-trained Language Model with Mixture of Experts:</a:t>
            </a:r>
            <a:endParaRPr kumimoji="1" lang="en-US" altLang="zh-C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kumimoji="1" lang="en-US" altLang="zh-CN" sz="2000" dirty="0">
                <a:solidFill>
                  <a:srgbClr val="4472C5"/>
                </a:solidFill>
                <a:latin typeface="Times New Roman" panose="02020603050405020304" pitchFamily="18" charset="0"/>
                <a:cs typeface="Times New Roman" panose="02020603050405020304" pitchFamily="18" charset="0"/>
              </a:rPr>
              <a:t>Shazzer et al. (2017)</a:t>
            </a:r>
            <a:r>
              <a:rPr kumimoji="1" lang="en-US" altLang="zh-CN" sz="2000" dirty="0">
                <a:latin typeface="Times New Roman" panose="02020603050405020304" pitchFamily="18" charset="0"/>
                <a:cs typeface="Times New Roman" panose="02020603050405020304" pitchFamily="18" charset="0"/>
              </a:rPr>
              <a:t> developing PLMs with MoE:</a:t>
            </a:r>
            <a:endParaRPr kumimoji="1" lang="en-US" altLang="zh-CN"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kumimoji="1" lang="en-US" altLang="zh-CN" sz="2000" dirty="0">
                <a:solidFill>
                  <a:schemeClr val="accent2">
                    <a:lumMod val="50000"/>
                  </a:schemeClr>
                </a:solidFill>
                <a:latin typeface="Times New Roman" panose="02020603050405020304" pitchFamily="18" charset="0"/>
                <a:cs typeface="Times New Roman" panose="02020603050405020304" pitchFamily="18" charset="0"/>
              </a:rPr>
              <a:t>Drawback1</a:t>
            </a:r>
            <a:r>
              <a:rPr kumimoji="1" lang="en-US" altLang="zh-CN" sz="2000" dirty="0">
                <a:latin typeface="Times New Roman" panose="02020603050405020304" pitchFamily="18" charset="0"/>
                <a:cs typeface="Times New Roman" panose="02020603050405020304" pitchFamily="18" charset="0"/>
              </a:rPr>
              <a:t>: </a:t>
            </a:r>
            <a:r>
              <a:rPr kumimoji="1" sz="2000" dirty="0">
                <a:latin typeface="Times New Roman" panose="02020603050405020304" pitchFamily="18" charset="0"/>
                <a:cs typeface="Times New Roman" panose="02020603050405020304" pitchFamily="18" charset="0"/>
              </a:rPr>
              <a:t>Unbalanced load between different experts</a:t>
            </a:r>
            <a:endParaRPr kumimoji="1"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kumimoji="1" lang="en-US" sz="2000" dirty="0">
                <a:latin typeface="Times New Roman" panose="02020603050405020304" pitchFamily="18" charset="0"/>
                <a:cs typeface="Times New Roman" panose="02020603050405020304" pitchFamily="18" charset="0"/>
              </a:rPr>
              <a:t>BASELayer (</a:t>
            </a:r>
            <a:r>
              <a:rPr kumimoji="1" lang="en-US" sz="2000" dirty="0">
                <a:solidFill>
                  <a:srgbClr val="4472C5"/>
                </a:solidFill>
                <a:latin typeface="Times New Roman" panose="02020603050405020304" pitchFamily="18" charset="0"/>
                <a:cs typeface="Times New Roman" panose="02020603050405020304" pitchFamily="18" charset="0"/>
              </a:rPr>
              <a:t>Lewis et al., 2021</a:t>
            </a:r>
            <a:r>
              <a:rPr kumimoji="1" lang="en-US" sz="2000" dirty="0">
                <a:latin typeface="Times New Roman" panose="02020603050405020304" pitchFamily="18" charset="0"/>
                <a:cs typeface="Times New Roman" panose="02020603050405020304" pitchFamily="18" charset="0"/>
              </a:rPr>
              <a:t>)</a:t>
            </a:r>
            <a:endParaRPr kumimoji="1" lang="en-US"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kumimoji="1" lang="en-US" sz="2000" dirty="0">
                <a:latin typeface="Times New Roman" panose="02020603050405020304" pitchFamily="18" charset="0"/>
                <a:cs typeface="Times New Roman" panose="02020603050405020304" pitchFamily="18" charset="0"/>
              </a:rPr>
              <a:t>HashLayer (</a:t>
            </a:r>
            <a:r>
              <a:rPr kumimoji="1" lang="en-US" sz="2000" dirty="0">
                <a:solidFill>
                  <a:srgbClr val="4472C5"/>
                </a:solidFill>
                <a:latin typeface="Times New Roman" panose="02020603050405020304" pitchFamily="18" charset="0"/>
                <a:cs typeface="Times New Roman" panose="02020603050405020304" pitchFamily="18" charset="0"/>
              </a:rPr>
              <a:t>Roller et al., 2021</a:t>
            </a:r>
            <a:r>
              <a:rPr kumimoji="1" lang="en-US" sz="2000" dirty="0">
                <a:latin typeface="Times New Roman" panose="02020603050405020304" pitchFamily="18" charset="0"/>
                <a:cs typeface="Times New Roman" panose="02020603050405020304" pitchFamily="18" charset="0"/>
              </a:rPr>
              <a:t>)</a:t>
            </a:r>
            <a:endParaRPr kumimoji="1" lang="en-US"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kumimoji="1" lang="en-US" sz="2000" dirty="0">
                <a:latin typeface="Times New Roman" panose="02020603050405020304" pitchFamily="18" charset="0"/>
                <a:cs typeface="Times New Roman" panose="02020603050405020304" pitchFamily="18" charset="0"/>
              </a:rPr>
              <a:t>GShard (</a:t>
            </a:r>
            <a:r>
              <a:rPr kumimoji="1" lang="en-US" sz="2000" dirty="0">
                <a:solidFill>
                  <a:srgbClr val="4472C5"/>
                </a:solidFill>
                <a:latin typeface="Times New Roman" panose="02020603050405020304" pitchFamily="18" charset="0"/>
                <a:cs typeface="Times New Roman" panose="02020603050405020304" pitchFamily="18" charset="0"/>
              </a:rPr>
              <a:t>Lepikhin et al., 2020</a:t>
            </a:r>
            <a:r>
              <a:rPr kumimoji="1" lang="en-US" sz="2000" dirty="0">
                <a:latin typeface="Times New Roman" panose="02020603050405020304" pitchFamily="18" charset="0"/>
                <a:cs typeface="Times New Roman" panose="02020603050405020304" pitchFamily="18" charset="0"/>
              </a:rPr>
              <a:t>)</a:t>
            </a:r>
            <a:endParaRPr kumimoji="1"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kumimoji="1" lang="en-US" altLang="zh-CN" sz="2000" dirty="0">
                <a:solidFill>
                  <a:schemeClr val="accent2">
                    <a:lumMod val="50000"/>
                  </a:schemeClr>
                </a:solidFill>
                <a:latin typeface="Times New Roman" panose="02020603050405020304" pitchFamily="18" charset="0"/>
                <a:cs typeface="Times New Roman" panose="02020603050405020304" pitchFamily="18" charset="0"/>
              </a:rPr>
              <a:t>Drawback2</a:t>
            </a:r>
            <a:r>
              <a:rPr kumimoji="1" lang="en-US" altLang="zh-CN" sz="2000" dirty="0">
                <a:latin typeface="Times New Roman" panose="02020603050405020304" pitchFamily="18" charset="0"/>
                <a:cs typeface="Times New Roman" panose="02020603050405020304" pitchFamily="18" charset="0"/>
              </a:rPr>
              <a:t>: High redundancy of parameters between different experts</a:t>
            </a:r>
            <a:endParaRPr kumimoji="1" lang="en-US" altLang="zh-CN"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Distillation Experts (</a:t>
            </a:r>
            <a:r>
              <a:rPr kumimoji="1" lang="en-US" altLang="zh-CN" sz="2000" dirty="0">
                <a:solidFill>
                  <a:srgbClr val="4472C5"/>
                </a:solidFill>
                <a:latin typeface="Times New Roman" panose="02020603050405020304" pitchFamily="18" charset="0"/>
                <a:cs typeface="Times New Roman" panose="02020603050405020304" pitchFamily="18" charset="0"/>
              </a:rPr>
              <a:t>Fedus et al., 2021</a:t>
            </a:r>
            <a:r>
              <a:rPr kumimoji="1" lang="en-US" altLang="zh-CN"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Pruning the Experts (</a:t>
            </a:r>
            <a:r>
              <a:rPr kumimoji="1" lang="en-US" altLang="zh-CN" sz="2000" dirty="0">
                <a:solidFill>
                  <a:srgbClr val="4472C5"/>
                </a:solidFill>
                <a:latin typeface="Times New Roman" panose="02020603050405020304" pitchFamily="18" charset="0"/>
                <a:cs typeface="Times New Roman" panose="02020603050405020304" pitchFamily="18" charset="0"/>
              </a:rPr>
              <a:t>Kim et al., 2021</a:t>
            </a:r>
            <a:r>
              <a:rPr kumimoji="1" lang="en-US" altLang="zh-CN"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Sub-network (</a:t>
            </a:r>
            <a:r>
              <a:rPr kumimoji="1" lang="en-US" altLang="zh-CN" sz="2000" dirty="0">
                <a:solidFill>
                  <a:srgbClr val="4472C5"/>
                </a:solidFill>
                <a:latin typeface="Times New Roman" panose="02020603050405020304" pitchFamily="18" charset="0"/>
                <a:cs typeface="Times New Roman" panose="02020603050405020304" pitchFamily="18" charset="0"/>
              </a:rPr>
              <a:t>Kudugunta et al., 2021, Zuo et al., 2021</a:t>
            </a:r>
            <a:r>
              <a:rPr kumimoji="1" lang="en-US" altLang="zh-CN"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kumimoji="1" lang="en-US" altLang="zh-CN" sz="2000" dirty="0">
                <a:solidFill>
                  <a:srgbClr val="FF0000"/>
                </a:solidFill>
                <a:latin typeface="Times New Roman" panose="02020603050405020304" pitchFamily="18" charset="0"/>
                <a:cs typeface="Times New Roman" panose="02020603050405020304" pitchFamily="18" charset="0"/>
              </a:rPr>
              <a:t>Sharing Parameters (MPOE)</a:t>
            </a:r>
            <a:endParaRPr kumimoji="1" lang="en-US" altLang="zh-CN" sz="20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sym typeface="+mn-ea"/>
              </a:rPr>
              <a:t>Other application:</a:t>
            </a:r>
            <a:endParaRPr kumimoji="1" lang="en-US" altLang="zh-CN"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MoEfication (</a:t>
            </a:r>
            <a:r>
              <a:rPr kumimoji="1" lang="en-US" altLang="zh-CN" sz="2000" dirty="0">
                <a:solidFill>
                  <a:srgbClr val="4472C5"/>
                </a:solidFill>
                <a:latin typeface="Times New Roman" panose="02020603050405020304" pitchFamily="18" charset="0"/>
                <a:cs typeface="Times New Roman" panose="02020603050405020304" pitchFamily="18" charset="0"/>
              </a:rPr>
              <a:t>Zhang et al., 2021</a:t>
            </a:r>
            <a:r>
              <a:rPr kumimoji="1" lang="en-US" altLang="zh-CN"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FastMoE (</a:t>
            </a:r>
            <a:r>
              <a:rPr kumimoji="1" lang="en-US" altLang="zh-CN" sz="2000" dirty="0">
                <a:solidFill>
                  <a:srgbClr val="4472C5"/>
                </a:solidFill>
                <a:latin typeface="Times New Roman" panose="02020603050405020304" pitchFamily="18" charset="0"/>
                <a:cs typeface="Times New Roman" panose="02020603050405020304" pitchFamily="18" charset="0"/>
              </a:rPr>
              <a:t>He et al., 2021</a:t>
            </a:r>
            <a:r>
              <a:rPr kumimoji="1" lang="en-US" altLang="zh-CN"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Sparse expert model  based on all-MLP (</a:t>
            </a:r>
            <a:r>
              <a:rPr kumimoji="1" lang="en-US" altLang="zh-CN" sz="2000" dirty="0">
                <a:solidFill>
                  <a:srgbClr val="4472C5"/>
                </a:solidFill>
                <a:latin typeface="Times New Roman" panose="02020603050405020304" pitchFamily="18" charset="0"/>
                <a:cs typeface="Times New Roman" panose="02020603050405020304" pitchFamily="18" charset="0"/>
              </a:rPr>
              <a:t>Yu et al., 2022</a:t>
            </a:r>
            <a:r>
              <a:rPr kumimoji="1" lang="en-US" altLang="zh-CN"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Our Observation:</a:t>
            </a:r>
            <a:endParaRPr kumimoji="1"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44216" y="1789997"/>
            <a:ext cx="10515600" cy="521970"/>
          </a:xfrm>
          <a:prstGeom prst="rect">
            <a:avLst/>
          </a:prstGeom>
          <a:noFill/>
        </p:spPr>
        <p:txBody>
          <a:bodyPr wrap="square" rtlCol="0">
            <a:spAutoFit/>
          </a:bodyPr>
          <a:lstStyle/>
          <a:p>
            <a:pPr marL="742950" lvl="1" indent="-285750">
              <a:buFont typeface="Arial" panose="020B0604020202020204" pitchFamily="34" charset="0"/>
              <a:buChar char="•"/>
            </a:pPr>
            <a:r>
              <a:rPr kumimoji="1" lang="en-US" altLang="zh-CN" sz="2800" dirty="0">
                <a:latin typeface="Times New Roman" panose="02020603050405020304" pitchFamily="18" charset="0"/>
                <a:cs typeface="Times New Roman" panose="02020603050405020304" pitchFamily="18" charset="0"/>
                <a:sym typeface="+mn-ea"/>
              </a:rPr>
              <a:t>High redundancy of parameters between different experts</a:t>
            </a:r>
            <a:endParaRPr kumimoji="1" lang="zh-CN" altLang="en-US" sz="24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pic>
        <p:nvPicPr>
          <p:cNvPr id="4" name="图片 3"/>
          <p:cNvPicPr>
            <a:picLocks noChangeAspect="1"/>
          </p:cNvPicPr>
          <p:nvPr/>
        </p:nvPicPr>
        <p:blipFill>
          <a:blip r:embed="rId2"/>
          <a:stretch>
            <a:fillRect/>
          </a:stretch>
        </p:blipFill>
        <p:spPr>
          <a:xfrm>
            <a:off x="830580" y="2451100"/>
            <a:ext cx="4735830" cy="3666490"/>
          </a:xfrm>
          <a:prstGeom prst="rect">
            <a:avLst/>
          </a:prstGeom>
        </p:spPr>
      </p:pic>
      <p:sp>
        <p:nvSpPr>
          <p:cNvPr id="7" name="文本框 6"/>
          <p:cNvSpPr txBox="1"/>
          <p:nvPr/>
        </p:nvSpPr>
        <p:spPr>
          <a:xfrm>
            <a:off x="6089650" y="3401060"/>
            <a:ext cx="5260340" cy="2306955"/>
          </a:xfrm>
          <a:prstGeom prst="rect">
            <a:avLst/>
          </a:prstGeom>
          <a:noFill/>
        </p:spPr>
        <p:txBody>
          <a:bodyPr wrap="square" rtlCol="0">
            <a:spAutoFit/>
          </a:bodyPr>
          <a:p>
            <a:pPr algn="l"/>
            <a:r>
              <a:rPr lang="zh-CN" altLang="en-US">
                <a:latin typeface="Times New Roman" panose="02020603050405020304" pitchFamily="18" charset="0"/>
                <a:cs typeface="Times New Roman" panose="02020603050405020304" pitchFamily="18" charset="0"/>
              </a:rPr>
              <a:t>After increasing model capacity with the MoE</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for the T5 model, the</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same inputs are used for </a:t>
            </a:r>
            <a:r>
              <a:rPr lang="en-US" altLang="zh-CN">
                <a:solidFill>
                  <a:srgbClr val="FF0000"/>
                </a:solidFill>
                <a:latin typeface="Times New Roman" panose="02020603050405020304" pitchFamily="18" charset="0"/>
                <a:cs typeface="Times New Roman" panose="02020603050405020304" pitchFamily="18" charset="0"/>
              </a:rPr>
              <a:t>8 </a:t>
            </a:r>
            <a:r>
              <a:rPr lang="zh-CN" altLang="en-US">
                <a:solidFill>
                  <a:srgbClr val="FF0000"/>
                </a:solidFill>
                <a:latin typeface="Times New Roman" panose="02020603050405020304" pitchFamily="18" charset="0"/>
                <a:cs typeface="Times New Roman" panose="02020603050405020304" pitchFamily="18" charset="0"/>
              </a:rPr>
              <a:t>experts</a:t>
            </a:r>
            <a:r>
              <a:rPr lang="zh-CN" altLang="en-US">
                <a:latin typeface="Times New Roman" panose="02020603050405020304" pitchFamily="18" charset="0"/>
                <a:cs typeface="Times New Roman" panose="02020603050405020304" pitchFamily="18" charset="0"/>
              </a:rPr>
              <a:t>, and the </a:t>
            </a:r>
            <a:r>
              <a:rPr lang="zh-CN" altLang="en-US">
                <a:solidFill>
                  <a:srgbClr val="FF0000"/>
                </a:solidFill>
                <a:latin typeface="Times New Roman" panose="02020603050405020304" pitchFamily="18" charset="0"/>
                <a:cs typeface="Times New Roman" panose="02020603050405020304" pitchFamily="18" charset="0"/>
              </a:rPr>
              <a:t>Maximum Mean Discrepancy (MMD)</a:t>
            </a:r>
            <a:r>
              <a:rPr lang="zh-CN" altLang="en-US">
                <a:latin typeface="Times New Roman" panose="02020603050405020304" pitchFamily="18" charset="0"/>
                <a:cs typeface="Times New Roman" panose="02020603050405020304" pitchFamily="18" charset="0"/>
              </a:rPr>
              <a:t> of these expert output</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features are compared. </a:t>
            </a:r>
            <a:endParaRPr lang="zh-CN" altLang="en-US">
              <a:latin typeface="Times New Roman" panose="02020603050405020304" pitchFamily="18" charset="0"/>
              <a:cs typeface="Times New Roman" panose="02020603050405020304" pitchFamily="18" charset="0"/>
            </a:endParaRPr>
          </a:p>
          <a:p>
            <a:pPr algn="l"/>
            <a:r>
              <a:rPr lang="zh-CN" altLang="en-US">
                <a:latin typeface="Times New Roman" panose="02020603050405020304" pitchFamily="18" charset="0"/>
                <a:cs typeface="Times New Roman" panose="02020603050405020304" pitchFamily="18" charset="0"/>
              </a:rPr>
              <a:t>According to the MMD defination</a:t>
            </a:r>
            <a:r>
              <a:rPr lang="zh-CN" altLang="en-US">
                <a:latin typeface="Times New Roman" panose="02020603050405020304" pitchFamily="18" charset="0"/>
                <a:cs typeface="Times New Roman" panose="02020603050405020304" pitchFamily="18" charset="0"/>
                <a:sym typeface="+mn-ea"/>
              </a:rPr>
              <a:t>(</a:t>
            </a:r>
            <a:r>
              <a:rPr lang="zh-CN" altLang="en-US">
                <a:solidFill>
                  <a:srgbClr val="4472C5"/>
                </a:solidFill>
                <a:latin typeface="Times New Roman" panose="02020603050405020304" pitchFamily="18" charset="0"/>
                <a:cs typeface="Times New Roman" panose="02020603050405020304" pitchFamily="18" charset="0"/>
                <a:sym typeface="+mn-ea"/>
              </a:rPr>
              <a:t>Gretton et al., 2006</a:t>
            </a:r>
            <a:r>
              <a:rPr lang="zh-CN" altLang="en-US">
                <a:latin typeface="Times New Roman" panose="02020603050405020304" pitchFamily="18" charset="0"/>
                <a:cs typeface="Times New Roman" panose="02020603050405020304" pitchFamily="18" charset="0"/>
                <a:sym typeface="+mn-ea"/>
              </a:rPr>
              <a:t>) </a:t>
            </a:r>
            <a:r>
              <a:rPr lang="zh-CN" altLang="en-US">
                <a:latin typeface="Times New Roman" panose="02020603050405020304" pitchFamily="18" charset="0"/>
                <a:cs typeface="Times New Roman" panose="02020603050405020304" pitchFamily="18" charset="0"/>
              </a:rPr>
              <a:t> , it is obtained that different</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expert output features can be considered as the same</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distribution when the value of MMD is less than </a:t>
            </a:r>
            <a:r>
              <a:rPr lang="zh-CN" altLang="en-US">
                <a:solidFill>
                  <a:srgbClr val="FF0000"/>
                </a:solidFill>
                <a:latin typeface="Times New Roman" panose="02020603050405020304" pitchFamily="18" charset="0"/>
                <a:cs typeface="Times New Roman" panose="02020603050405020304" pitchFamily="18" charset="0"/>
              </a:rPr>
              <a:t>0.178</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Introduction-Motivation</a:t>
            </a:r>
            <a:endParaRPr kumimoji="1"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44216" y="1789997"/>
            <a:ext cx="10515600" cy="4276725"/>
          </a:xfrm>
          <a:prstGeom prst="rect">
            <a:avLst/>
          </a:prstGeom>
          <a:noFill/>
        </p:spPr>
        <p:txBody>
          <a:bodyPr wrap="square" rtlCol="0">
            <a:spAutoFit/>
          </a:bodyPr>
          <a:lstStyle/>
          <a:p>
            <a:r>
              <a:rPr kumimoji="1" lang="en-US" altLang="zh-CN" sz="2800" b="1" dirty="0">
                <a:latin typeface="Times New Roman" panose="02020603050405020304" pitchFamily="18" charset="0"/>
                <a:ea typeface="华文楷体" charset="0"/>
                <a:cs typeface="Times New Roman" panose="02020603050405020304" pitchFamily="18" charset="0"/>
              </a:rPr>
              <a:t>Matrix Product Operator (MPO)</a:t>
            </a:r>
            <a:endParaRPr kumimoji="1" lang="en-US" altLang="zh-CN" sz="2800" b="1" dirty="0">
              <a:latin typeface="Times New Roman" panose="02020603050405020304" pitchFamily="18" charset="0"/>
              <a:ea typeface="华文楷体" charset="0"/>
              <a:cs typeface="Times New Roman" panose="02020603050405020304" pitchFamily="18" charset="0"/>
            </a:endParaRPr>
          </a:p>
          <a:p>
            <a:r>
              <a:rPr kumimoji="1" lang="en-US" altLang="zh-CN" sz="2400" dirty="0">
                <a:latin typeface="Times New Roman" panose="02020603050405020304" pitchFamily="18" charset="0"/>
                <a:ea typeface="华文楷体" charset="0"/>
                <a:cs typeface="Times New Roman" panose="02020603050405020304" pitchFamily="18" charset="0"/>
              </a:rPr>
              <a:t>MPO factorizes a matrix into a sequential product of local tensors.</a:t>
            </a:r>
            <a:endParaRPr kumimoji="1" lang="en-US" altLang="zh-CN" sz="2400" dirty="0">
              <a:latin typeface="Times New Roman" panose="02020603050405020304" pitchFamily="18" charset="0"/>
              <a:ea typeface="华文楷体" charset="0"/>
              <a:cs typeface="Times New Roman" panose="02020603050405020304" pitchFamily="18" charset="0"/>
            </a:endParaRPr>
          </a:p>
          <a:p>
            <a:endParaRPr kumimoji="1" lang="en-US" altLang="zh-CN" sz="2400" dirty="0">
              <a:latin typeface="Times New Roman" panose="02020603050405020304" pitchFamily="18" charset="0"/>
              <a:ea typeface="华文楷体" charset="0"/>
              <a:cs typeface="Times New Roman" panose="02020603050405020304" pitchFamily="18" charset="0"/>
            </a:endParaRPr>
          </a:p>
          <a:p>
            <a:endParaRPr kumimoji="1" lang="en-US" altLang="zh-CN" sz="2400" dirty="0">
              <a:latin typeface="Times New Roman" panose="02020603050405020304" pitchFamily="18" charset="0"/>
              <a:ea typeface="华文楷体" charset="0"/>
              <a:cs typeface="Times New Roman" panose="02020603050405020304" pitchFamily="18" charset="0"/>
            </a:endParaRPr>
          </a:p>
          <a:p>
            <a:endParaRPr kumimoji="1" lang="en-US" altLang="zh-CN" sz="2400" dirty="0">
              <a:latin typeface="Times New Roman" panose="02020603050405020304" pitchFamily="18" charset="0"/>
              <a:ea typeface="华文楷体" charset="0"/>
              <a:cs typeface="Times New Roman" panose="02020603050405020304" pitchFamily="18" charset="0"/>
            </a:endParaRPr>
          </a:p>
          <a:p>
            <a:endParaRPr kumimoji="1" lang="en-US" altLang="zh-CN" sz="2400" dirty="0">
              <a:latin typeface="Times New Roman" panose="02020603050405020304" pitchFamily="18" charset="0"/>
              <a:ea typeface="华文楷体" charset="0"/>
              <a:cs typeface="Times New Roman" panose="02020603050405020304" pitchFamily="18" charset="0"/>
            </a:endParaRPr>
          </a:p>
          <a:p>
            <a:endParaRPr kumimoji="1" lang="en-US" altLang="zh-CN" sz="2400" dirty="0">
              <a:latin typeface="Times New Roman" panose="02020603050405020304" pitchFamily="18" charset="0"/>
              <a:ea typeface="华文楷体" charset="0"/>
              <a:cs typeface="Times New Roman" panose="02020603050405020304" pitchFamily="18" charset="0"/>
            </a:endParaRPr>
          </a:p>
          <a:p>
            <a:endParaRPr kumimoji="1" lang="en-US" altLang="zh-CN" sz="2400" b="1" dirty="0">
              <a:latin typeface="Times New Roman" panose="02020603050405020304" pitchFamily="18" charset="0"/>
              <a:ea typeface="华文楷体" charset="0"/>
              <a:cs typeface="Times New Roman" panose="02020603050405020304" pitchFamily="18" charset="0"/>
            </a:endParaRPr>
          </a:p>
          <a:p>
            <a:r>
              <a:rPr kumimoji="1" lang="en-US" altLang="zh-CN" sz="2800" b="1" dirty="0">
                <a:latin typeface="Times New Roman" panose="02020603050405020304" pitchFamily="18" charset="0"/>
                <a:ea typeface="华文楷体" charset="0"/>
                <a:cs typeface="Times New Roman" panose="02020603050405020304" pitchFamily="18" charset="0"/>
              </a:rPr>
              <a:t>Motivation:</a:t>
            </a:r>
            <a:endParaRPr kumimoji="1" lang="en-US" altLang="zh-CN" sz="2800" b="1" dirty="0">
              <a:latin typeface="Times New Roman" panose="02020603050405020304" pitchFamily="18" charset="0"/>
              <a:ea typeface="华文楷体" charset="0"/>
              <a:cs typeface="Times New Roman" panose="02020603050405020304" pitchFamily="18" charset="0"/>
            </a:endParaRPr>
          </a:p>
          <a:p>
            <a:r>
              <a:rPr kumimoji="1" lang="en-US" altLang="zh-CN" sz="2400" dirty="0">
                <a:latin typeface="Times New Roman" panose="02020603050405020304" pitchFamily="18" charset="0"/>
                <a:ea typeface="华文楷体" charset="0"/>
                <a:cs typeface="Times New Roman" panose="02020603050405020304" pitchFamily="18" charset="0"/>
              </a:rPr>
              <a:t>Can we compress the central tensor for parameter reduction and update auxiliary tensors for lightweight fine-tuning? </a:t>
            </a:r>
            <a:endParaRPr kumimoji="1" lang="en-US" altLang="zh-CN" sz="2400" dirty="0">
              <a:latin typeface="Times New Roman" panose="02020603050405020304" pitchFamily="18" charset="0"/>
              <a:ea typeface="华文楷体" charset="0"/>
              <a:cs typeface="Times New Roman" panose="02020603050405020304" pitchFamily="18" charset="0"/>
            </a:endParaRPr>
          </a:p>
        </p:txBody>
      </p:sp>
      <p:pic>
        <p:nvPicPr>
          <p:cNvPr id="31" name="图片 30"/>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
        <p:nvSpPr>
          <p:cNvPr id="58" name="矩形 57"/>
          <p:cNvSpPr/>
          <p:nvPr/>
        </p:nvSpPr>
        <p:spPr>
          <a:xfrm>
            <a:off x="2181680" y="3393646"/>
            <a:ext cx="530284" cy="30631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mc:AlternateContent xmlns:mc="http://schemas.openxmlformats.org/markup-compatibility/2006">
        <mc:Choice xmlns:a14="http://schemas.microsoft.com/office/drawing/2010/main" Requires="a14">
          <p:sp>
            <p:nvSpPr>
              <p:cNvPr id="59" name="文本框 58"/>
              <p:cNvSpPr txBox="1"/>
              <p:nvPr/>
            </p:nvSpPr>
            <p:spPr>
              <a:xfrm>
                <a:off x="2357428" y="3464986"/>
                <a:ext cx="208006"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200" i="1" smtClean="0">
                              <a:solidFill>
                                <a:prstClr val="black"/>
                              </a:solidFill>
                              <a:latin typeface="Cambria Math" panose="02040503050406030204" pitchFamily="18" charset="0"/>
                              <a:ea typeface="华文楷体" charset="0"/>
                            </a:rPr>
                          </m:ctrlPr>
                        </m:sSubPr>
                        <m:e>
                          <m:r>
                            <a:rPr kumimoji="1" lang="en-US" altLang="zh-CN" sz="1200" i="1" smtClean="0">
                              <a:solidFill>
                                <a:prstClr val="black"/>
                              </a:solidFill>
                              <a:latin typeface="Cambria Math" panose="02040503050406030204" pitchFamily="18" charset="0"/>
                              <a:ea typeface="华文楷体" charset="0"/>
                            </a:rPr>
                            <m:t>𝐴</m:t>
                          </m:r>
                        </m:e>
                        <m:sub>
                          <m:r>
                            <a:rPr kumimoji="1" lang="en-US" altLang="zh-CN" sz="1200" i="1">
                              <a:solidFill>
                                <a:prstClr val="black"/>
                              </a:solidFill>
                              <a:latin typeface="Cambria Math" panose="02040503050406030204" pitchFamily="18" charset="0"/>
                              <a:ea typeface="华文楷体" charset="0"/>
                            </a:rPr>
                            <m:t>1</m:t>
                          </m:r>
                        </m:sub>
                      </m:sSub>
                    </m:oMath>
                  </m:oMathPara>
                </a14:m>
                <a:endParaRPr kumimoji="1" lang="zh-CN" altLang="en-US" sz="1200" dirty="0">
                  <a:solidFill>
                    <a:prstClr val="black"/>
                  </a:solidFill>
                  <a:latin typeface="等线" panose="02010600030101010101" charset="-122"/>
                  <a:ea typeface="等线" panose="02010600030101010101" charset="-122"/>
                </a:endParaRPr>
              </a:p>
            </p:txBody>
          </p:sp>
        </mc:Choice>
        <mc:Fallback>
          <p:sp>
            <p:nvSpPr>
              <p:cNvPr id="59" name="文本框 58"/>
              <p:cNvSpPr txBox="1">
                <a:spLocks noRot="1" noChangeAspect="1" noMove="1" noResize="1" noEditPoints="1" noAdjustHandles="1" noChangeArrowheads="1" noChangeShapeType="1" noTextEdit="1"/>
              </p:cNvSpPr>
              <p:nvPr/>
            </p:nvSpPr>
            <p:spPr>
              <a:xfrm>
                <a:off x="2357428" y="3464986"/>
                <a:ext cx="208006" cy="184666"/>
              </a:xfrm>
              <a:prstGeom prst="rect">
                <a:avLst/>
              </a:prstGeom>
              <a:blipFill rotWithShape="1">
                <a:blip r:embed="rId2"/>
                <a:stretch>
                  <a:fillRect l="-148" t="-231" r="-21659" b="166"/>
                </a:stretch>
              </a:blipFill>
            </p:spPr>
            <p:txBody>
              <a:bodyPr/>
              <a:lstStyle/>
              <a:p>
                <a:r>
                  <a:rPr lang="zh-CN" altLang="en-US">
                    <a:noFill/>
                  </a:rPr>
                  <a:t> </a:t>
                </a:r>
              </a:p>
            </p:txBody>
          </p:sp>
        </mc:Fallback>
      </mc:AlternateContent>
      <p:sp>
        <p:nvSpPr>
          <p:cNvPr id="60" name="矩形 59"/>
          <p:cNvSpPr/>
          <p:nvPr/>
        </p:nvSpPr>
        <p:spPr>
          <a:xfrm>
            <a:off x="2833728" y="3393646"/>
            <a:ext cx="530284" cy="30631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mc:AlternateContent xmlns:mc="http://schemas.openxmlformats.org/markup-compatibility/2006">
        <mc:Choice xmlns:a14="http://schemas.microsoft.com/office/drawing/2010/main" Requires="a14">
          <p:sp>
            <p:nvSpPr>
              <p:cNvPr id="61" name="文本框 60"/>
              <p:cNvSpPr txBox="1"/>
              <p:nvPr/>
            </p:nvSpPr>
            <p:spPr>
              <a:xfrm>
                <a:off x="3007841" y="3464986"/>
                <a:ext cx="211596"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200" i="1" smtClean="0">
                              <a:solidFill>
                                <a:prstClr val="black"/>
                              </a:solidFill>
                              <a:latin typeface="Cambria Math" panose="02040503050406030204" pitchFamily="18" charset="0"/>
                              <a:ea typeface="华文楷体" charset="0"/>
                            </a:rPr>
                          </m:ctrlPr>
                        </m:sSubPr>
                        <m:e>
                          <m:r>
                            <a:rPr kumimoji="1" lang="en-US" altLang="zh-CN" sz="1200" i="1">
                              <a:solidFill>
                                <a:prstClr val="black"/>
                              </a:solidFill>
                              <a:latin typeface="Cambria Math" panose="02040503050406030204" pitchFamily="18" charset="0"/>
                              <a:ea typeface="华文楷体" charset="0"/>
                            </a:rPr>
                            <m:t>𝐴</m:t>
                          </m:r>
                        </m:e>
                        <m:sub>
                          <m:r>
                            <a:rPr kumimoji="1" lang="en-US" altLang="zh-CN" sz="1200" i="1" smtClean="0">
                              <a:solidFill>
                                <a:prstClr val="black"/>
                              </a:solidFill>
                              <a:latin typeface="Cambria Math" panose="02040503050406030204" pitchFamily="18" charset="0"/>
                              <a:ea typeface="华文楷体" charset="0"/>
                            </a:rPr>
                            <m:t>2</m:t>
                          </m:r>
                        </m:sub>
                      </m:sSub>
                    </m:oMath>
                  </m:oMathPara>
                </a14:m>
                <a:endParaRPr kumimoji="1" lang="zh-CN" altLang="en-US" sz="1200" dirty="0">
                  <a:solidFill>
                    <a:prstClr val="black"/>
                  </a:solidFill>
                  <a:latin typeface="等线" panose="02010600030101010101" charset="-122"/>
                  <a:ea typeface="等线" panose="02010600030101010101" charset="-122"/>
                </a:endParaRPr>
              </a:p>
            </p:txBody>
          </p:sp>
        </mc:Choice>
        <mc:Fallback>
          <p:sp>
            <p:nvSpPr>
              <p:cNvPr id="61" name="文本框 60"/>
              <p:cNvSpPr txBox="1">
                <a:spLocks noRot="1" noChangeAspect="1" noMove="1" noResize="1" noEditPoints="1" noAdjustHandles="1" noChangeArrowheads="1" noChangeShapeType="1" noTextEdit="1"/>
              </p:cNvSpPr>
              <p:nvPr/>
            </p:nvSpPr>
            <p:spPr>
              <a:xfrm>
                <a:off x="3007841" y="3464986"/>
                <a:ext cx="211596" cy="184666"/>
              </a:xfrm>
              <a:prstGeom prst="rect">
                <a:avLst/>
              </a:prstGeom>
              <a:blipFill rotWithShape="1">
                <a:blip r:embed="rId3"/>
                <a:stretch>
                  <a:fillRect l="-227" t="-231" r="-20413" b="166"/>
                </a:stretch>
              </a:blipFill>
            </p:spPr>
            <p:txBody>
              <a:bodyPr/>
              <a:lstStyle/>
              <a:p>
                <a:r>
                  <a:rPr lang="zh-CN" altLang="en-US">
                    <a:noFill/>
                  </a:rPr>
                  <a:t> </a:t>
                </a:r>
              </a:p>
            </p:txBody>
          </p:sp>
        </mc:Fallback>
      </mc:AlternateContent>
      <p:sp>
        <p:nvSpPr>
          <p:cNvPr id="62" name="矩形 61"/>
          <p:cNvSpPr/>
          <p:nvPr/>
        </p:nvSpPr>
        <p:spPr>
          <a:xfrm>
            <a:off x="4134094" y="3393646"/>
            <a:ext cx="530284" cy="30631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mc:AlternateContent xmlns:mc="http://schemas.openxmlformats.org/markup-compatibility/2006">
        <mc:Choice xmlns:a14="http://schemas.microsoft.com/office/drawing/2010/main" Requires="a14">
          <p:sp>
            <p:nvSpPr>
              <p:cNvPr id="63" name="文本框 62"/>
              <p:cNvSpPr txBox="1"/>
              <p:nvPr/>
            </p:nvSpPr>
            <p:spPr>
              <a:xfrm>
                <a:off x="4308207" y="3464986"/>
                <a:ext cx="211596"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200" i="1" smtClean="0">
                              <a:solidFill>
                                <a:prstClr val="black"/>
                              </a:solidFill>
                              <a:latin typeface="Cambria Math" panose="02040503050406030204" pitchFamily="18" charset="0"/>
                              <a:ea typeface="华文楷体" charset="0"/>
                            </a:rPr>
                          </m:ctrlPr>
                        </m:sSubPr>
                        <m:e>
                          <m:r>
                            <a:rPr kumimoji="1" lang="en-US" altLang="zh-CN" sz="1200" i="1">
                              <a:solidFill>
                                <a:prstClr val="black"/>
                              </a:solidFill>
                              <a:latin typeface="Cambria Math" panose="02040503050406030204" pitchFamily="18" charset="0"/>
                              <a:ea typeface="华文楷体" charset="0"/>
                            </a:rPr>
                            <m:t>𝐴</m:t>
                          </m:r>
                        </m:e>
                        <m:sub>
                          <m:r>
                            <a:rPr kumimoji="1" lang="en-US" altLang="zh-CN" sz="1200" i="1" smtClean="0">
                              <a:solidFill>
                                <a:prstClr val="black"/>
                              </a:solidFill>
                              <a:latin typeface="Cambria Math" panose="02040503050406030204" pitchFamily="18" charset="0"/>
                              <a:ea typeface="华文楷体" charset="0"/>
                            </a:rPr>
                            <m:t>3</m:t>
                          </m:r>
                        </m:sub>
                      </m:sSub>
                    </m:oMath>
                  </m:oMathPara>
                </a14:m>
                <a:endParaRPr kumimoji="1" lang="zh-CN" altLang="en-US" sz="1200" dirty="0">
                  <a:solidFill>
                    <a:prstClr val="black"/>
                  </a:solidFill>
                  <a:latin typeface="等线" panose="02010600030101010101" charset="-122"/>
                  <a:ea typeface="等线" panose="02010600030101010101" charset="-122"/>
                </a:endParaRPr>
              </a:p>
            </p:txBody>
          </p:sp>
        </mc:Choice>
        <mc:Fallback>
          <p:sp>
            <p:nvSpPr>
              <p:cNvPr id="63" name="文本框 62"/>
              <p:cNvSpPr txBox="1">
                <a:spLocks noRot="1" noChangeAspect="1" noMove="1" noResize="1" noEditPoints="1" noAdjustHandles="1" noChangeArrowheads="1" noChangeShapeType="1" noTextEdit="1"/>
              </p:cNvSpPr>
              <p:nvPr/>
            </p:nvSpPr>
            <p:spPr>
              <a:xfrm>
                <a:off x="4308207" y="3464986"/>
                <a:ext cx="211596" cy="184666"/>
              </a:xfrm>
              <a:prstGeom prst="rect">
                <a:avLst/>
              </a:prstGeom>
              <a:blipFill rotWithShape="1">
                <a:blip r:embed="rId4"/>
                <a:stretch>
                  <a:fillRect l="-173" t="-231" r="-20467" b="166"/>
                </a:stretch>
              </a:blipFill>
            </p:spPr>
            <p:txBody>
              <a:bodyPr/>
              <a:lstStyle/>
              <a:p>
                <a:r>
                  <a:rPr lang="zh-CN" altLang="en-US">
                    <a:noFill/>
                  </a:rPr>
                  <a:t> </a:t>
                </a:r>
              </a:p>
            </p:txBody>
          </p:sp>
        </mc:Fallback>
      </mc:AlternateContent>
      <p:sp>
        <p:nvSpPr>
          <p:cNvPr id="64" name="矩形 63"/>
          <p:cNvSpPr/>
          <p:nvPr/>
        </p:nvSpPr>
        <p:spPr>
          <a:xfrm>
            <a:off x="4786142" y="3393646"/>
            <a:ext cx="530284" cy="30631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mc:AlternateContent xmlns:mc="http://schemas.openxmlformats.org/markup-compatibility/2006">
        <mc:Choice xmlns:a14="http://schemas.microsoft.com/office/drawing/2010/main" Requires="a14">
          <p:sp>
            <p:nvSpPr>
              <p:cNvPr id="65" name="文本框 64"/>
              <p:cNvSpPr txBox="1"/>
              <p:nvPr/>
            </p:nvSpPr>
            <p:spPr>
              <a:xfrm>
                <a:off x="4960254" y="3464986"/>
                <a:ext cx="211596"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200" i="1" smtClean="0">
                              <a:solidFill>
                                <a:prstClr val="black"/>
                              </a:solidFill>
                              <a:latin typeface="Cambria Math" panose="02040503050406030204" pitchFamily="18" charset="0"/>
                              <a:ea typeface="华文楷体" charset="0"/>
                            </a:rPr>
                          </m:ctrlPr>
                        </m:sSubPr>
                        <m:e>
                          <m:r>
                            <a:rPr kumimoji="1" lang="en-US" altLang="zh-CN" sz="1200" i="1">
                              <a:solidFill>
                                <a:prstClr val="black"/>
                              </a:solidFill>
                              <a:latin typeface="Cambria Math" panose="02040503050406030204" pitchFamily="18" charset="0"/>
                              <a:ea typeface="华文楷体" charset="0"/>
                            </a:rPr>
                            <m:t>𝐴</m:t>
                          </m:r>
                        </m:e>
                        <m:sub>
                          <m:r>
                            <a:rPr kumimoji="1" lang="en-US" altLang="zh-CN" sz="1200" i="1" smtClean="0">
                              <a:solidFill>
                                <a:prstClr val="black"/>
                              </a:solidFill>
                              <a:latin typeface="Cambria Math" panose="02040503050406030204" pitchFamily="18" charset="0"/>
                              <a:ea typeface="华文楷体" charset="0"/>
                            </a:rPr>
                            <m:t>4</m:t>
                          </m:r>
                        </m:sub>
                      </m:sSub>
                    </m:oMath>
                  </m:oMathPara>
                </a14:m>
                <a:endParaRPr kumimoji="1" lang="zh-CN" altLang="en-US" sz="1200" dirty="0">
                  <a:solidFill>
                    <a:prstClr val="black"/>
                  </a:solidFill>
                  <a:latin typeface="等线" panose="02010600030101010101" charset="-122"/>
                  <a:ea typeface="等线" panose="02010600030101010101" charset="-122"/>
                </a:endParaRPr>
              </a:p>
            </p:txBody>
          </p:sp>
        </mc:Choice>
        <mc:Fallback>
          <p:sp>
            <p:nvSpPr>
              <p:cNvPr id="65" name="文本框 64"/>
              <p:cNvSpPr txBox="1">
                <a:spLocks noRot="1" noChangeAspect="1" noMove="1" noResize="1" noEditPoints="1" noAdjustHandles="1" noChangeArrowheads="1" noChangeShapeType="1" noTextEdit="1"/>
              </p:cNvSpPr>
              <p:nvPr/>
            </p:nvSpPr>
            <p:spPr>
              <a:xfrm>
                <a:off x="4960254" y="3464986"/>
                <a:ext cx="211596" cy="184666"/>
              </a:xfrm>
              <a:prstGeom prst="rect">
                <a:avLst/>
              </a:prstGeom>
              <a:blipFill rotWithShape="1">
                <a:blip r:embed="rId5"/>
                <a:stretch>
                  <a:fillRect l="-127" t="-231" r="-20513" b="166"/>
                </a:stretch>
              </a:blipFill>
            </p:spPr>
            <p:txBody>
              <a:bodyPr/>
              <a:lstStyle/>
              <a:p>
                <a:r>
                  <a:rPr lang="zh-CN" altLang="en-US">
                    <a:noFill/>
                  </a:rPr>
                  <a:t> </a:t>
                </a:r>
              </a:p>
            </p:txBody>
          </p:sp>
        </mc:Fallback>
      </mc:AlternateContent>
      <p:sp>
        <p:nvSpPr>
          <p:cNvPr id="66" name="矩形 65"/>
          <p:cNvSpPr/>
          <p:nvPr/>
        </p:nvSpPr>
        <p:spPr>
          <a:xfrm>
            <a:off x="1132522" y="3232169"/>
            <a:ext cx="526554" cy="629264"/>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2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mc:AlternateContent xmlns:mc="http://schemas.openxmlformats.org/markup-compatibility/2006">
        <mc:Choice xmlns:a14="http://schemas.microsoft.com/office/drawing/2010/main" Requires="a14">
          <p:sp>
            <p:nvSpPr>
              <p:cNvPr id="67" name="文本框 66"/>
              <p:cNvSpPr txBox="1"/>
              <p:nvPr/>
            </p:nvSpPr>
            <p:spPr>
              <a:xfrm>
                <a:off x="1238801" y="3444554"/>
                <a:ext cx="351315" cy="19954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200" i="1" smtClean="0">
                              <a:solidFill>
                                <a:prstClr val="black"/>
                              </a:solidFill>
                              <a:latin typeface="Cambria Math" panose="02040503050406030204" pitchFamily="18" charset="0"/>
                              <a:ea typeface="华文楷体" charset="0"/>
                            </a:rPr>
                          </m:ctrlPr>
                        </m:sSubPr>
                        <m:e>
                          <m:r>
                            <a:rPr kumimoji="1" lang="en-US" altLang="zh-CN" sz="1200" i="1" smtClean="0">
                              <a:solidFill>
                                <a:prstClr val="black"/>
                              </a:solidFill>
                              <a:latin typeface="Cambria Math" panose="02040503050406030204" pitchFamily="18" charset="0"/>
                              <a:ea typeface="华文楷体" charset="0"/>
                            </a:rPr>
                            <m:t>𝑀</m:t>
                          </m:r>
                        </m:e>
                        <m:sub>
                          <m:r>
                            <a:rPr kumimoji="1" lang="en-US" altLang="zh-CN" sz="1200" i="1" smtClean="0">
                              <a:solidFill>
                                <a:prstClr val="black"/>
                              </a:solidFill>
                              <a:latin typeface="Cambria Math" panose="02040503050406030204" pitchFamily="18" charset="0"/>
                              <a:ea typeface="华文楷体" charset="0"/>
                            </a:rPr>
                            <m:t>𝑖</m:t>
                          </m:r>
                          <m:r>
                            <a:rPr kumimoji="1" lang="en-US" altLang="zh-CN" sz="1200" i="1" smtClean="0">
                              <a:solidFill>
                                <a:prstClr val="black"/>
                              </a:solidFill>
                              <a:latin typeface="Cambria Math" panose="02040503050406030204" pitchFamily="18" charset="0"/>
                              <a:ea typeface="Cambria Math" panose="02040503050406030204" pitchFamily="18" charset="0"/>
                            </a:rPr>
                            <m:t>×</m:t>
                          </m:r>
                          <m:r>
                            <a:rPr kumimoji="1" lang="en-US" altLang="zh-CN" sz="1200" i="1" smtClean="0">
                              <a:solidFill>
                                <a:prstClr val="black"/>
                              </a:solidFill>
                              <a:latin typeface="Cambria Math" panose="02040503050406030204" pitchFamily="18" charset="0"/>
                              <a:ea typeface="Cambria Math" panose="02040503050406030204" pitchFamily="18" charset="0"/>
                            </a:rPr>
                            <m:t>𝑗</m:t>
                          </m:r>
                        </m:sub>
                      </m:sSub>
                    </m:oMath>
                  </m:oMathPara>
                </a14:m>
                <a:endParaRPr kumimoji="1" lang="zh-CN" altLang="en-US" sz="1200" dirty="0">
                  <a:solidFill>
                    <a:prstClr val="black"/>
                  </a:solidFill>
                  <a:latin typeface="等线" panose="02010600030101010101" charset="-122"/>
                  <a:ea typeface="等线" panose="02010600030101010101" charset="-122"/>
                </a:endParaRPr>
              </a:p>
            </p:txBody>
          </p:sp>
        </mc:Choice>
        <mc:Fallback>
          <p:sp>
            <p:nvSpPr>
              <p:cNvPr id="67" name="文本框 66"/>
              <p:cNvSpPr txBox="1">
                <a:spLocks noRot="1" noChangeAspect="1" noMove="1" noResize="1" noEditPoints="1" noAdjustHandles="1" noChangeArrowheads="1" noChangeShapeType="1" noTextEdit="1"/>
              </p:cNvSpPr>
              <p:nvPr/>
            </p:nvSpPr>
            <p:spPr>
              <a:xfrm>
                <a:off x="1238801" y="3444554"/>
                <a:ext cx="351315" cy="199542"/>
              </a:xfrm>
              <a:prstGeom prst="rect">
                <a:avLst/>
              </a:prstGeom>
              <a:blipFill rotWithShape="1">
                <a:blip r:embed="rId6"/>
                <a:stretch>
                  <a:fillRect l="-157" t="-157" r="-11727" b="234"/>
                </a:stretch>
              </a:blipFill>
            </p:spPr>
            <p:txBody>
              <a:bodyPr/>
              <a:lstStyle/>
              <a:p>
                <a:r>
                  <a:rPr lang="zh-CN" altLang="en-US">
                    <a:noFill/>
                  </a:rPr>
                  <a:t> </a:t>
                </a:r>
              </a:p>
            </p:txBody>
          </p:sp>
        </mc:Fallback>
      </mc:AlternateContent>
      <p:sp>
        <p:nvSpPr>
          <p:cNvPr id="68" name="右箭头 67"/>
          <p:cNvSpPr/>
          <p:nvPr/>
        </p:nvSpPr>
        <p:spPr>
          <a:xfrm>
            <a:off x="1751744" y="3535989"/>
            <a:ext cx="282909" cy="45719"/>
          </a:xfrm>
          <a:prstGeom prst="rightArrow">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9" name="文本框 68"/>
          <p:cNvSpPr txBox="1"/>
          <p:nvPr/>
        </p:nvSpPr>
        <p:spPr>
          <a:xfrm>
            <a:off x="1699698" y="3358793"/>
            <a:ext cx="423254" cy="215444"/>
          </a:xfrm>
          <a:prstGeom prst="rect">
            <a:avLst/>
          </a:prstGeom>
          <a:noFill/>
        </p:spPr>
        <p:txBody>
          <a:bodyPr wrap="square" rtlCol="0">
            <a:spAutoFit/>
          </a:bodyPr>
          <a:lstStyle/>
          <a:p>
            <a:r>
              <a:rPr kumimoji="1" lang="en-US" altLang="zh-CN" sz="800" b="1" dirty="0">
                <a:solidFill>
                  <a:prstClr val="black"/>
                </a:solidFill>
                <a:latin typeface="Arial" panose="020B0604020202020204" pitchFamily="34" charset="0"/>
                <a:ea typeface="等线" panose="02010600030101010101" charset="-122"/>
                <a:cs typeface="Arial" panose="020B0604020202020204" pitchFamily="34" charset="0"/>
              </a:rPr>
              <a:t>MPO</a:t>
            </a:r>
            <a:endParaRPr kumimoji="1" lang="zh-CN" altLang="en-US" sz="800" b="1" dirty="0">
              <a:solidFill>
                <a:prstClr val="black"/>
              </a:solidFill>
              <a:latin typeface="Arial" panose="020B0604020202020204" pitchFamily="34" charset="0"/>
              <a:ea typeface="等线" panose="02010600030101010101" charset="-122"/>
              <a:cs typeface="Arial" panose="020B0604020202020204" pitchFamily="34" charset="0"/>
            </a:endParaRPr>
          </a:p>
        </p:txBody>
      </p:sp>
      <p:sp>
        <p:nvSpPr>
          <p:cNvPr id="70" name="矩形 69"/>
          <p:cNvSpPr/>
          <p:nvPr/>
        </p:nvSpPr>
        <p:spPr>
          <a:xfrm>
            <a:off x="2122952" y="3134833"/>
            <a:ext cx="3266185" cy="853776"/>
          </a:xfrm>
          <a:prstGeom prst="rect">
            <a:avLst/>
          </a:prstGeom>
          <a:noFill/>
          <a:ln w="6350" cap="flat" cmpd="sng" algn="ctr">
            <a:solidFill>
              <a:srgbClr val="4472C4">
                <a:shade val="50000"/>
              </a:srgbClr>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1" name="十字形 70"/>
          <p:cNvSpPr/>
          <p:nvPr/>
        </p:nvSpPr>
        <p:spPr>
          <a:xfrm rot="2689798">
            <a:off x="2739026" y="3519527"/>
            <a:ext cx="54000" cy="54000"/>
          </a:xfrm>
          <a:prstGeom prst="plus">
            <a:avLst>
              <a:gd name="adj" fmla="val 45745"/>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2" name="十字形 71"/>
          <p:cNvSpPr/>
          <p:nvPr/>
        </p:nvSpPr>
        <p:spPr>
          <a:xfrm rot="2689798">
            <a:off x="3404750" y="3519527"/>
            <a:ext cx="54000" cy="54000"/>
          </a:xfrm>
          <a:prstGeom prst="plus">
            <a:avLst>
              <a:gd name="adj" fmla="val 45745"/>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3" name="十字形 72"/>
          <p:cNvSpPr/>
          <p:nvPr/>
        </p:nvSpPr>
        <p:spPr>
          <a:xfrm rot="2689798">
            <a:off x="4058411" y="3519527"/>
            <a:ext cx="54000" cy="54000"/>
          </a:xfrm>
          <a:prstGeom prst="plus">
            <a:avLst>
              <a:gd name="adj" fmla="val 45745"/>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4" name="十字形 73"/>
          <p:cNvSpPr/>
          <p:nvPr/>
        </p:nvSpPr>
        <p:spPr>
          <a:xfrm rot="2689798">
            <a:off x="4701247" y="3519527"/>
            <a:ext cx="54000" cy="54000"/>
          </a:xfrm>
          <a:prstGeom prst="plus">
            <a:avLst>
              <a:gd name="adj" fmla="val 45745"/>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5" name="立方体 74"/>
          <p:cNvSpPr/>
          <p:nvPr/>
        </p:nvSpPr>
        <p:spPr>
          <a:xfrm>
            <a:off x="3553656" y="3336885"/>
            <a:ext cx="398207" cy="398207"/>
          </a:xfrm>
          <a:prstGeom prst="cub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mc:AlternateContent xmlns:mc="http://schemas.openxmlformats.org/markup-compatibility/2006">
        <mc:Choice xmlns:a14="http://schemas.microsoft.com/office/drawing/2010/main" Requires="a14">
          <p:sp>
            <p:nvSpPr>
              <p:cNvPr id="76" name="文本框 75"/>
              <p:cNvSpPr txBox="1"/>
              <p:nvPr/>
            </p:nvSpPr>
            <p:spPr>
              <a:xfrm>
                <a:off x="3633989" y="3509796"/>
                <a:ext cx="139782"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sz="1200" i="1" smtClean="0">
                          <a:solidFill>
                            <a:prstClr val="black"/>
                          </a:solidFill>
                          <a:latin typeface="Cambria Math" panose="02040503050406030204" pitchFamily="18" charset="0"/>
                          <a:ea typeface="华文楷体" charset="0"/>
                        </a:rPr>
                        <m:t>𝐶</m:t>
                      </m:r>
                    </m:oMath>
                  </m:oMathPara>
                </a14:m>
                <a:endParaRPr kumimoji="1" lang="zh-CN" altLang="en-US" sz="1200" dirty="0">
                  <a:solidFill>
                    <a:prstClr val="black"/>
                  </a:solidFill>
                  <a:latin typeface="等线" panose="02010600030101010101" charset="-122"/>
                  <a:ea typeface="等线" panose="02010600030101010101" charset="-122"/>
                </a:endParaRPr>
              </a:p>
            </p:txBody>
          </p:sp>
        </mc:Choice>
        <mc:Fallback>
          <p:sp>
            <p:nvSpPr>
              <p:cNvPr id="76" name="文本框 75"/>
              <p:cNvSpPr txBox="1">
                <a:spLocks noRot="1" noChangeAspect="1" noMove="1" noResize="1" noEditPoints="1" noAdjustHandles="1" noChangeArrowheads="1" noChangeShapeType="1" noTextEdit="1"/>
              </p:cNvSpPr>
              <p:nvPr/>
            </p:nvSpPr>
            <p:spPr>
              <a:xfrm>
                <a:off x="3633989" y="3509796"/>
                <a:ext cx="139782" cy="184666"/>
              </a:xfrm>
              <a:prstGeom prst="rect">
                <a:avLst/>
              </a:prstGeom>
              <a:blipFill rotWithShape="1">
                <a:blip r:embed="rId7"/>
                <a:stretch>
                  <a:fillRect l="-371" t="-82" r="-30007" b="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7" name="文本框 76"/>
              <p:cNvSpPr txBox="1"/>
              <p:nvPr/>
            </p:nvSpPr>
            <p:spPr>
              <a:xfrm>
                <a:off x="1925887" y="4161447"/>
                <a:ext cx="3498474" cy="358368"/>
              </a:xfrm>
              <a:prstGeom prst="rect">
                <a:avLst/>
              </a:prstGeom>
              <a:noFill/>
            </p:spPr>
            <p:txBody>
              <a:bodyPr wrap="square" rtlCol="0">
                <a:spAutoFit/>
              </a:bodyPr>
              <a:lstStyle/>
              <a:p>
                <a:r>
                  <a:rPr kumimoji="1" lang="en-US" altLang="zh-CN" sz="1600" dirty="0">
                    <a:solidFill>
                      <a:prstClr val="black"/>
                    </a:solidFill>
                    <a:latin typeface="Times New Roman" panose="02020603050405020304" pitchFamily="18" charset="0"/>
                    <a:ea typeface="等线" panose="02010600030101010101" charset="-122"/>
                    <a:cs typeface="Times New Roman" panose="02020603050405020304" pitchFamily="18" charset="0"/>
                  </a:rPr>
                  <a:t>Figure 1: MPO decomposition for </a:t>
                </a:r>
                <a14:m>
                  <m:oMath xmlns:m="http://schemas.openxmlformats.org/officeDocument/2006/math">
                    <m:sSub>
                      <m:sSubPr>
                        <m:ctrlPr>
                          <a:rPr kumimoji="1" lang="en-US" altLang="zh-CN" sz="1600" i="1" smtClean="0">
                            <a:solidFill>
                              <a:prstClr val="black"/>
                            </a:solidFill>
                            <a:latin typeface="Cambria Math" panose="02040503050406030204" pitchFamily="18" charset="0"/>
                            <a:ea typeface="华文楷体" charset="0"/>
                            <a:cs typeface="Times New Roman" panose="02020603050405020304" pitchFamily="18" charset="0"/>
                          </a:rPr>
                        </m:ctrlPr>
                      </m:sSubPr>
                      <m:e>
                        <m:r>
                          <a:rPr kumimoji="1" lang="en-US" altLang="zh-CN" sz="1600" i="1" smtClean="0">
                            <a:solidFill>
                              <a:prstClr val="black"/>
                            </a:solidFill>
                            <a:latin typeface="Cambria Math" panose="02040503050406030204" pitchFamily="18" charset="0"/>
                            <a:ea typeface="华文楷体" charset="0"/>
                            <a:cs typeface="Times New Roman" panose="02020603050405020304" pitchFamily="18" charset="0"/>
                          </a:rPr>
                          <m:t>𝑀</m:t>
                        </m:r>
                      </m:e>
                      <m:sub>
                        <m:r>
                          <a:rPr kumimoji="1" lang="en-US" altLang="zh-CN" sz="1600" i="1" smtClean="0">
                            <a:solidFill>
                              <a:prstClr val="black"/>
                            </a:solidFill>
                            <a:latin typeface="Cambria Math" panose="02040503050406030204" pitchFamily="18" charset="0"/>
                            <a:ea typeface="华文楷体" charset="0"/>
                            <a:cs typeface="Times New Roman" panose="02020603050405020304" pitchFamily="18" charset="0"/>
                          </a:rPr>
                          <m:t>𝑖</m:t>
                        </m:r>
                        <m:r>
                          <a:rPr kumimoji="1" lang="en-US" altLang="zh-CN" sz="16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16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𝑗</m:t>
                        </m:r>
                      </m:sub>
                    </m:sSub>
                  </m:oMath>
                </a14:m>
                <a:r>
                  <a:rPr kumimoji="1" lang="en-US" altLang="zh-CN" sz="1600" dirty="0">
                    <a:solidFill>
                      <a:prstClr val="black"/>
                    </a:solidFill>
                    <a:latin typeface="Times New Roman" panose="02020603050405020304" pitchFamily="18" charset="0"/>
                    <a:ea typeface="等线" panose="02010600030101010101" charset="-122"/>
                    <a:cs typeface="Times New Roman" panose="02020603050405020304" pitchFamily="18" charset="0"/>
                  </a:rPr>
                  <a:t>. </a:t>
                </a:r>
                <a:endParaRPr kumimoji="1" lang="zh-CN" altLang="en-US" sz="1600" dirty="0">
                  <a:solidFill>
                    <a:prstClr val="black"/>
                  </a:solidFill>
                  <a:latin typeface="Times New Roman" panose="02020603050405020304" pitchFamily="18" charset="0"/>
                  <a:ea typeface="等线" panose="02010600030101010101" charset="-122"/>
                  <a:cs typeface="Times New Roman" panose="02020603050405020304" pitchFamily="18" charset="0"/>
                </a:endParaRPr>
              </a:p>
            </p:txBody>
          </p:sp>
        </mc:Choice>
        <mc:Fallback>
          <p:sp>
            <p:nvSpPr>
              <p:cNvPr id="77" name="文本框 76"/>
              <p:cNvSpPr txBox="1">
                <a:spLocks noRot="1" noChangeAspect="1" noMove="1" noResize="1" noEditPoints="1" noAdjustHandles="1" noChangeArrowheads="1" noChangeShapeType="1" noTextEdit="1"/>
              </p:cNvSpPr>
              <p:nvPr/>
            </p:nvSpPr>
            <p:spPr>
              <a:xfrm>
                <a:off x="1925887" y="4161447"/>
                <a:ext cx="3498474" cy="358368"/>
              </a:xfrm>
              <a:prstGeom prst="rect">
                <a:avLst/>
              </a:prstGeom>
              <a:blipFill rotWithShape="1">
                <a:blip r:embed="rId8"/>
                <a:stretch>
                  <a:fillRect l="-16" t="-81" r="5" b="145"/>
                </a:stretch>
              </a:blipFill>
            </p:spPr>
            <p:txBody>
              <a:bodyPr/>
              <a:lstStyle/>
              <a:p>
                <a:r>
                  <a:rPr lang="zh-CN" altLang="en-US">
                    <a:noFill/>
                  </a:rPr>
                  <a:t> </a:t>
                </a:r>
              </a:p>
            </p:txBody>
          </p:sp>
        </mc:Fallback>
      </mc:AlternateContent>
      <p:sp>
        <p:nvSpPr>
          <p:cNvPr id="78" name="矩形 77"/>
          <p:cNvSpPr/>
          <p:nvPr/>
        </p:nvSpPr>
        <p:spPr>
          <a:xfrm>
            <a:off x="5831333" y="3229679"/>
            <a:ext cx="530284" cy="30631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mc:AlternateContent xmlns:mc="http://schemas.openxmlformats.org/markup-compatibility/2006">
        <mc:Choice xmlns:a14="http://schemas.microsoft.com/office/drawing/2010/main" Requires="a14">
          <p:sp>
            <p:nvSpPr>
              <p:cNvPr id="79" name="文本框 78"/>
              <p:cNvSpPr txBox="1"/>
              <p:nvPr/>
            </p:nvSpPr>
            <p:spPr>
              <a:xfrm>
                <a:off x="5949472" y="3301019"/>
                <a:ext cx="308418"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200" i="1" smtClean="0">
                              <a:solidFill>
                                <a:prstClr val="black"/>
                              </a:solidFill>
                              <a:latin typeface="Cambria Math" panose="02040503050406030204" pitchFamily="18" charset="0"/>
                              <a:ea typeface="华文楷体" charset="0"/>
                            </a:rPr>
                          </m:ctrlPr>
                        </m:sSubPr>
                        <m:e>
                          <m:r>
                            <a:rPr kumimoji="1" lang="en-US" altLang="zh-CN" sz="1200" i="1" smtClean="0">
                              <a:solidFill>
                                <a:prstClr val="black"/>
                              </a:solidFill>
                              <a:latin typeface="Cambria Math" panose="02040503050406030204" pitchFamily="18" charset="0"/>
                              <a:ea typeface="华文楷体" charset="0"/>
                            </a:rPr>
                            <m:t>{</m:t>
                          </m:r>
                          <m:r>
                            <a:rPr kumimoji="1" lang="en-US" altLang="zh-CN" sz="1200" i="1">
                              <a:solidFill>
                                <a:prstClr val="black"/>
                              </a:solidFill>
                              <a:latin typeface="Cambria Math" panose="02040503050406030204" pitchFamily="18" charset="0"/>
                              <a:ea typeface="华文楷体" charset="0"/>
                            </a:rPr>
                            <m:t>𝐴</m:t>
                          </m:r>
                        </m:e>
                        <m:sub>
                          <m:r>
                            <a:rPr kumimoji="1" lang="en-US" altLang="zh-CN" sz="1200" i="1" smtClean="0">
                              <a:solidFill>
                                <a:prstClr val="black"/>
                              </a:solidFill>
                              <a:latin typeface="Cambria Math" panose="02040503050406030204" pitchFamily="18" charset="0"/>
                              <a:ea typeface="华文楷体" charset="0"/>
                            </a:rPr>
                            <m:t>𝑖</m:t>
                          </m:r>
                        </m:sub>
                      </m:sSub>
                      <m:r>
                        <a:rPr kumimoji="1" lang="en-US" altLang="zh-CN" sz="1200" i="1" smtClean="0">
                          <a:solidFill>
                            <a:prstClr val="black"/>
                          </a:solidFill>
                          <a:latin typeface="Cambria Math" panose="02040503050406030204" pitchFamily="18" charset="0"/>
                          <a:ea typeface="华文楷体" charset="0"/>
                        </a:rPr>
                        <m:t>}</m:t>
                      </m:r>
                    </m:oMath>
                  </m:oMathPara>
                </a14:m>
                <a:endParaRPr kumimoji="1" lang="zh-CN" altLang="en-US" sz="1200" dirty="0">
                  <a:solidFill>
                    <a:prstClr val="black"/>
                  </a:solidFill>
                  <a:latin typeface="等线" panose="02010600030101010101" charset="-122"/>
                  <a:ea typeface="等线" panose="02010600030101010101" charset="-122"/>
                </a:endParaRPr>
              </a:p>
            </p:txBody>
          </p:sp>
        </mc:Choice>
        <mc:Fallback>
          <p:sp>
            <p:nvSpPr>
              <p:cNvPr id="79" name="文本框 78"/>
              <p:cNvSpPr txBox="1">
                <a:spLocks noRot="1" noChangeAspect="1" noMove="1" noResize="1" noEditPoints="1" noAdjustHandles="1" noChangeArrowheads="1" noChangeShapeType="1" noTextEdit="1"/>
              </p:cNvSpPr>
              <p:nvPr/>
            </p:nvSpPr>
            <p:spPr>
              <a:xfrm>
                <a:off x="5949472" y="3301019"/>
                <a:ext cx="308418" cy="184666"/>
              </a:xfrm>
              <a:prstGeom prst="rect">
                <a:avLst/>
              </a:prstGeom>
              <a:blipFill rotWithShape="1">
                <a:blip r:embed="rId9"/>
                <a:stretch>
                  <a:fillRect l="-51" t="-156" r="-13600" b="92"/>
                </a:stretch>
              </a:blipFill>
            </p:spPr>
            <p:txBody>
              <a:bodyPr/>
              <a:lstStyle/>
              <a:p>
                <a:r>
                  <a:rPr lang="zh-CN" altLang="en-US">
                    <a:noFill/>
                  </a:rPr>
                  <a:t> </a:t>
                </a:r>
              </a:p>
            </p:txBody>
          </p:sp>
        </mc:Fallback>
      </mc:AlternateContent>
      <p:sp>
        <p:nvSpPr>
          <p:cNvPr id="80" name="立方体 79"/>
          <p:cNvSpPr/>
          <p:nvPr/>
        </p:nvSpPr>
        <p:spPr>
          <a:xfrm>
            <a:off x="5886463" y="4104602"/>
            <a:ext cx="398207" cy="398207"/>
          </a:xfrm>
          <a:prstGeom prst="cub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0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mc:AlternateContent xmlns:mc="http://schemas.openxmlformats.org/markup-compatibility/2006">
        <mc:Choice xmlns:a14="http://schemas.microsoft.com/office/drawing/2010/main" Requires="a14">
          <p:sp>
            <p:nvSpPr>
              <p:cNvPr id="81" name="文本框 80"/>
              <p:cNvSpPr txBox="1"/>
              <p:nvPr/>
            </p:nvSpPr>
            <p:spPr>
              <a:xfrm>
                <a:off x="5966796" y="4277513"/>
                <a:ext cx="139782"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sz="1200" i="1" smtClean="0">
                          <a:solidFill>
                            <a:prstClr val="black"/>
                          </a:solidFill>
                          <a:latin typeface="Cambria Math" panose="02040503050406030204" pitchFamily="18" charset="0"/>
                          <a:ea typeface="华文楷体" charset="0"/>
                        </a:rPr>
                        <m:t>𝐶</m:t>
                      </m:r>
                    </m:oMath>
                  </m:oMathPara>
                </a14:m>
                <a:endParaRPr kumimoji="1" lang="zh-CN" altLang="en-US" sz="1200" dirty="0">
                  <a:solidFill>
                    <a:prstClr val="black"/>
                  </a:solidFill>
                  <a:latin typeface="等线" panose="02010600030101010101" charset="-122"/>
                  <a:ea typeface="等线" panose="02010600030101010101" charset="-122"/>
                </a:endParaRPr>
              </a:p>
            </p:txBody>
          </p:sp>
        </mc:Choice>
        <mc:Fallback>
          <p:sp>
            <p:nvSpPr>
              <p:cNvPr id="81" name="文本框 80"/>
              <p:cNvSpPr txBox="1">
                <a:spLocks noRot="1" noChangeAspect="1" noMove="1" noResize="1" noEditPoints="1" noAdjustHandles="1" noChangeArrowheads="1" noChangeShapeType="1" noTextEdit="1"/>
              </p:cNvSpPr>
              <p:nvPr/>
            </p:nvSpPr>
            <p:spPr>
              <a:xfrm>
                <a:off x="5966796" y="4277513"/>
                <a:ext cx="139782" cy="184666"/>
              </a:xfrm>
              <a:prstGeom prst="rect">
                <a:avLst/>
              </a:prstGeom>
              <a:blipFill rotWithShape="1">
                <a:blip r:embed="rId7"/>
                <a:stretch>
                  <a:fillRect l="-240" t="-83" r="-30138" b="18"/>
                </a:stretch>
              </a:blipFill>
            </p:spPr>
            <p:txBody>
              <a:bodyPr/>
              <a:lstStyle/>
              <a:p>
                <a:r>
                  <a:rPr lang="zh-CN" altLang="en-US">
                    <a:noFill/>
                  </a:rPr>
                  <a:t> </a:t>
                </a:r>
              </a:p>
            </p:txBody>
          </p:sp>
        </mc:Fallback>
      </mc:AlternateContent>
      <p:sp>
        <p:nvSpPr>
          <p:cNvPr id="82" name="文本框 81"/>
          <p:cNvSpPr txBox="1"/>
          <p:nvPr/>
        </p:nvSpPr>
        <p:spPr>
          <a:xfrm>
            <a:off x="6510966" y="2967335"/>
            <a:ext cx="4271597" cy="1015663"/>
          </a:xfrm>
          <a:prstGeom prst="rect">
            <a:avLst/>
          </a:prstGeom>
          <a:noFill/>
        </p:spPr>
        <p:txBody>
          <a:bodyPr wrap="square" rtlCol="0">
            <a:spAutoFit/>
          </a:bodyPr>
          <a:lstStyle/>
          <a:p>
            <a:r>
              <a:rPr kumimoji="1" lang="en-US" altLang="zh-CN" sz="2000" dirty="0">
                <a:solidFill>
                  <a:prstClr val="black"/>
                </a:solidFill>
                <a:latin typeface="Times New Roman" panose="02020603050405020304" pitchFamily="18" charset="0"/>
                <a:ea typeface="等线" panose="02010600030101010101" charset="-122"/>
                <a:cs typeface="Times New Roman" panose="02020603050405020304" pitchFamily="18" charset="0"/>
              </a:rPr>
              <a:t>The auxiliary tensors</a:t>
            </a:r>
            <a:r>
              <a:rPr kumimoji="1" lang="zh-CN" altLang="en-US" sz="2000" dirty="0">
                <a:solidFill>
                  <a:prstClr val="black"/>
                </a:solidFill>
                <a:latin typeface="Times New Roman" panose="02020603050405020304" pitchFamily="18" charset="0"/>
                <a:ea typeface="等线" panose="02010600030101010101" charset="-122"/>
                <a:cs typeface="Times New Roman" panose="02020603050405020304" pitchFamily="18" charset="0"/>
              </a:rPr>
              <a:t> </a:t>
            </a:r>
            <a:r>
              <a:rPr kumimoji="1" lang="en-US" altLang="zh-CN" sz="2000" dirty="0">
                <a:solidFill>
                  <a:prstClr val="black"/>
                </a:solidFill>
                <a:latin typeface="Times New Roman" panose="02020603050405020304" pitchFamily="18" charset="0"/>
                <a:ea typeface="等线" panose="02010600030101010101" charset="-122"/>
                <a:cs typeface="Times New Roman" panose="02020603050405020304" pitchFamily="18" charset="0"/>
              </a:rPr>
              <a:t>with only a small proportion of parameters play a role of complementing the central tensor</a:t>
            </a:r>
            <a:endParaRPr kumimoji="1" lang="zh-CN" altLang="en-US" sz="2000" dirty="0">
              <a:solidFill>
                <a:prstClr val="black"/>
              </a:solidFill>
              <a:latin typeface="Times New Roman" panose="02020603050405020304" pitchFamily="18" charset="0"/>
              <a:ea typeface="等线" panose="02010600030101010101" charset="-122"/>
              <a:cs typeface="Times New Roman" panose="02020603050405020304" pitchFamily="18" charset="0"/>
            </a:endParaRPr>
          </a:p>
        </p:txBody>
      </p:sp>
      <p:sp>
        <p:nvSpPr>
          <p:cNvPr id="83" name="文本框 82"/>
          <p:cNvSpPr txBox="1"/>
          <p:nvPr/>
        </p:nvSpPr>
        <p:spPr>
          <a:xfrm>
            <a:off x="6510966" y="3988609"/>
            <a:ext cx="4271597" cy="1015663"/>
          </a:xfrm>
          <a:prstGeom prst="rect">
            <a:avLst/>
          </a:prstGeom>
          <a:noFill/>
        </p:spPr>
        <p:txBody>
          <a:bodyPr wrap="square" rtlCol="0">
            <a:spAutoFit/>
          </a:bodyPr>
          <a:lstStyle/>
          <a:p>
            <a:r>
              <a:rPr kumimoji="1" lang="en-US" altLang="zh-CN" sz="2000" dirty="0">
                <a:solidFill>
                  <a:prstClr val="black"/>
                </a:solidFill>
                <a:latin typeface="Times New Roman" panose="02020603050405020304" pitchFamily="18" charset="0"/>
                <a:ea typeface="等线" panose="02010600030101010101" charset="-122"/>
                <a:cs typeface="Times New Roman" panose="02020603050405020304" pitchFamily="18" charset="0"/>
              </a:rPr>
              <a:t>The central tensor</a:t>
            </a:r>
            <a:r>
              <a:rPr kumimoji="1" lang="zh-CN" altLang="en-US" sz="2000" dirty="0">
                <a:solidFill>
                  <a:prstClr val="black"/>
                </a:solidFill>
                <a:latin typeface="Times New Roman" panose="02020603050405020304" pitchFamily="18" charset="0"/>
                <a:ea typeface="等线" panose="02010600030101010101" charset="-122"/>
                <a:cs typeface="Times New Roman" panose="02020603050405020304" pitchFamily="18" charset="0"/>
              </a:rPr>
              <a:t> </a:t>
            </a:r>
            <a:r>
              <a:rPr kumimoji="1" lang="en-US" altLang="zh-CN" sz="2000" dirty="0">
                <a:solidFill>
                  <a:prstClr val="black"/>
                </a:solidFill>
                <a:latin typeface="Times New Roman" panose="02020603050405020304" pitchFamily="18" charset="0"/>
                <a:ea typeface="等线" panose="02010600030101010101" charset="-122"/>
                <a:cs typeface="Times New Roman" panose="02020603050405020304" pitchFamily="18" charset="0"/>
              </a:rPr>
              <a:t>with most of parameters encode the core information of the original matrix</a:t>
            </a:r>
            <a:endParaRPr kumimoji="1" lang="zh-CN" altLang="en-US" sz="2000" dirty="0">
              <a:solidFill>
                <a:prstClr val="black"/>
              </a:solidFill>
              <a:latin typeface="Times New Roman" panose="02020603050405020304" pitchFamily="18" charset="0"/>
              <a:ea typeface="等线" panose="02010600030101010101" charset="-122"/>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Outline</a:t>
            </a:r>
            <a:endParaRPr kumimoji="1"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44216" y="1761422"/>
            <a:ext cx="10266709" cy="2246769"/>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Introduction</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solidFill>
                  <a:srgbClr val="C00000"/>
                </a:solidFill>
                <a:latin typeface="Times New Roman" panose="02020603050405020304" pitchFamily="18" charset="0"/>
                <a:ea typeface="华文楷体" charset="0"/>
                <a:cs typeface="Times New Roman" panose="02020603050405020304" pitchFamily="18" charset="0"/>
              </a:rPr>
              <a:t>Preliminary</a:t>
            </a:r>
            <a:endParaRPr kumimoji="1" lang="en-US" altLang="zh-CN" sz="2800" dirty="0">
              <a:solidFill>
                <a:srgbClr val="C00000"/>
              </a:solidFill>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Approach</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Experiments</a:t>
            </a:r>
            <a:endParaRPr kumimoji="1" lang="en-US" altLang="zh-CN" sz="2800" dirty="0">
              <a:latin typeface="Times New Roman" panose="02020603050405020304" pitchFamily="18" charset="0"/>
              <a:ea typeface="华文楷体" charset="0"/>
              <a:cs typeface="Times New Roman" panose="02020603050405020304" pitchFamily="18" charset="0"/>
            </a:endParaRPr>
          </a:p>
          <a:p>
            <a:pPr marL="457200" indent="-457200">
              <a:buFont typeface="Arial" panose="020B0604020202020204" pitchFamily="34" charset="0"/>
              <a:buChar char="•"/>
            </a:pPr>
            <a:r>
              <a:rPr kumimoji="1" lang="en-US" altLang="zh-CN" sz="2800" dirty="0">
                <a:latin typeface="Times New Roman" panose="02020603050405020304" pitchFamily="18" charset="0"/>
                <a:ea typeface="华文楷体" charset="0"/>
                <a:cs typeface="Times New Roman" panose="02020603050405020304" pitchFamily="18" charset="0"/>
              </a:rPr>
              <a:t>Conclusion</a:t>
            </a:r>
            <a:endParaRPr kumimoji="1" lang="en-US" altLang="zh-CN" sz="2800" dirty="0">
              <a:latin typeface="Times New Roman" panose="02020603050405020304" pitchFamily="18" charset="0"/>
              <a:ea typeface="华文楷体" charset="0"/>
              <a:cs typeface="Times New Roman" panose="02020603050405020304" pitchFamily="18" charset="0"/>
            </a:endParaRPr>
          </a:p>
        </p:txBody>
      </p:sp>
      <p:pic>
        <p:nvPicPr>
          <p:cNvPr id="4" name="图片 3"/>
          <p:cNvPicPr>
            <a:picLocks noChangeAspect="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0" name="表格 94"/>
              <p:cNvGraphicFramePr>
                <a:graphicFrameLocks noGrp="1"/>
              </p:cNvGraphicFramePr>
              <p:nvPr>
                <p:custDataLst>
                  <p:tags r:id="rId1"/>
                </p:custDataLst>
              </p:nvPr>
            </p:nvGraphicFramePr>
            <p:xfrm>
              <a:off x="2330450" y="5052060"/>
              <a:ext cx="7297420" cy="1056640"/>
            </p:xfrm>
            <a:graphic>
              <a:graphicData uri="http://schemas.openxmlformats.org/drawingml/2006/table">
                <a:tbl>
                  <a:tblPr firstRow="1" bandRow="1"/>
                  <a:tblGrid>
                    <a:gridCol w="883285"/>
                    <a:gridCol w="1065530"/>
                    <a:gridCol w="1267460"/>
                    <a:gridCol w="1294130"/>
                    <a:gridCol w="1315085"/>
                    <a:gridCol w="1471930"/>
                  </a:tblGrid>
                  <a:tr h="307975">
                    <a:tc>
                      <a:txBody>
                        <a:bodyPr/>
                        <a:lstStyle>
                          <a:lvl1pPr marL="0" algn="l" defTabSz="914400" rtl="0" eaLnBrk="1" latinLnBrk="0" hangingPunct="1">
                            <a:defRPr sz="1800" b="1" kern="1200">
                              <a:solidFill>
                                <a:schemeClr val="lt1"/>
                              </a:solidFill>
                              <a:latin typeface="等线" panose="02010600030101010101" charset="-122"/>
                            </a:defRPr>
                          </a:lvl1pPr>
                          <a:lvl2pPr marL="457200" algn="l" defTabSz="914400" rtl="0" eaLnBrk="1" latinLnBrk="0" hangingPunct="1">
                            <a:defRPr sz="1800" b="1" kern="1200">
                              <a:solidFill>
                                <a:schemeClr val="lt1"/>
                              </a:solidFill>
                              <a:latin typeface="等线" panose="02010600030101010101" charset="-122"/>
                            </a:defRPr>
                          </a:lvl2pPr>
                          <a:lvl3pPr marL="914400" algn="l" defTabSz="914400" rtl="0" eaLnBrk="1" latinLnBrk="0" hangingPunct="1">
                            <a:defRPr sz="1800" b="1" kern="1200">
                              <a:solidFill>
                                <a:schemeClr val="lt1"/>
                              </a:solidFill>
                              <a:latin typeface="等线" panose="02010600030101010101" charset="-122"/>
                            </a:defRPr>
                          </a:lvl3pPr>
                          <a:lvl4pPr marL="1371600" algn="l" defTabSz="914400" rtl="0" eaLnBrk="1" latinLnBrk="0" hangingPunct="1">
                            <a:defRPr sz="1800" b="1" kern="1200">
                              <a:solidFill>
                                <a:schemeClr val="lt1"/>
                              </a:solidFill>
                              <a:latin typeface="等线" panose="02010600030101010101" charset="-122"/>
                            </a:defRPr>
                          </a:lvl4pPr>
                          <a:lvl5pPr marL="1828165" algn="l" defTabSz="914400" rtl="0" eaLnBrk="1" latinLnBrk="0" hangingPunct="1">
                            <a:defRPr sz="1800" b="1" kern="1200">
                              <a:solidFill>
                                <a:schemeClr val="lt1"/>
                              </a:solidFill>
                              <a:latin typeface="等线" panose="02010600030101010101" charset="-122"/>
                            </a:defRPr>
                          </a:lvl5pPr>
                          <a:lvl6pPr marL="2286000" algn="l" defTabSz="914400" rtl="0" eaLnBrk="1" latinLnBrk="0" hangingPunct="1">
                            <a:defRPr sz="1800" b="1" kern="1200">
                              <a:solidFill>
                                <a:schemeClr val="lt1"/>
                              </a:solidFill>
                              <a:latin typeface="等线" panose="02010600030101010101" charset="-122"/>
                            </a:defRPr>
                          </a:lvl6pPr>
                          <a:lvl7pPr marL="2742565" algn="l" defTabSz="914400" rtl="0" eaLnBrk="1" latinLnBrk="0" hangingPunct="1">
                            <a:defRPr sz="1800" b="1" kern="1200">
                              <a:solidFill>
                                <a:schemeClr val="lt1"/>
                              </a:solidFill>
                              <a:latin typeface="等线" panose="02010600030101010101" charset="-122"/>
                            </a:defRPr>
                          </a:lvl7pPr>
                          <a:lvl8pPr marL="3199765" algn="l" defTabSz="914400" rtl="0" eaLnBrk="1" latinLnBrk="0" hangingPunct="1">
                            <a:defRPr sz="1800" b="1" kern="1200">
                              <a:solidFill>
                                <a:schemeClr val="lt1"/>
                              </a:solidFill>
                              <a:latin typeface="等线" panose="02010600030101010101" charset="-122"/>
                            </a:defRPr>
                          </a:lvl8pPr>
                          <a:lvl9pPr marL="3656965" algn="l" defTabSz="914400" rtl="0" eaLnBrk="1" latinLnBrk="0" hangingPunct="1">
                            <a:defRPr sz="1800" b="1" kern="1200">
                              <a:solidFill>
                                <a:schemeClr val="lt1"/>
                              </a:solidFill>
                              <a:latin typeface="等线" panose="02010600030101010101" charset="-122"/>
                            </a:defRPr>
                          </a:lvl9pPr>
                        </a:lstStyle>
                        <a:p>
                          <a:pPr algn="ctr"/>
                          <a:r>
                            <a:rPr lang="en-US" altLang="zh-CN" sz="1200" dirty="0">
                              <a:solidFill>
                                <a:schemeClr val="tx1"/>
                              </a:solidFill>
                              <a:latin typeface="Times New Roman" panose="02020603050405020304" pitchFamily="18" charset="0"/>
                              <a:ea typeface="华文楷体" charset="0"/>
                              <a:cs typeface="Times New Roman" panose="02020603050405020304" pitchFamily="18" charset="0"/>
                            </a:rPr>
                            <a:t>Tensor</a:t>
                          </a:r>
                          <a:endParaRPr lang="en-US" altLang="zh-CN" sz="12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panose="02010600030101010101" charset="-122"/>
                            </a:defRPr>
                          </a:lvl1pPr>
                          <a:lvl2pPr marL="457200" algn="l" defTabSz="914400" rtl="0" eaLnBrk="1" latinLnBrk="0" hangingPunct="1">
                            <a:defRPr sz="1800" b="1" kern="1200">
                              <a:solidFill>
                                <a:schemeClr val="lt1"/>
                              </a:solidFill>
                              <a:latin typeface="等线" panose="02010600030101010101" charset="-122"/>
                            </a:defRPr>
                          </a:lvl2pPr>
                          <a:lvl3pPr marL="914400" algn="l" defTabSz="914400" rtl="0" eaLnBrk="1" latinLnBrk="0" hangingPunct="1">
                            <a:defRPr sz="1800" b="1" kern="1200">
                              <a:solidFill>
                                <a:schemeClr val="lt1"/>
                              </a:solidFill>
                              <a:latin typeface="等线" panose="02010600030101010101" charset="-122"/>
                            </a:defRPr>
                          </a:lvl3pPr>
                          <a:lvl4pPr marL="1371600" algn="l" defTabSz="914400" rtl="0" eaLnBrk="1" latinLnBrk="0" hangingPunct="1">
                            <a:defRPr sz="1800" b="1" kern="1200">
                              <a:solidFill>
                                <a:schemeClr val="lt1"/>
                              </a:solidFill>
                              <a:latin typeface="等线" panose="02010600030101010101" charset="-122"/>
                            </a:defRPr>
                          </a:lvl4pPr>
                          <a:lvl5pPr marL="1828165" algn="l" defTabSz="914400" rtl="0" eaLnBrk="1" latinLnBrk="0" hangingPunct="1">
                            <a:defRPr sz="1800" b="1" kern="1200">
                              <a:solidFill>
                                <a:schemeClr val="lt1"/>
                              </a:solidFill>
                              <a:latin typeface="等线" panose="02010600030101010101" charset="-122"/>
                            </a:defRPr>
                          </a:lvl5pPr>
                          <a:lvl6pPr marL="2286000" algn="l" defTabSz="914400" rtl="0" eaLnBrk="1" latinLnBrk="0" hangingPunct="1">
                            <a:defRPr sz="1800" b="1" kern="1200">
                              <a:solidFill>
                                <a:schemeClr val="lt1"/>
                              </a:solidFill>
                              <a:latin typeface="等线" panose="02010600030101010101" charset="-122"/>
                            </a:defRPr>
                          </a:lvl6pPr>
                          <a:lvl7pPr marL="2742565" algn="l" defTabSz="914400" rtl="0" eaLnBrk="1" latinLnBrk="0" hangingPunct="1">
                            <a:defRPr sz="1800" b="1" kern="1200">
                              <a:solidFill>
                                <a:schemeClr val="lt1"/>
                              </a:solidFill>
                              <a:latin typeface="等线" panose="02010600030101010101" charset="-122"/>
                            </a:defRPr>
                          </a:lvl7pPr>
                          <a:lvl8pPr marL="3199765" algn="l" defTabSz="914400" rtl="0" eaLnBrk="1" latinLnBrk="0" hangingPunct="1">
                            <a:defRPr sz="1800" b="1" kern="1200">
                              <a:solidFill>
                                <a:schemeClr val="lt1"/>
                              </a:solidFill>
                              <a:latin typeface="等线" panose="02010600030101010101" charset="-122"/>
                            </a:defRPr>
                          </a:lvl8pPr>
                          <a:lvl9pPr marL="3656965" algn="l" defTabSz="914400" rtl="0" eaLnBrk="1" latinLnBrk="0" hangingPunct="1">
                            <a:defRPr sz="1800" b="1" kern="1200">
                              <a:solidFill>
                                <a:schemeClr val="lt1"/>
                              </a:solidFill>
                              <a:latin typeface="等线" panose="02010600030101010101" charset="-122"/>
                            </a:defRPr>
                          </a:lvl9p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ea typeface="华文楷体" charset="0"/>
                                        <a:cs typeface="Times New Roman" panose="02020603050405020304" pitchFamily="18" charset="0"/>
                                      </a:rPr>
                                    </m:ctrlPr>
                                  </m:sSubPr>
                                  <m:e>
                                    <m:r>
                                      <a:rPr lang="en-US" altLang="zh-CN" sz="1200" b="1" i="1" smtClean="0">
                                        <a:solidFill>
                                          <a:schemeClr val="tx1"/>
                                        </a:solidFill>
                                        <a:latin typeface="Cambria Math" panose="02040503050406030204" pitchFamily="18" charset="0"/>
                                        <a:ea typeface="华文楷体" charset="0"/>
                                        <a:cs typeface="Times New Roman" panose="02020603050405020304" pitchFamily="18" charset="0"/>
                                      </a:rPr>
                                      <m:t>𝑨</m:t>
                                    </m:r>
                                  </m:e>
                                  <m:sub>
                                    <m:r>
                                      <a:rPr lang="en-US" altLang="zh-CN" sz="1200" b="1" i="1" smtClean="0">
                                        <a:solidFill>
                                          <a:schemeClr val="tx1"/>
                                        </a:solidFill>
                                        <a:latin typeface="Cambria Math" panose="02040503050406030204" pitchFamily="18" charset="0"/>
                                        <a:ea typeface="华文楷体" charset="0"/>
                                        <a:cs typeface="Times New Roman" panose="02020603050405020304" pitchFamily="18" charset="0"/>
                                      </a:rPr>
                                      <m:t>𝟏</m:t>
                                    </m:r>
                                  </m:sub>
                                </m:sSub>
                              </m:oMath>
                            </m:oMathPara>
                          </a14:m>
                          <a:endParaRPr lang="zh-CN" altLang="en-US" sz="12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panose="02010600030101010101" charset="-122"/>
                            </a:defRPr>
                          </a:lvl1pPr>
                          <a:lvl2pPr marL="457200" algn="l" defTabSz="914400" rtl="0" eaLnBrk="1" latinLnBrk="0" hangingPunct="1">
                            <a:defRPr sz="1800" b="1" kern="1200">
                              <a:solidFill>
                                <a:schemeClr val="lt1"/>
                              </a:solidFill>
                              <a:latin typeface="等线" panose="02010600030101010101" charset="-122"/>
                            </a:defRPr>
                          </a:lvl2pPr>
                          <a:lvl3pPr marL="914400" algn="l" defTabSz="914400" rtl="0" eaLnBrk="1" latinLnBrk="0" hangingPunct="1">
                            <a:defRPr sz="1800" b="1" kern="1200">
                              <a:solidFill>
                                <a:schemeClr val="lt1"/>
                              </a:solidFill>
                              <a:latin typeface="等线" panose="02010600030101010101" charset="-122"/>
                            </a:defRPr>
                          </a:lvl3pPr>
                          <a:lvl4pPr marL="1371600" algn="l" defTabSz="914400" rtl="0" eaLnBrk="1" latinLnBrk="0" hangingPunct="1">
                            <a:defRPr sz="1800" b="1" kern="1200">
                              <a:solidFill>
                                <a:schemeClr val="lt1"/>
                              </a:solidFill>
                              <a:latin typeface="等线" panose="02010600030101010101" charset="-122"/>
                            </a:defRPr>
                          </a:lvl4pPr>
                          <a:lvl5pPr marL="1828165" algn="l" defTabSz="914400" rtl="0" eaLnBrk="1" latinLnBrk="0" hangingPunct="1">
                            <a:defRPr sz="1800" b="1" kern="1200">
                              <a:solidFill>
                                <a:schemeClr val="lt1"/>
                              </a:solidFill>
                              <a:latin typeface="等线" panose="02010600030101010101" charset="-122"/>
                            </a:defRPr>
                          </a:lvl5pPr>
                          <a:lvl6pPr marL="2286000" algn="l" defTabSz="914400" rtl="0" eaLnBrk="1" latinLnBrk="0" hangingPunct="1">
                            <a:defRPr sz="1800" b="1" kern="1200">
                              <a:solidFill>
                                <a:schemeClr val="lt1"/>
                              </a:solidFill>
                              <a:latin typeface="等线" panose="02010600030101010101" charset="-122"/>
                            </a:defRPr>
                          </a:lvl6pPr>
                          <a:lvl7pPr marL="2742565" algn="l" defTabSz="914400" rtl="0" eaLnBrk="1" latinLnBrk="0" hangingPunct="1">
                            <a:defRPr sz="1800" b="1" kern="1200">
                              <a:solidFill>
                                <a:schemeClr val="lt1"/>
                              </a:solidFill>
                              <a:latin typeface="等线" panose="02010600030101010101" charset="-122"/>
                            </a:defRPr>
                          </a:lvl7pPr>
                          <a:lvl8pPr marL="3199765" algn="l" defTabSz="914400" rtl="0" eaLnBrk="1" latinLnBrk="0" hangingPunct="1">
                            <a:defRPr sz="1800" b="1" kern="1200">
                              <a:solidFill>
                                <a:schemeClr val="lt1"/>
                              </a:solidFill>
                              <a:latin typeface="等线" panose="02010600030101010101" charset="-122"/>
                            </a:defRPr>
                          </a:lvl8pPr>
                          <a:lvl9pPr marL="3656965" algn="l" defTabSz="914400" rtl="0" eaLnBrk="1" latinLnBrk="0" hangingPunct="1">
                            <a:defRPr sz="1800" b="1" kern="1200">
                              <a:solidFill>
                                <a:schemeClr val="lt1"/>
                              </a:solidFill>
                              <a:latin typeface="等线" panose="02010600030101010101" charset="-122"/>
                            </a:defRPr>
                          </a:lvl9p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ea typeface="华文楷体" charset="0"/>
                                        <a:cs typeface="Times New Roman" panose="02020603050405020304" pitchFamily="18" charset="0"/>
                                      </a:rPr>
                                    </m:ctrlPr>
                                  </m:sSubPr>
                                  <m:e>
                                    <m:r>
                                      <a:rPr lang="en-US" altLang="zh-CN" sz="1200" b="1" i="1" smtClean="0">
                                        <a:solidFill>
                                          <a:schemeClr val="tx1"/>
                                        </a:solidFill>
                                        <a:latin typeface="Cambria Math" panose="02040503050406030204" pitchFamily="18" charset="0"/>
                                        <a:ea typeface="华文楷体" charset="0"/>
                                        <a:cs typeface="Times New Roman" panose="02020603050405020304" pitchFamily="18" charset="0"/>
                                      </a:rPr>
                                      <m:t>𝑨</m:t>
                                    </m:r>
                                  </m:e>
                                  <m:sub>
                                    <m:r>
                                      <a:rPr lang="en-US" altLang="zh-CN" sz="1200" b="1" i="1" smtClean="0">
                                        <a:solidFill>
                                          <a:schemeClr val="tx1"/>
                                        </a:solidFill>
                                        <a:latin typeface="Cambria Math" panose="02040503050406030204" pitchFamily="18" charset="0"/>
                                        <a:ea typeface="华文楷体" charset="0"/>
                                        <a:cs typeface="Times New Roman" panose="02020603050405020304" pitchFamily="18" charset="0"/>
                                      </a:rPr>
                                      <m:t>𝟐</m:t>
                                    </m:r>
                                  </m:sub>
                                </m:sSub>
                              </m:oMath>
                            </m:oMathPara>
                          </a14:m>
                          <a:endParaRPr lang="zh-CN" altLang="en-US" sz="12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panose="02010600030101010101" charset="-122"/>
                            </a:defRPr>
                          </a:lvl1pPr>
                          <a:lvl2pPr marL="457200" algn="l" defTabSz="914400" rtl="0" eaLnBrk="1" latinLnBrk="0" hangingPunct="1">
                            <a:defRPr sz="1800" b="1" kern="1200">
                              <a:solidFill>
                                <a:schemeClr val="lt1"/>
                              </a:solidFill>
                              <a:latin typeface="等线" panose="02010600030101010101" charset="-122"/>
                            </a:defRPr>
                          </a:lvl2pPr>
                          <a:lvl3pPr marL="914400" algn="l" defTabSz="914400" rtl="0" eaLnBrk="1" latinLnBrk="0" hangingPunct="1">
                            <a:defRPr sz="1800" b="1" kern="1200">
                              <a:solidFill>
                                <a:schemeClr val="lt1"/>
                              </a:solidFill>
                              <a:latin typeface="等线" panose="02010600030101010101" charset="-122"/>
                            </a:defRPr>
                          </a:lvl3pPr>
                          <a:lvl4pPr marL="1371600" algn="l" defTabSz="914400" rtl="0" eaLnBrk="1" latinLnBrk="0" hangingPunct="1">
                            <a:defRPr sz="1800" b="1" kern="1200">
                              <a:solidFill>
                                <a:schemeClr val="lt1"/>
                              </a:solidFill>
                              <a:latin typeface="等线" panose="02010600030101010101" charset="-122"/>
                            </a:defRPr>
                          </a:lvl4pPr>
                          <a:lvl5pPr marL="1828165" algn="l" defTabSz="914400" rtl="0" eaLnBrk="1" latinLnBrk="0" hangingPunct="1">
                            <a:defRPr sz="1800" b="1" kern="1200">
                              <a:solidFill>
                                <a:schemeClr val="lt1"/>
                              </a:solidFill>
                              <a:latin typeface="等线" panose="02010600030101010101" charset="-122"/>
                            </a:defRPr>
                          </a:lvl5pPr>
                          <a:lvl6pPr marL="2286000" algn="l" defTabSz="914400" rtl="0" eaLnBrk="1" latinLnBrk="0" hangingPunct="1">
                            <a:defRPr sz="1800" b="1" kern="1200">
                              <a:solidFill>
                                <a:schemeClr val="lt1"/>
                              </a:solidFill>
                              <a:latin typeface="等线" panose="02010600030101010101" charset="-122"/>
                            </a:defRPr>
                          </a:lvl6pPr>
                          <a:lvl7pPr marL="2742565" algn="l" defTabSz="914400" rtl="0" eaLnBrk="1" latinLnBrk="0" hangingPunct="1">
                            <a:defRPr sz="1800" b="1" kern="1200">
                              <a:solidFill>
                                <a:schemeClr val="lt1"/>
                              </a:solidFill>
                              <a:latin typeface="等线" panose="02010600030101010101" charset="-122"/>
                            </a:defRPr>
                          </a:lvl7pPr>
                          <a:lvl8pPr marL="3199765" algn="l" defTabSz="914400" rtl="0" eaLnBrk="1" latinLnBrk="0" hangingPunct="1">
                            <a:defRPr sz="1800" b="1" kern="1200">
                              <a:solidFill>
                                <a:schemeClr val="lt1"/>
                              </a:solidFill>
                              <a:latin typeface="等线" panose="02010600030101010101" charset="-122"/>
                            </a:defRPr>
                          </a:lvl8pPr>
                          <a:lvl9pPr marL="3656965" algn="l" defTabSz="914400" rtl="0" eaLnBrk="1" latinLnBrk="0" hangingPunct="1">
                            <a:defRPr sz="1800" b="1" kern="1200">
                              <a:solidFill>
                                <a:schemeClr val="lt1"/>
                              </a:solidFill>
                              <a:latin typeface="等线" panose="02010600030101010101" charset="-122"/>
                            </a:defRPr>
                          </a:lvl9pPr>
                        </a:lstStyle>
                        <a:p>
                          <a:pPr algn="ctr"/>
                          <a14:m>
                            <m:oMathPara xmlns:m="http://schemas.openxmlformats.org/officeDocument/2006/math">
                              <m:oMathParaPr>
                                <m:jc m:val="centerGroup"/>
                              </m:oMathParaPr>
                              <m:oMath xmlns:m="http://schemas.openxmlformats.org/officeDocument/2006/math">
                                <m:r>
                                  <a:rPr lang="en-US" altLang="zh-CN" sz="1200" b="1" i="1" smtClean="0">
                                    <a:solidFill>
                                      <a:schemeClr val="tx1"/>
                                    </a:solidFill>
                                    <a:latin typeface="Cambria Math" panose="02040503050406030204" pitchFamily="18" charset="0"/>
                                    <a:ea typeface="华文楷体" charset="0"/>
                                    <a:cs typeface="Times New Roman" panose="02020603050405020304" pitchFamily="18" charset="0"/>
                                  </a:rPr>
                                  <m:t>𝑪</m:t>
                                </m:r>
                              </m:oMath>
                            </m:oMathPara>
                          </a14:m>
                          <a:endParaRPr lang="zh-CN" altLang="en-US" sz="12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panose="02010600030101010101" charset="-122"/>
                            </a:defRPr>
                          </a:lvl1pPr>
                          <a:lvl2pPr marL="457200" algn="l" defTabSz="914400" rtl="0" eaLnBrk="1" latinLnBrk="0" hangingPunct="1">
                            <a:defRPr sz="1800" b="1" kern="1200">
                              <a:solidFill>
                                <a:schemeClr val="lt1"/>
                              </a:solidFill>
                              <a:latin typeface="等线" panose="02010600030101010101" charset="-122"/>
                            </a:defRPr>
                          </a:lvl2pPr>
                          <a:lvl3pPr marL="914400" algn="l" defTabSz="914400" rtl="0" eaLnBrk="1" latinLnBrk="0" hangingPunct="1">
                            <a:defRPr sz="1800" b="1" kern="1200">
                              <a:solidFill>
                                <a:schemeClr val="lt1"/>
                              </a:solidFill>
                              <a:latin typeface="等线" panose="02010600030101010101" charset="-122"/>
                            </a:defRPr>
                          </a:lvl3pPr>
                          <a:lvl4pPr marL="1371600" algn="l" defTabSz="914400" rtl="0" eaLnBrk="1" latinLnBrk="0" hangingPunct="1">
                            <a:defRPr sz="1800" b="1" kern="1200">
                              <a:solidFill>
                                <a:schemeClr val="lt1"/>
                              </a:solidFill>
                              <a:latin typeface="等线" panose="02010600030101010101" charset="-122"/>
                            </a:defRPr>
                          </a:lvl4pPr>
                          <a:lvl5pPr marL="1828165" algn="l" defTabSz="914400" rtl="0" eaLnBrk="1" latinLnBrk="0" hangingPunct="1">
                            <a:defRPr sz="1800" b="1" kern="1200">
                              <a:solidFill>
                                <a:schemeClr val="lt1"/>
                              </a:solidFill>
                              <a:latin typeface="等线" panose="02010600030101010101" charset="-122"/>
                            </a:defRPr>
                          </a:lvl5pPr>
                          <a:lvl6pPr marL="2286000" algn="l" defTabSz="914400" rtl="0" eaLnBrk="1" latinLnBrk="0" hangingPunct="1">
                            <a:defRPr sz="1800" b="1" kern="1200">
                              <a:solidFill>
                                <a:schemeClr val="lt1"/>
                              </a:solidFill>
                              <a:latin typeface="等线" panose="02010600030101010101" charset="-122"/>
                            </a:defRPr>
                          </a:lvl6pPr>
                          <a:lvl7pPr marL="2742565" algn="l" defTabSz="914400" rtl="0" eaLnBrk="1" latinLnBrk="0" hangingPunct="1">
                            <a:defRPr sz="1800" b="1" kern="1200">
                              <a:solidFill>
                                <a:schemeClr val="lt1"/>
                              </a:solidFill>
                              <a:latin typeface="等线" panose="02010600030101010101" charset="-122"/>
                            </a:defRPr>
                          </a:lvl7pPr>
                          <a:lvl8pPr marL="3199765" algn="l" defTabSz="914400" rtl="0" eaLnBrk="1" latinLnBrk="0" hangingPunct="1">
                            <a:defRPr sz="1800" b="1" kern="1200">
                              <a:solidFill>
                                <a:schemeClr val="lt1"/>
                              </a:solidFill>
                              <a:latin typeface="等线" panose="02010600030101010101" charset="-122"/>
                            </a:defRPr>
                          </a:lvl8pPr>
                          <a:lvl9pPr marL="3656965" algn="l" defTabSz="914400" rtl="0" eaLnBrk="1" latinLnBrk="0" hangingPunct="1">
                            <a:defRPr sz="1800" b="1" kern="1200">
                              <a:solidFill>
                                <a:schemeClr val="lt1"/>
                              </a:solidFill>
                              <a:latin typeface="等线" panose="02010600030101010101" charset="-122"/>
                            </a:defRPr>
                          </a:lvl9p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ea typeface="华文楷体" charset="0"/>
                                        <a:cs typeface="Times New Roman" panose="02020603050405020304" pitchFamily="18" charset="0"/>
                                      </a:rPr>
                                    </m:ctrlPr>
                                  </m:sSubPr>
                                  <m:e>
                                    <m:r>
                                      <a:rPr lang="en-US" altLang="zh-CN" sz="1200" b="1" i="1" smtClean="0">
                                        <a:solidFill>
                                          <a:schemeClr val="tx1"/>
                                        </a:solidFill>
                                        <a:latin typeface="Cambria Math" panose="02040503050406030204" pitchFamily="18" charset="0"/>
                                        <a:ea typeface="华文楷体" charset="0"/>
                                        <a:cs typeface="Times New Roman" panose="02020603050405020304" pitchFamily="18" charset="0"/>
                                      </a:rPr>
                                      <m:t>𝑨</m:t>
                                    </m:r>
                                  </m:e>
                                  <m:sub>
                                    <m:r>
                                      <a:rPr lang="en-US" altLang="zh-CN" sz="1200" b="1" i="1" smtClean="0">
                                        <a:solidFill>
                                          <a:schemeClr val="tx1"/>
                                        </a:solidFill>
                                        <a:latin typeface="Cambria Math" panose="02040503050406030204" pitchFamily="18" charset="0"/>
                                        <a:ea typeface="华文楷体" charset="0"/>
                                        <a:cs typeface="Times New Roman" panose="02020603050405020304" pitchFamily="18" charset="0"/>
                                      </a:rPr>
                                      <m:t>𝟒</m:t>
                                    </m:r>
                                  </m:sub>
                                </m:sSub>
                              </m:oMath>
                            </m:oMathPara>
                          </a14:m>
                          <a:endParaRPr lang="zh-CN" altLang="en-US" sz="12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panose="02010600030101010101" charset="-122"/>
                            </a:defRPr>
                          </a:lvl1pPr>
                          <a:lvl2pPr marL="457200" algn="l" defTabSz="914400" rtl="0" eaLnBrk="1" latinLnBrk="0" hangingPunct="1">
                            <a:defRPr sz="1800" b="1" kern="1200">
                              <a:solidFill>
                                <a:schemeClr val="lt1"/>
                              </a:solidFill>
                              <a:latin typeface="等线" panose="02010600030101010101" charset="-122"/>
                            </a:defRPr>
                          </a:lvl2pPr>
                          <a:lvl3pPr marL="914400" algn="l" defTabSz="914400" rtl="0" eaLnBrk="1" latinLnBrk="0" hangingPunct="1">
                            <a:defRPr sz="1800" b="1" kern="1200">
                              <a:solidFill>
                                <a:schemeClr val="lt1"/>
                              </a:solidFill>
                              <a:latin typeface="等线" panose="02010600030101010101" charset="-122"/>
                            </a:defRPr>
                          </a:lvl3pPr>
                          <a:lvl4pPr marL="1371600" algn="l" defTabSz="914400" rtl="0" eaLnBrk="1" latinLnBrk="0" hangingPunct="1">
                            <a:defRPr sz="1800" b="1" kern="1200">
                              <a:solidFill>
                                <a:schemeClr val="lt1"/>
                              </a:solidFill>
                              <a:latin typeface="等线" panose="02010600030101010101" charset="-122"/>
                            </a:defRPr>
                          </a:lvl4pPr>
                          <a:lvl5pPr marL="1828165" algn="l" defTabSz="914400" rtl="0" eaLnBrk="1" latinLnBrk="0" hangingPunct="1">
                            <a:defRPr sz="1800" b="1" kern="1200">
                              <a:solidFill>
                                <a:schemeClr val="lt1"/>
                              </a:solidFill>
                              <a:latin typeface="等线" panose="02010600030101010101" charset="-122"/>
                            </a:defRPr>
                          </a:lvl5pPr>
                          <a:lvl6pPr marL="2286000" algn="l" defTabSz="914400" rtl="0" eaLnBrk="1" latinLnBrk="0" hangingPunct="1">
                            <a:defRPr sz="1800" b="1" kern="1200">
                              <a:solidFill>
                                <a:schemeClr val="lt1"/>
                              </a:solidFill>
                              <a:latin typeface="等线" panose="02010600030101010101" charset="-122"/>
                            </a:defRPr>
                          </a:lvl6pPr>
                          <a:lvl7pPr marL="2742565" algn="l" defTabSz="914400" rtl="0" eaLnBrk="1" latinLnBrk="0" hangingPunct="1">
                            <a:defRPr sz="1800" b="1" kern="1200">
                              <a:solidFill>
                                <a:schemeClr val="lt1"/>
                              </a:solidFill>
                              <a:latin typeface="等线" panose="02010600030101010101" charset="-122"/>
                            </a:defRPr>
                          </a:lvl7pPr>
                          <a:lvl8pPr marL="3199765" algn="l" defTabSz="914400" rtl="0" eaLnBrk="1" latinLnBrk="0" hangingPunct="1">
                            <a:defRPr sz="1800" b="1" kern="1200">
                              <a:solidFill>
                                <a:schemeClr val="lt1"/>
                              </a:solidFill>
                              <a:latin typeface="等线" panose="02010600030101010101" charset="-122"/>
                            </a:defRPr>
                          </a:lvl8pPr>
                          <a:lvl9pPr marL="3656965" algn="l" defTabSz="914400" rtl="0" eaLnBrk="1" latinLnBrk="0" hangingPunct="1">
                            <a:defRPr sz="1800" b="1" kern="1200">
                              <a:solidFill>
                                <a:schemeClr val="lt1"/>
                              </a:solidFill>
                              <a:latin typeface="等线" panose="02010600030101010101" charset="-122"/>
                            </a:defRPr>
                          </a:lvl9p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ea typeface="华文楷体" charset="0"/>
                                        <a:cs typeface="Times New Roman" panose="02020603050405020304" pitchFamily="18" charset="0"/>
                                      </a:rPr>
                                    </m:ctrlPr>
                                  </m:sSubPr>
                                  <m:e>
                                    <m:r>
                                      <a:rPr lang="en-US" altLang="zh-CN" sz="1200" b="1" i="1" smtClean="0">
                                        <a:solidFill>
                                          <a:schemeClr val="tx1"/>
                                        </a:solidFill>
                                        <a:latin typeface="Cambria Math" panose="02040503050406030204" pitchFamily="18" charset="0"/>
                                        <a:ea typeface="华文楷体" charset="0"/>
                                        <a:cs typeface="Times New Roman" panose="02020603050405020304" pitchFamily="18" charset="0"/>
                                      </a:rPr>
                                      <m:t>𝑨</m:t>
                                    </m:r>
                                  </m:e>
                                  <m:sub>
                                    <m:r>
                                      <a:rPr lang="en-US" altLang="zh-CN" sz="1200" b="1" i="1" smtClean="0">
                                        <a:solidFill>
                                          <a:schemeClr val="tx1"/>
                                        </a:solidFill>
                                        <a:latin typeface="Cambria Math" panose="02040503050406030204" pitchFamily="18" charset="0"/>
                                        <a:ea typeface="华文楷体" charset="0"/>
                                        <a:cs typeface="Times New Roman" panose="02020603050405020304" pitchFamily="18" charset="0"/>
                                      </a:rPr>
                                      <m:t>𝟓</m:t>
                                    </m:r>
                                  </m:sub>
                                </m:sSub>
                              </m:oMath>
                            </m:oMathPara>
                          </a14:m>
                          <a:endParaRPr lang="zh-CN" altLang="en-US" sz="12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1945">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algn="ctr"/>
                          <a:r>
                            <a:rPr lang="en-US" altLang="zh-CN" sz="1100" dirty="0">
                              <a:solidFill>
                                <a:schemeClr val="tx1"/>
                              </a:solidFill>
                              <a:latin typeface="Times New Roman" panose="02020603050405020304" pitchFamily="18" charset="0"/>
                              <a:ea typeface="华文楷体" charset="0"/>
                              <a:cs typeface="Times New Roman" panose="02020603050405020304" pitchFamily="18" charset="0"/>
                            </a:rPr>
                            <a:t>Shape</a:t>
                          </a:r>
                          <a:endParaRPr lang="en-US" altLang="zh-CN" sz="11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algn="ctr"/>
                          <a14:m>
                            <m:oMathPara xmlns:m="http://schemas.openxmlformats.org/officeDocument/2006/math">
                              <m:oMathParaPr>
                                <m:jc m:val="centerGroup"/>
                              </m:oMathParaPr>
                              <m:oMath xmlns:m="http://schemas.openxmlformats.org/officeDocument/2006/math">
                                <m:r>
                                  <a:rPr lang="en-US" altLang="zh-CN" sz="1100" b="0" i="1" smtClean="0">
                                    <a:solidFill>
                                      <a:schemeClr val="tx1"/>
                                    </a:solidFill>
                                    <a:latin typeface="Cambria Math" panose="02040503050406030204" pitchFamily="18" charset="0"/>
                                    <a:ea typeface="华文楷体" charset="0"/>
                                  </a:rPr>
                                  <m:t>1</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3</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4</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12</m:t>
                                </m:r>
                              </m:oMath>
                            </m:oMathPara>
                          </a14:m>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100" b="0" i="1" smtClean="0">
                                    <a:solidFill>
                                      <a:schemeClr val="tx1"/>
                                    </a:solidFill>
                                    <a:latin typeface="Cambria Math" panose="02040503050406030204" pitchFamily="18" charset="0"/>
                                    <a:ea typeface="华文楷体" charset="0"/>
                                  </a:rPr>
                                  <m:t>12</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4</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4</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192</m:t>
                                </m:r>
                              </m:oMath>
                            </m:oMathPara>
                          </a14:m>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100" b="0" i="1" smtClean="0">
                                    <a:solidFill>
                                      <a:schemeClr val="tx1"/>
                                    </a:solidFill>
                                    <a:latin typeface="Cambria Math" panose="02040503050406030204" pitchFamily="18" charset="0"/>
                                    <a:ea typeface="华文楷体" charset="0"/>
                                  </a:rPr>
                                  <m:t>192</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4</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8</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384</m:t>
                                </m:r>
                              </m:oMath>
                            </m:oMathPara>
                          </a14:m>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100" b="0" i="1" smtClean="0">
                                    <a:solidFill>
                                      <a:schemeClr val="tx1"/>
                                    </a:solidFill>
                                    <a:latin typeface="Cambria Math" panose="02040503050406030204" pitchFamily="18" charset="0"/>
                                    <a:ea typeface="华文楷体" charset="0"/>
                                  </a:rPr>
                                  <m:t>384</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4</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6</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16</m:t>
                                </m:r>
                              </m:oMath>
                            </m:oMathPara>
                          </a14:m>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100" b="0" i="1" smtClean="0">
                                    <a:solidFill>
                                      <a:schemeClr val="tx1"/>
                                    </a:solidFill>
                                    <a:latin typeface="Cambria Math" panose="02040503050406030204" pitchFamily="18" charset="0"/>
                                    <a:ea typeface="华文楷体" charset="0"/>
                                  </a:rPr>
                                  <m:t>16</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4</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4</m:t>
                                </m:r>
                                <m:r>
                                  <a:rPr lang="en-US" altLang="zh-CN" sz="1100" b="0" i="1" smtClean="0">
                                    <a:solidFill>
                                      <a:schemeClr val="tx1"/>
                                    </a:solidFill>
                                    <a:latin typeface="Cambria Math" panose="02040503050406030204" pitchFamily="18" charset="0"/>
                                    <a:ea typeface="Cambria Math" panose="02040503050406030204" pitchFamily="18" charset="0"/>
                                  </a:rPr>
                                  <m:t>×</m:t>
                                </m:r>
                                <m:r>
                                  <a:rPr lang="en-US" altLang="zh-CN" sz="11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6720">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algn="ctr"/>
                          <a:r>
                            <a:rPr lang="zh-CN" altLang="en-US" sz="1100" dirty="0">
                              <a:solidFill>
                                <a:schemeClr val="tx1"/>
                              </a:solidFill>
                              <a:latin typeface="Times New Roman" panose="02020603050405020304" pitchFamily="18" charset="0"/>
                              <a:ea typeface="华文楷体" charset="0"/>
                              <a:cs typeface="Times New Roman" panose="02020603050405020304" pitchFamily="18" charset="0"/>
                            </a:rPr>
                            <a:t>Parameter Percentage</a:t>
                          </a:r>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algn="dist"/>
                          <a14:m>
                            <m:oMathPara xmlns:m="http://schemas.openxmlformats.org/officeDocument/2006/math">
                              <m:oMathParaPr>
                                <m:jc m:val="centerGroup"/>
                              </m:oMathParaPr>
                              <m:oMath xmlns:m="http://schemas.openxmlformats.org/officeDocument/2006/math">
                                <m:r>
                                  <a:rPr lang="en-US" altLang="zh-CN" sz="1100" b="0" i="1" smtClean="0">
                                    <a:solidFill>
                                      <a:schemeClr val="tx1"/>
                                    </a:solidFill>
                                    <a:latin typeface="Cambria Math" panose="02040503050406030204" pitchFamily="18" charset="0"/>
                                    <a:ea typeface="华文楷体" charset="0"/>
                                  </a:rPr>
                                  <m:t>0</m:t>
                                </m:r>
                                <m:r>
                                  <a:rPr lang="en-US" altLang="zh-CN" sz="1100" b="0" i="1" smtClean="0">
                                    <a:solidFill>
                                      <a:schemeClr val="tx1"/>
                                    </a:solidFill>
                                    <a:latin typeface="Cambria Math" panose="02040503050406030204" pitchFamily="18" charset="0"/>
                                    <a:ea typeface="华文楷体" charset="0"/>
                                  </a:rPr>
                                  <m:t>.</m:t>
                                </m:r>
                                <m:r>
                                  <a:rPr lang="en-US" altLang="zh-CN" sz="1100" b="0" i="1" smtClean="0">
                                    <a:solidFill>
                                      <a:schemeClr val="tx1"/>
                                    </a:solidFill>
                                    <a:latin typeface="Cambria Math" panose="02040503050406030204" pitchFamily="18" charset="0"/>
                                    <a:ea typeface="华文楷体" charset="0"/>
                                  </a:rPr>
                                  <m:t>006</m:t>
                                </m:r>
                                <m:r>
                                  <a:rPr lang="en-US" altLang="zh-CN" sz="1100" b="0" i="1" smtClean="0">
                                    <a:solidFill>
                                      <a:schemeClr val="tx1"/>
                                    </a:solidFill>
                                    <a:latin typeface="Cambria Math" panose="02040503050406030204" pitchFamily="18" charset="0"/>
                                    <a:ea typeface="华文楷体" charset="0"/>
                                  </a:rPr>
                                  <m:t>%</m:t>
                                </m:r>
                              </m:oMath>
                            </m:oMathPara>
                          </a14:m>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100" b="0" i="1" smtClean="0">
                                    <a:solidFill>
                                      <a:schemeClr val="tx1"/>
                                    </a:solidFill>
                                    <a:latin typeface="Cambria Math" panose="02040503050406030204" pitchFamily="18" charset="0"/>
                                    <a:ea typeface="华文楷体" charset="0"/>
                                  </a:rPr>
                                  <m:t>1</m:t>
                                </m:r>
                                <m:r>
                                  <a:rPr lang="en-US" altLang="zh-CN" sz="1100" b="0" i="1" smtClean="0">
                                    <a:solidFill>
                                      <a:schemeClr val="tx1"/>
                                    </a:solidFill>
                                    <a:latin typeface="Cambria Math" panose="02040503050406030204" pitchFamily="18" charset="0"/>
                                    <a:ea typeface="华文楷体" charset="0"/>
                                  </a:rPr>
                                  <m:t>.</m:t>
                                </m:r>
                                <m:r>
                                  <a:rPr lang="en-US" altLang="zh-CN" sz="1100" b="0" i="1" smtClean="0">
                                    <a:solidFill>
                                      <a:schemeClr val="tx1"/>
                                    </a:solidFill>
                                    <a:latin typeface="Cambria Math" panose="02040503050406030204" pitchFamily="18" charset="0"/>
                                    <a:ea typeface="华文楷体" charset="0"/>
                                  </a:rPr>
                                  <m:t>45</m:t>
                                </m:r>
                                <m:r>
                                  <a:rPr lang="en-US" altLang="zh-CN" sz="1100" b="0" i="1" smtClean="0">
                                    <a:solidFill>
                                      <a:schemeClr val="tx1"/>
                                    </a:solidFill>
                                    <a:latin typeface="Cambria Math" panose="02040503050406030204" pitchFamily="18" charset="0"/>
                                    <a:ea typeface="华文楷体" charset="0"/>
                                  </a:rPr>
                                  <m:t>%</m:t>
                                </m:r>
                              </m:oMath>
                            </m:oMathPara>
                          </a14:m>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100" b="1" i="1" smtClean="0">
                                    <a:solidFill>
                                      <a:srgbClr val="C00000"/>
                                    </a:solidFill>
                                    <a:latin typeface="Cambria Math" panose="02040503050406030204" pitchFamily="18" charset="0"/>
                                    <a:ea typeface="华文楷体" charset="0"/>
                                  </a:rPr>
                                  <m:t>𝟗𝟐</m:t>
                                </m:r>
                                <m:r>
                                  <a:rPr lang="en-US" altLang="zh-CN" sz="1100" b="1" i="1" smtClean="0">
                                    <a:solidFill>
                                      <a:srgbClr val="C00000"/>
                                    </a:solidFill>
                                    <a:latin typeface="Cambria Math" panose="02040503050406030204" pitchFamily="18" charset="0"/>
                                    <a:ea typeface="华文楷体" charset="0"/>
                                  </a:rPr>
                                  <m:t>.</m:t>
                                </m:r>
                                <m:r>
                                  <a:rPr lang="en-US" altLang="zh-CN" sz="1100" b="1" i="1" smtClean="0">
                                    <a:solidFill>
                                      <a:srgbClr val="C00000"/>
                                    </a:solidFill>
                                    <a:latin typeface="Cambria Math" panose="02040503050406030204" pitchFamily="18" charset="0"/>
                                    <a:ea typeface="华文楷体" charset="0"/>
                                  </a:rPr>
                                  <m:t>𝟕𝟒</m:t>
                                </m:r>
                                <m:r>
                                  <a:rPr lang="en-US" altLang="zh-CN" sz="1100" b="1" i="1" smtClean="0">
                                    <a:solidFill>
                                      <a:srgbClr val="C00000"/>
                                    </a:solidFill>
                                    <a:latin typeface="Cambria Math" panose="02040503050406030204" pitchFamily="18" charset="0"/>
                                    <a:ea typeface="华文楷体" charset="0"/>
                                  </a:rPr>
                                  <m:t>%</m:t>
                                </m:r>
                              </m:oMath>
                            </m:oMathPara>
                          </a14:m>
                          <a:endParaRPr lang="zh-CN" altLang="en-US" sz="1100" b="1" dirty="0">
                            <a:solidFill>
                              <a:srgbClr val="C00000"/>
                            </a:solidFill>
                            <a:latin typeface="Times New Roman" panose="02020603050405020304" pitchFamily="18" charset="0"/>
                            <a:ea typeface="华文楷体"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100" b="0" i="1" smtClean="0">
                                    <a:solidFill>
                                      <a:schemeClr val="tx1"/>
                                    </a:solidFill>
                                    <a:latin typeface="Cambria Math" panose="02040503050406030204" pitchFamily="18" charset="0"/>
                                    <a:ea typeface="华文楷体" charset="0"/>
                                  </a:rPr>
                                  <m:t>5</m:t>
                                </m:r>
                                <m:r>
                                  <a:rPr lang="en-US" altLang="zh-CN" sz="1100" b="0" i="1" smtClean="0">
                                    <a:solidFill>
                                      <a:schemeClr val="tx1"/>
                                    </a:solidFill>
                                    <a:latin typeface="Cambria Math" panose="02040503050406030204" pitchFamily="18" charset="0"/>
                                    <a:ea typeface="华文楷体" charset="0"/>
                                  </a:rPr>
                                  <m:t>.</m:t>
                                </m:r>
                                <m:r>
                                  <a:rPr lang="en-US" altLang="zh-CN" sz="1100" b="0" i="1" smtClean="0">
                                    <a:solidFill>
                                      <a:schemeClr val="tx1"/>
                                    </a:solidFill>
                                    <a:latin typeface="Cambria Math" panose="02040503050406030204" pitchFamily="18" charset="0"/>
                                    <a:ea typeface="华文楷体" charset="0"/>
                                  </a:rPr>
                                  <m:t>80</m:t>
                                </m:r>
                                <m:r>
                                  <a:rPr lang="en-US" altLang="zh-CN" sz="1100" b="0" i="1" smtClean="0">
                                    <a:solidFill>
                                      <a:schemeClr val="tx1"/>
                                    </a:solidFill>
                                    <a:latin typeface="Cambria Math" panose="02040503050406030204" pitchFamily="18" charset="0"/>
                                    <a:ea typeface="华文楷体" charset="0"/>
                                  </a:rPr>
                                  <m:t>%</m:t>
                                </m:r>
                              </m:oMath>
                            </m:oMathPara>
                          </a14:m>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100" b="0" i="1" smtClean="0">
                                    <a:solidFill>
                                      <a:schemeClr val="tx1"/>
                                    </a:solidFill>
                                    <a:latin typeface="Cambria Math" panose="02040503050406030204" pitchFamily="18" charset="0"/>
                                    <a:ea typeface="华文楷体" charset="0"/>
                                  </a:rPr>
                                  <m:t>0</m:t>
                                </m:r>
                                <m:r>
                                  <a:rPr lang="en-US" altLang="zh-CN" sz="1100" b="0" i="1" smtClean="0">
                                    <a:solidFill>
                                      <a:schemeClr val="tx1"/>
                                    </a:solidFill>
                                    <a:latin typeface="Cambria Math" panose="02040503050406030204" pitchFamily="18" charset="0"/>
                                    <a:ea typeface="华文楷体" charset="0"/>
                                  </a:rPr>
                                  <m:t>.</m:t>
                                </m:r>
                                <m:r>
                                  <a:rPr lang="en-US" altLang="zh-CN" sz="1100" b="0" i="1" smtClean="0">
                                    <a:solidFill>
                                      <a:schemeClr val="tx1"/>
                                    </a:solidFill>
                                    <a:latin typeface="Cambria Math" panose="02040503050406030204" pitchFamily="18" charset="0"/>
                                    <a:ea typeface="华文楷体" charset="0"/>
                                  </a:rPr>
                                  <m:t>01</m:t>
                                </m:r>
                                <m:r>
                                  <a:rPr lang="en-US" altLang="zh-CN" sz="1100" b="0" i="1" smtClean="0">
                                    <a:solidFill>
                                      <a:schemeClr val="tx1"/>
                                    </a:solidFill>
                                    <a:latin typeface="Cambria Math" panose="02040503050406030204" pitchFamily="18" charset="0"/>
                                    <a:ea typeface="华文楷体" charset="0"/>
                                  </a:rPr>
                                  <m:t>%</m:t>
                                </m:r>
                              </m:oMath>
                            </m:oMathPara>
                          </a14:m>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30" name="表格 94"/>
              <p:cNvGraphicFramePr>
                <a:graphicFrameLocks noGrp="1"/>
              </p:cNvGraphicFramePr>
              <p:nvPr>
                <p:custDataLst>
                  <p:tags r:id="rId2"/>
                </p:custDataLst>
              </p:nvPr>
            </p:nvGraphicFramePr>
            <p:xfrm>
              <a:off x="2330450" y="5052060"/>
              <a:ext cx="7297420" cy="1056640"/>
            </p:xfrm>
            <a:graphic>
              <a:graphicData uri="http://schemas.openxmlformats.org/drawingml/2006/table">
                <a:tbl>
                  <a:tblPr firstRow="1" bandRow="1"/>
                  <a:tblGrid>
                    <a:gridCol w="883285"/>
                    <a:gridCol w="1065530"/>
                    <a:gridCol w="1267460"/>
                    <a:gridCol w="1294130"/>
                    <a:gridCol w="1315085"/>
                    <a:gridCol w="1471930"/>
                  </a:tblGrid>
                  <a:tr h="307975">
                    <a:tc>
                      <a:txBody>
                        <a:bodyPr/>
                        <a:lstStyle>
                          <a:lvl1pPr marL="0" algn="l" defTabSz="914400" rtl="0" eaLnBrk="1" latinLnBrk="0" hangingPunct="1">
                            <a:defRPr sz="1800" b="1" kern="1200">
                              <a:solidFill>
                                <a:schemeClr val="lt1"/>
                              </a:solidFill>
                              <a:latin typeface="等线" panose="02010600030101010101" charset="-122"/>
                            </a:defRPr>
                          </a:lvl1pPr>
                          <a:lvl2pPr marL="457200" algn="l" defTabSz="914400" rtl="0" eaLnBrk="1" latinLnBrk="0" hangingPunct="1">
                            <a:defRPr sz="1800" b="1" kern="1200">
                              <a:solidFill>
                                <a:schemeClr val="lt1"/>
                              </a:solidFill>
                              <a:latin typeface="等线" panose="02010600030101010101" charset="-122"/>
                            </a:defRPr>
                          </a:lvl2pPr>
                          <a:lvl3pPr marL="914400" algn="l" defTabSz="914400" rtl="0" eaLnBrk="1" latinLnBrk="0" hangingPunct="1">
                            <a:defRPr sz="1800" b="1" kern="1200">
                              <a:solidFill>
                                <a:schemeClr val="lt1"/>
                              </a:solidFill>
                              <a:latin typeface="等线" panose="02010600030101010101" charset="-122"/>
                            </a:defRPr>
                          </a:lvl3pPr>
                          <a:lvl4pPr marL="1371600" algn="l" defTabSz="914400" rtl="0" eaLnBrk="1" latinLnBrk="0" hangingPunct="1">
                            <a:defRPr sz="1800" b="1" kern="1200">
                              <a:solidFill>
                                <a:schemeClr val="lt1"/>
                              </a:solidFill>
                              <a:latin typeface="等线" panose="02010600030101010101" charset="-122"/>
                            </a:defRPr>
                          </a:lvl4pPr>
                          <a:lvl5pPr marL="1828165" algn="l" defTabSz="914400" rtl="0" eaLnBrk="1" latinLnBrk="0" hangingPunct="1">
                            <a:defRPr sz="1800" b="1" kern="1200">
                              <a:solidFill>
                                <a:schemeClr val="lt1"/>
                              </a:solidFill>
                              <a:latin typeface="等线" panose="02010600030101010101" charset="-122"/>
                            </a:defRPr>
                          </a:lvl5pPr>
                          <a:lvl6pPr marL="2286000" algn="l" defTabSz="914400" rtl="0" eaLnBrk="1" latinLnBrk="0" hangingPunct="1">
                            <a:defRPr sz="1800" b="1" kern="1200">
                              <a:solidFill>
                                <a:schemeClr val="lt1"/>
                              </a:solidFill>
                              <a:latin typeface="等线" panose="02010600030101010101" charset="-122"/>
                            </a:defRPr>
                          </a:lvl6pPr>
                          <a:lvl7pPr marL="2742565" algn="l" defTabSz="914400" rtl="0" eaLnBrk="1" latinLnBrk="0" hangingPunct="1">
                            <a:defRPr sz="1800" b="1" kern="1200">
                              <a:solidFill>
                                <a:schemeClr val="lt1"/>
                              </a:solidFill>
                              <a:latin typeface="等线" panose="02010600030101010101" charset="-122"/>
                            </a:defRPr>
                          </a:lvl7pPr>
                          <a:lvl8pPr marL="3199765" algn="l" defTabSz="914400" rtl="0" eaLnBrk="1" latinLnBrk="0" hangingPunct="1">
                            <a:defRPr sz="1800" b="1" kern="1200">
                              <a:solidFill>
                                <a:schemeClr val="lt1"/>
                              </a:solidFill>
                              <a:latin typeface="等线" panose="02010600030101010101" charset="-122"/>
                            </a:defRPr>
                          </a:lvl8pPr>
                          <a:lvl9pPr marL="3656965" algn="l" defTabSz="914400" rtl="0" eaLnBrk="1" latinLnBrk="0" hangingPunct="1">
                            <a:defRPr sz="1800" b="1" kern="1200">
                              <a:solidFill>
                                <a:schemeClr val="lt1"/>
                              </a:solidFill>
                              <a:latin typeface="等线" panose="02010600030101010101" charset="-122"/>
                            </a:defRPr>
                          </a:lvl9pPr>
                        </a:lstStyle>
                        <a:p>
                          <a:pPr algn="ctr"/>
                          <a:r>
                            <a:rPr lang="en-US" altLang="zh-CN" sz="1200" dirty="0">
                              <a:solidFill>
                                <a:schemeClr val="tx1"/>
                              </a:solidFill>
                              <a:latin typeface="Times New Roman" panose="02020603050405020304" pitchFamily="18" charset="0"/>
                              <a:ea typeface="华文楷体" charset="0"/>
                              <a:cs typeface="Times New Roman" panose="02020603050405020304" pitchFamily="18" charset="0"/>
                            </a:rPr>
                            <a:t>Tensor</a:t>
                          </a:r>
                          <a:endParaRPr lang="en-US" altLang="zh-CN" sz="12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r>
                  <a:tr h="321945">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algn="ctr"/>
                          <a:r>
                            <a:rPr lang="en-US" altLang="zh-CN" sz="1100" dirty="0">
                              <a:solidFill>
                                <a:schemeClr val="tx1"/>
                              </a:solidFill>
                              <a:latin typeface="Times New Roman" panose="02020603050405020304" pitchFamily="18" charset="0"/>
                              <a:ea typeface="华文楷体" charset="0"/>
                              <a:cs typeface="Times New Roman" panose="02020603050405020304" pitchFamily="18" charset="0"/>
                            </a:rPr>
                            <a:t>Shape</a:t>
                          </a:r>
                          <a:endParaRPr lang="en-US" altLang="zh-CN" sz="11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r>
                  <a:tr h="426720">
                    <a:tc>
                      <a:txBody>
                        <a:bodyPr/>
                        <a:lstStyle>
                          <a:lvl1pPr marL="0" algn="l" defTabSz="914400" rtl="0" eaLnBrk="1" latinLnBrk="0" hangingPunct="1">
                            <a:defRPr sz="1800" kern="1200">
                              <a:solidFill>
                                <a:schemeClr val="dk1"/>
                              </a:solidFill>
                              <a:latin typeface="等线" panose="02010600030101010101" charset="-122"/>
                            </a:defRPr>
                          </a:lvl1pPr>
                          <a:lvl2pPr marL="457200" algn="l" defTabSz="914400" rtl="0" eaLnBrk="1" latinLnBrk="0" hangingPunct="1">
                            <a:defRPr sz="1800" kern="1200">
                              <a:solidFill>
                                <a:schemeClr val="dk1"/>
                              </a:solidFill>
                              <a:latin typeface="等线" panose="02010600030101010101" charset="-122"/>
                            </a:defRPr>
                          </a:lvl2pPr>
                          <a:lvl3pPr marL="914400" algn="l" defTabSz="914400" rtl="0" eaLnBrk="1" latinLnBrk="0" hangingPunct="1">
                            <a:defRPr sz="1800" kern="1200">
                              <a:solidFill>
                                <a:schemeClr val="dk1"/>
                              </a:solidFill>
                              <a:latin typeface="等线" panose="02010600030101010101" charset="-122"/>
                            </a:defRPr>
                          </a:lvl3pPr>
                          <a:lvl4pPr marL="1371600" algn="l" defTabSz="914400" rtl="0" eaLnBrk="1" latinLnBrk="0" hangingPunct="1">
                            <a:defRPr sz="1800" kern="1200">
                              <a:solidFill>
                                <a:schemeClr val="dk1"/>
                              </a:solidFill>
                              <a:latin typeface="等线" panose="02010600030101010101" charset="-122"/>
                            </a:defRPr>
                          </a:lvl4pPr>
                          <a:lvl5pPr marL="1828165" algn="l" defTabSz="914400" rtl="0" eaLnBrk="1" latinLnBrk="0" hangingPunct="1">
                            <a:defRPr sz="1800" kern="1200">
                              <a:solidFill>
                                <a:schemeClr val="dk1"/>
                              </a:solidFill>
                              <a:latin typeface="等线" panose="02010600030101010101" charset="-122"/>
                            </a:defRPr>
                          </a:lvl5pPr>
                          <a:lvl6pPr marL="2286000" algn="l" defTabSz="914400" rtl="0" eaLnBrk="1" latinLnBrk="0" hangingPunct="1">
                            <a:defRPr sz="1800" kern="1200">
                              <a:solidFill>
                                <a:schemeClr val="dk1"/>
                              </a:solidFill>
                              <a:latin typeface="等线" panose="02010600030101010101" charset="-122"/>
                            </a:defRPr>
                          </a:lvl6pPr>
                          <a:lvl7pPr marL="2742565" algn="l" defTabSz="914400" rtl="0" eaLnBrk="1" latinLnBrk="0" hangingPunct="1">
                            <a:defRPr sz="1800" kern="1200">
                              <a:solidFill>
                                <a:schemeClr val="dk1"/>
                              </a:solidFill>
                              <a:latin typeface="等线" panose="02010600030101010101" charset="-122"/>
                            </a:defRPr>
                          </a:lvl7pPr>
                          <a:lvl8pPr marL="3199765" algn="l" defTabSz="914400" rtl="0" eaLnBrk="1" latinLnBrk="0" hangingPunct="1">
                            <a:defRPr sz="1800" kern="1200">
                              <a:solidFill>
                                <a:schemeClr val="dk1"/>
                              </a:solidFill>
                              <a:latin typeface="等线" panose="02010600030101010101" charset="-122"/>
                            </a:defRPr>
                          </a:lvl8pPr>
                          <a:lvl9pPr marL="3656965" algn="l" defTabSz="914400" rtl="0" eaLnBrk="1" latinLnBrk="0" hangingPunct="1">
                            <a:defRPr sz="1800" kern="1200">
                              <a:solidFill>
                                <a:schemeClr val="dk1"/>
                              </a:solidFill>
                              <a:latin typeface="等线" panose="02010600030101010101" charset="-122"/>
                            </a:defRPr>
                          </a:lvl9pPr>
                        </a:lstStyle>
                        <a:p>
                          <a:pPr algn="ctr"/>
                          <a:r>
                            <a:rPr lang="zh-CN" altLang="en-US" sz="1100" dirty="0">
                              <a:solidFill>
                                <a:schemeClr val="tx1"/>
                              </a:solidFill>
                              <a:latin typeface="Times New Roman" panose="02020603050405020304" pitchFamily="18" charset="0"/>
                              <a:ea typeface="华文楷体" charset="0"/>
                              <a:cs typeface="Times New Roman" panose="02020603050405020304" pitchFamily="18" charset="0"/>
                            </a:rPr>
                            <a:t>Parameter Percentage</a:t>
                          </a:r>
                          <a:endParaRPr lang="zh-CN" altLang="en-US" sz="1100" dirty="0">
                            <a:solidFill>
                              <a:schemeClr val="tx1"/>
                            </a:solidFill>
                            <a:latin typeface="Times New Roman" panose="02020603050405020304" pitchFamily="18" charset="0"/>
                            <a:ea typeface="华文楷体"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blipFill>
                      </a:tcPr>
                    </a:tc>
                  </a:tr>
                </a:tbl>
              </a:graphicData>
            </a:graphic>
          </p:graphicFrame>
        </mc:Fallback>
      </mc:AlternateContent>
      <p:grpSp>
        <p:nvGrpSpPr>
          <p:cNvPr id="5" name="组合 4"/>
          <p:cNvGrpSpPr/>
          <p:nvPr/>
        </p:nvGrpSpPr>
        <p:grpSpPr>
          <a:xfrm>
            <a:off x="1592580" y="1273009"/>
            <a:ext cx="7638882" cy="3583478"/>
            <a:chOff x="3600" y="2679"/>
            <a:chExt cx="12030" cy="5643"/>
          </a:xfrm>
        </p:grpSpPr>
        <p:sp>
          <p:nvSpPr>
            <p:cNvPr id="4" name="圆角右箭头 3"/>
            <p:cNvSpPr/>
            <p:nvPr/>
          </p:nvSpPr>
          <p:spPr>
            <a:xfrm rot="10800000">
              <a:off x="7252" y="4778"/>
              <a:ext cx="6806" cy="505"/>
            </a:xfrm>
            <a:prstGeom prst="bentArrow">
              <a:avLst>
                <a:gd name="adj1" fmla="val 37148"/>
                <a:gd name="adj2" fmla="val 18574"/>
                <a:gd name="adj3" fmla="val 25000"/>
                <a:gd name="adj4" fmla="val 42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a typeface="华文楷体" charset="0"/>
              </a:endParaRPr>
            </a:p>
          </p:txBody>
        </p:sp>
        <p:sp>
          <p:nvSpPr>
            <p:cNvPr id="103" name="上箭头 102"/>
            <p:cNvSpPr/>
            <p:nvPr/>
          </p:nvSpPr>
          <p:spPr>
            <a:xfrm rot="10800000">
              <a:off x="10076" y="4783"/>
              <a:ext cx="697" cy="2717"/>
            </a:xfrm>
            <a:prstGeom prst="upArrow">
              <a:avLst/>
            </a:prstGeom>
            <a:solidFill>
              <a:srgbClr val="F5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华文楷体" charset="0"/>
              </a:endParaRPr>
            </a:p>
          </p:txBody>
        </p:sp>
        <p:sp>
          <p:nvSpPr>
            <p:cNvPr id="10" name="上箭头 9"/>
            <p:cNvSpPr/>
            <p:nvPr/>
          </p:nvSpPr>
          <p:spPr>
            <a:xfrm rot="10800000">
              <a:off x="6921" y="4783"/>
              <a:ext cx="697" cy="27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华文楷体" charset="0"/>
              </a:endParaRPr>
            </a:p>
          </p:txBody>
        </p:sp>
        <p:grpSp>
          <p:nvGrpSpPr>
            <p:cNvPr id="2" name="组合 1"/>
            <p:cNvGrpSpPr/>
            <p:nvPr/>
          </p:nvGrpSpPr>
          <p:grpSpPr>
            <a:xfrm>
              <a:off x="3600" y="3305"/>
              <a:ext cx="12030" cy="1289"/>
              <a:chOff x="1646771" y="1987614"/>
              <a:chExt cx="5872170" cy="629264"/>
            </a:xfrm>
          </p:grpSpPr>
          <p:sp>
            <p:nvSpPr>
              <p:cNvPr id="32" name="矩形 31"/>
              <p:cNvSpPr/>
              <p:nvPr/>
            </p:nvSpPr>
            <p:spPr>
              <a:xfrm>
                <a:off x="1646771" y="1987614"/>
                <a:ext cx="526554" cy="629264"/>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6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mc:AlternateContent xmlns:mc="http://schemas.openxmlformats.org/markup-compatibility/2006">
            <mc:Choice xmlns:a14="http://schemas.microsoft.com/office/drawing/2010/main" Requires="a14">
              <p:sp>
                <p:nvSpPr>
                  <p:cNvPr id="33" name="文本框 32"/>
                  <p:cNvSpPr txBox="1"/>
                  <p:nvPr/>
                </p:nvSpPr>
                <p:spPr>
                  <a:xfrm>
                    <a:off x="1753050" y="2199999"/>
                    <a:ext cx="340232" cy="19427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600" i="1" smtClean="0">
                                  <a:solidFill>
                                    <a:prstClr val="black"/>
                                  </a:solidFill>
                                  <a:latin typeface="Cambria Math" panose="02040503050406030204" pitchFamily="18" charset="0"/>
                                  <a:ea typeface="华文楷体" charset="0"/>
                                </a:rPr>
                              </m:ctrlPr>
                            </m:sSubPr>
                            <m:e>
                              <m:r>
                                <a:rPr kumimoji="1" lang="en-US" altLang="zh-CN" sz="1600" i="1" smtClean="0">
                                  <a:solidFill>
                                    <a:prstClr val="black"/>
                                  </a:solidFill>
                                  <a:latin typeface="Cambria Math" panose="02040503050406030204" pitchFamily="18" charset="0"/>
                                  <a:ea typeface="华文楷体" charset="0"/>
                                </a:rPr>
                                <m:t>𝑀</m:t>
                              </m:r>
                            </m:e>
                            <m:sub>
                              <m:r>
                                <a:rPr kumimoji="1" lang="en-US" altLang="zh-CN" sz="1600" b="0" i="1" smtClean="0">
                                  <a:solidFill>
                                    <a:prstClr val="black"/>
                                  </a:solidFill>
                                  <a:latin typeface="Cambria Math" panose="02040503050406030204" pitchFamily="18" charset="0"/>
                                  <a:ea typeface="华文楷体" charset="0"/>
                                </a:rPr>
                                <m:t>𝐼</m:t>
                              </m:r>
                              <m:r>
                                <a:rPr kumimoji="1" lang="en-US" altLang="zh-CN" sz="1600" i="1" smtClean="0">
                                  <a:solidFill>
                                    <a:prstClr val="black"/>
                                  </a:solidFill>
                                  <a:latin typeface="Cambria Math" panose="02040503050406030204" pitchFamily="18" charset="0"/>
                                  <a:ea typeface="Cambria Math" panose="02040503050406030204" pitchFamily="18" charset="0"/>
                                </a:rPr>
                                <m:t>×</m:t>
                              </m:r>
                              <m:r>
                                <a:rPr kumimoji="1" lang="en-US" altLang="zh-CN" sz="1600" b="0" i="1" smtClean="0">
                                  <a:solidFill>
                                    <a:prstClr val="black"/>
                                  </a:solidFill>
                                  <a:latin typeface="Cambria Math" panose="02040503050406030204" pitchFamily="18" charset="0"/>
                                  <a:ea typeface="Cambria Math" panose="02040503050406030204" pitchFamily="18" charset="0"/>
                                </a:rPr>
                                <m:t>𝐽</m:t>
                              </m:r>
                            </m:sub>
                          </m:sSub>
                        </m:oMath>
                      </m:oMathPara>
                    </a14:m>
                    <a:endParaRPr kumimoji="1" lang="zh-CN" altLang="en-US" sz="1600" dirty="0">
                      <a:solidFill>
                        <a:prstClr val="black"/>
                      </a:solidFill>
                      <a:latin typeface="等线" panose="02010600030101010101" charset="-122"/>
                      <a:ea typeface="等线" panose="02010600030101010101" charset="-122"/>
                    </a:endParaRPr>
                  </a:p>
                </p:txBody>
              </p:sp>
            </mc:Choice>
            <mc:Fallback>
              <p:sp>
                <p:nvSpPr>
                  <p:cNvPr id="33" name="文本框 32"/>
                  <p:cNvSpPr txBox="1">
                    <a:spLocks noRot="1" noChangeAspect="1" noMove="1" noResize="1" noEditPoints="1" noAdjustHandles="1" noChangeArrowheads="1" noChangeShapeType="1" noTextEdit="1"/>
                  </p:cNvSpPr>
                  <p:nvPr/>
                </p:nvSpPr>
                <p:spPr>
                  <a:xfrm>
                    <a:off x="1753050" y="2199999"/>
                    <a:ext cx="340232" cy="194279"/>
                  </a:xfrm>
                  <a:prstGeom prst="rect">
                    <a:avLst/>
                  </a:prstGeom>
                  <a:blipFill rotWithShape="1">
                    <a:blip r:embed="rId4"/>
                  </a:blipFill>
                </p:spPr>
                <p:txBody>
                  <a:bodyPr/>
                  <a:lstStyle/>
                  <a:p>
                    <a:r>
                      <a:rPr lang="zh-CN" altLang="en-US">
                        <a:noFill/>
                      </a:rPr>
                      <a:t> </a:t>
                    </a:r>
                  </a:p>
                </p:txBody>
              </p:sp>
            </mc:Fallback>
          </mc:AlternateContent>
          <p:sp>
            <p:nvSpPr>
              <p:cNvPr id="34" name="右箭头 33"/>
              <p:cNvSpPr/>
              <p:nvPr/>
            </p:nvSpPr>
            <p:spPr>
              <a:xfrm>
                <a:off x="2265993" y="2291434"/>
                <a:ext cx="282909" cy="45719"/>
              </a:xfrm>
              <a:prstGeom prst="rightArrow">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6" name="文本框 35"/>
              <p:cNvSpPr txBox="1"/>
              <p:nvPr/>
            </p:nvSpPr>
            <p:spPr>
              <a:xfrm>
                <a:off x="2213947" y="2114238"/>
                <a:ext cx="423254" cy="188421"/>
              </a:xfrm>
              <a:prstGeom prst="rect">
                <a:avLst/>
              </a:prstGeom>
              <a:noFill/>
            </p:spPr>
            <p:txBody>
              <a:bodyPr wrap="square" rtlCol="0">
                <a:spAutoFit/>
              </a:bodyPr>
              <a:lstStyle/>
              <a:p>
                <a:r>
                  <a:rPr kumimoji="1" lang="en-US" altLang="zh-CN" sz="1000" b="1" dirty="0">
                    <a:solidFill>
                      <a:prstClr val="black"/>
                    </a:solidFill>
                    <a:latin typeface="Arial" panose="020B0604020202020204" pitchFamily="34" charset="0"/>
                    <a:ea typeface="等线" panose="02010600030101010101" charset="-122"/>
                    <a:cs typeface="Arial" panose="020B0604020202020204" pitchFamily="34" charset="0"/>
                  </a:rPr>
                  <a:t>MPO</a:t>
                </a:r>
                <a:endParaRPr kumimoji="1" lang="zh-CN" altLang="en-US" sz="1000" b="1" dirty="0">
                  <a:solidFill>
                    <a:prstClr val="black"/>
                  </a:solidFill>
                  <a:latin typeface="Arial" panose="020B0604020202020204" pitchFamily="34" charset="0"/>
                  <a:ea typeface="等线" panose="02010600030101010101" charset="-122"/>
                  <a:cs typeface="Arial" panose="020B0604020202020204" pitchFamily="34" charset="0"/>
                </a:endParaRPr>
              </a:p>
            </p:txBody>
          </p:sp>
          <p:sp>
            <p:nvSpPr>
              <p:cNvPr id="37" name="立方体 36"/>
              <p:cNvSpPr/>
              <p:nvPr/>
            </p:nvSpPr>
            <p:spPr>
              <a:xfrm>
                <a:off x="3564467" y="2129987"/>
                <a:ext cx="646188" cy="346912"/>
              </a:xfrm>
              <a:prstGeom prst="cub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aseline="-25000" dirty="0">
                  <a:ea typeface="华文楷体" charset="0"/>
                </a:endParaRPr>
              </a:p>
            </p:txBody>
          </p:sp>
          <p:sp>
            <p:nvSpPr>
              <p:cNvPr id="38" name="矩形 37"/>
              <p:cNvSpPr/>
              <p:nvPr/>
            </p:nvSpPr>
            <p:spPr>
              <a:xfrm>
                <a:off x="2846819" y="2043259"/>
                <a:ext cx="284366" cy="52036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华文楷体" charset="0"/>
                </a:endParaRPr>
              </a:p>
            </p:txBody>
          </p:sp>
          <p:sp>
            <p:nvSpPr>
              <p:cNvPr id="39" name="乘号 42"/>
              <p:cNvSpPr/>
              <p:nvPr/>
            </p:nvSpPr>
            <p:spPr>
              <a:xfrm>
                <a:off x="3201141" y="2152537"/>
                <a:ext cx="228381" cy="211527"/>
              </a:xfrm>
              <a:prstGeom prst="mathMultiply">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600">
                  <a:ea typeface="华文楷体" charset="0"/>
                </a:endParaRPr>
              </a:p>
            </p:txBody>
          </p:sp>
          <p:sp>
            <p:nvSpPr>
              <p:cNvPr id="40" name="乘号 43"/>
              <p:cNvSpPr/>
              <p:nvPr/>
            </p:nvSpPr>
            <p:spPr>
              <a:xfrm>
                <a:off x="4264009" y="2152537"/>
                <a:ext cx="228381" cy="211527"/>
              </a:xfrm>
              <a:prstGeom prst="mathMultiply">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600">
                  <a:ea typeface="华文楷体" charset="0"/>
                </a:endParaRPr>
              </a:p>
            </p:txBody>
          </p:sp>
          <p:sp>
            <p:nvSpPr>
              <p:cNvPr id="41" name="立方体 40"/>
              <p:cNvSpPr/>
              <p:nvPr/>
            </p:nvSpPr>
            <p:spPr>
              <a:xfrm>
                <a:off x="4628422" y="2043987"/>
                <a:ext cx="782553" cy="518914"/>
              </a:xfrm>
              <a:prstGeom prst="cube">
                <a:avLst/>
              </a:prstGeom>
              <a:solidFill>
                <a:srgbClr val="4472C5"/>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CN" altLang="en-US" sz="1600" dirty="0">
                  <a:ea typeface="华文楷体" charset="0"/>
                </a:endParaRPr>
              </a:p>
            </p:txBody>
          </p:sp>
          <p:sp>
            <p:nvSpPr>
              <p:cNvPr id="42" name="乘号 70"/>
              <p:cNvSpPr/>
              <p:nvPr/>
            </p:nvSpPr>
            <p:spPr>
              <a:xfrm>
                <a:off x="5457101" y="2152537"/>
                <a:ext cx="228381" cy="211527"/>
              </a:xfrm>
              <a:prstGeom prst="mathMultiply">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600">
                  <a:ea typeface="华文楷体" charset="0"/>
                </a:endParaRPr>
              </a:p>
            </p:txBody>
          </p:sp>
          <p:sp>
            <p:nvSpPr>
              <p:cNvPr id="43" name="立方体 42"/>
              <p:cNvSpPr/>
              <p:nvPr/>
            </p:nvSpPr>
            <p:spPr>
              <a:xfrm>
                <a:off x="5836500" y="2129987"/>
                <a:ext cx="646188" cy="346912"/>
              </a:xfrm>
              <a:prstGeom prst="cub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ea typeface="华文楷体" charset="0"/>
                </a:endParaRPr>
              </a:p>
            </p:txBody>
          </p:sp>
          <p:sp>
            <p:nvSpPr>
              <p:cNvPr id="50" name="乘号 25"/>
              <p:cNvSpPr/>
              <p:nvPr/>
            </p:nvSpPr>
            <p:spPr>
              <a:xfrm>
                <a:off x="6562266" y="2152537"/>
                <a:ext cx="228381" cy="211527"/>
              </a:xfrm>
              <a:prstGeom prst="mathMultiply">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600">
                  <a:ea typeface="华文楷体" charset="0"/>
                </a:endParaRPr>
              </a:p>
            </p:txBody>
          </p:sp>
          <p:sp>
            <p:nvSpPr>
              <p:cNvPr id="51" name="矩形 50"/>
              <p:cNvSpPr/>
              <p:nvPr/>
            </p:nvSpPr>
            <p:spPr>
              <a:xfrm>
                <a:off x="6970208" y="2142533"/>
                <a:ext cx="548733" cy="32182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华文楷体" charset="0"/>
                </a:endParaRPr>
              </a:p>
            </p:txBody>
          </p:sp>
          <mc:AlternateContent xmlns:mc="http://schemas.openxmlformats.org/markup-compatibility/2006">
            <mc:Choice xmlns:a14="http://schemas.microsoft.com/office/drawing/2010/main" Requires="a14">
              <p:sp>
                <p:nvSpPr>
                  <p:cNvPr id="67" name="文本框 66"/>
                  <p:cNvSpPr txBox="1"/>
                  <p:nvPr/>
                </p:nvSpPr>
                <p:spPr>
                  <a:xfrm>
                    <a:off x="2908989" y="2224130"/>
                    <a:ext cx="188909" cy="18890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600" i="1" smtClean="0">
                                  <a:solidFill>
                                    <a:schemeClr val="bg1"/>
                                  </a:solidFill>
                                  <a:latin typeface="Cambria Math" panose="02040503050406030204" pitchFamily="18" charset="0"/>
                                  <a:ea typeface="华文楷体" charset="0"/>
                                </a:rPr>
                              </m:ctrlPr>
                            </m:sSubPr>
                            <m:e>
                              <m:r>
                                <a:rPr kumimoji="1" lang="en-US" altLang="zh-CN" sz="1600" b="0" i="1" smtClean="0">
                                  <a:solidFill>
                                    <a:schemeClr val="bg1"/>
                                  </a:solidFill>
                                  <a:latin typeface="Cambria Math" panose="02040503050406030204" pitchFamily="18" charset="0"/>
                                  <a:ea typeface="华文楷体" charset="0"/>
                                </a:rPr>
                                <m:t>𝐴</m:t>
                              </m:r>
                            </m:e>
                            <m:sub>
                              <m:r>
                                <a:rPr kumimoji="1" lang="en-US" altLang="zh-CN" sz="1600" b="0" i="1" smtClean="0">
                                  <a:solidFill>
                                    <a:schemeClr val="bg1"/>
                                  </a:solidFill>
                                  <a:latin typeface="Cambria Math" panose="02040503050406030204" pitchFamily="18" charset="0"/>
                                  <a:ea typeface="华文楷体" charset="0"/>
                                </a:rPr>
                                <m:t>1</m:t>
                              </m:r>
                            </m:sub>
                          </m:sSub>
                        </m:oMath>
                      </m:oMathPara>
                    </a14:m>
                    <a:endParaRPr kumimoji="1" lang="zh-CN" altLang="en-US" sz="1600" dirty="0">
                      <a:solidFill>
                        <a:schemeClr val="bg1"/>
                      </a:solidFill>
                      <a:ea typeface="华文楷体" charset="0"/>
                    </a:endParaRPr>
                  </a:p>
                </p:txBody>
              </p:sp>
            </mc:Choice>
            <mc:Fallback>
              <p:sp>
                <p:nvSpPr>
                  <p:cNvPr id="67" name="文本框 66"/>
                  <p:cNvSpPr txBox="1">
                    <a:spLocks noRot="1" noChangeAspect="1" noMove="1" noResize="1" noEditPoints="1" noAdjustHandles="1" noChangeArrowheads="1" noChangeShapeType="1" noTextEdit="1"/>
                  </p:cNvSpPr>
                  <p:nvPr/>
                </p:nvSpPr>
                <p:spPr>
                  <a:xfrm>
                    <a:off x="2908989" y="2224130"/>
                    <a:ext cx="188909" cy="188909"/>
                  </a:xfrm>
                  <a:prstGeom prst="rect">
                    <a:avLst/>
                  </a:prstGeom>
                  <a:blipFill rotWithShape="1">
                    <a:blip r:embed="rId5"/>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文本框 67"/>
                  <p:cNvSpPr txBox="1"/>
                  <p:nvPr/>
                </p:nvSpPr>
                <p:spPr>
                  <a:xfrm>
                    <a:off x="3769640" y="2258192"/>
                    <a:ext cx="190862" cy="18890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600" i="1" smtClean="0">
                                  <a:solidFill>
                                    <a:schemeClr val="bg1"/>
                                  </a:solidFill>
                                  <a:latin typeface="Cambria Math" panose="02040503050406030204" pitchFamily="18" charset="0"/>
                                  <a:ea typeface="华文楷体" charset="0"/>
                                </a:rPr>
                              </m:ctrlPr>
                            </m:sSubPr>
                            <m:e>
                              <m:r>
                                <a:rPr kumimoji="1" lang="en-US" altLang="zh-CN" sz="1600" b="0" i="1" smtClean="0">
                                  <a:solidFill>
                                    <a:schemeClr val="bg1"/>
                                  </a:solidFill>
                                  <a:latin typeface="Cambria Math" panose="02040503050406030204" pitchFamily="18" charset="0"/>
                                  <a:ea typeface="华文楷体" charset="0"/>
                                </a:rPr>
                                <m:t>𝐴</m:t>
                              </m:r>
                            </m:e>
                            <m:sub>
                              <m:r>
                                <a:rPr kumimoji="1" lang="en-US" altLang="zh-CN" sz="1600" b="0" i="1" smtClean="0">
                                  <a:solidFill>
                                    <a:schemeClr val="bg1"/>
                                  </a:solidFill>
                                  <a:latin typeface="Cambria Math" panose="02040503050406030204" pitchFamily="18" charset="0"/>
                                  <a:ea typeface="华文楷体" charset="0"/>
                                </a:rPr>
                                <m:t>2</m:t>
                              </m:r>
                            </m:sub>
                          </m:sSub>
                        </m:oMath>
                      </m:oMathPara>
                    </a14:m>
                    <a:endParaRPr kumimoji="1" lang="zh-CN" altLang="en-US" sz="1600" dirty="0">
                      <a:solidFill>
                        <a:schemeClr val="bg1"/>
                      </a:solidFill>
                      <a:ea typeface="华文楷体" charset="0"/>
                    </a:endParaRPr>
                  </a:p>
                </p:txBody>
              </p:sp>
            </mc:Choice>
            <mc:Fallback>
              <p:sp>
                <p:nvSpPr>
                  <p:cNvPr id="68" name="文本框 67"/>
                  <p:cNvSpPr txBox="1">
                    <a:spLocks noRot="1" noChangeAspect="1" noMove="1" noResize="1" noEditPoints="1" noAdjustHandles="1" noChangeArrowheads="1" noChangeShapeType="1" noTextEdit="1"/>
                  </p:cNvSpPr>
                  <p:nvPr/>
                </p:nvSpPr>
                <p:spPr>
                  <a:xfrm>
                    <a:off x="3769640" y="2258192"/>
                    <a:ext cx="190862" cy="188909"/>
                  </a:xfrm>
                  <a:prstGeom prst="rect">
                    <a:avLst/>
                  </a:prstGeom>
                  <a:blipFill rotWithShape="1">
                    <a:blip r:embed="rId6"/>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9" name="文本框 68"/>
                  <p:cNvSpPr txBox="1"/>
                  <p:nvPr/>
                </p:nvSpPr>
                <p:spPr>
                  <a:xfrm>
                    <a:off x="6037607" y="2260882"/>
                    <a:ext cx="190862" cy="18890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600" i="1" smtClean="0">
                                  <a:solidFill>
                                    <a:schemeClr val="bg1"/>
                                  </a:solidFill>
                                  <a:latin typeface="Cambria Math" panose="02040503050406030204" pitchFamily="18" charset="0"/>
                                  <a:ea typeface="华文楷体" charset="0"/>
                                </a:rPr>
                              </m:ctrlPr>
                            </m:sSubPr>
                            <m:e>
                              <m:r>
                                <a:rPr kumimoji="1" lang="en-US" altLang="zh-CN" sz="1600" b="0" i="1" smtClean="0">
                                  <a:solidFill>
                                    <a:schemeClr val="bg1"/>
                                  </a:solidFill>
                                  <a:latin typeface="Cambria Math" panose="02040503050406030204" pitchFamily="18" charset="0"/>
                                  <a:ea typeface="华文楷体" charset="0"/>
                                </a:rPr>
                                <m:t>𝐴</m:t>
                              </m:r>
                            </m:e>
                            <m:sub>
                              <m:r>
                                <a:rPr kumimoji="1" lang="en-US" altLang="zh-CN" sz="1600" b="0" i="1" smtClean="0">
                                  <a:solidFill>
                                    <a:schemeClr val="bg1"/>
                                  </a:solidFill>
                                  <a:latin typeface="Cambria Math" panose="02040503050406030204" pitchFamily="18" charset="0"/>
                                  <a:ea typeface="华文楷体" charset="0"/>
                                </a:rPr>
                                <m:t>3</m:t>
                              </m:r>
                            </m:sub>
                          </m:sSub>
                        </m:oMath>
                      </m:oMathPara>
                    </a14:m>
                    <a:endParaRPr kumimoji="1" lang="zh-CN" altLang="en-US" sz="1600" dirty="0">
                      <a:solidFill>
                        <a:schemeClr val="bg1"/>
                      </a:solidFill>
                      <a:ea typeface="华文楷体" charset="0"/>
                    </a:endParaRPr>
                  </a:p>
                </p:txBody>
              </p:sp>
            </mc:Choice>
            <mc:Fallback>
              <p:sp>
                <p:nvSpPr>
                  <p:cNvPr id="69" name="文本框 68"/>
                  <p:cNvSpPr txBox="1">
                    <a:spLocks noRot="1" noChangeAspect="1" noMove="1" noResize="1" noEditPoints="1" noAdjustHandles="1" noChangeArrowheads="1" noChangeShapeType="1" noTextEdit="1"/>
                  </p:cNvSpPr>
                  <p:nvPr/>
                </p:nvSpPr>
                <p:spPr>
                  <a:xfrm>
                    <a:off x="6037607" y="2260882"/>
                    <a:ext cx="190862" cy="188909"/>
                  </a:xfrm>
                  <a:prstGeom prst="rect">
                    <a:avLst/>
                  </a:prstGeom>
                  <a:blipFill rotWithShape="1">
                    <a:blip r:embed="rId7"/>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0" name="文本框 69"/>
                  <p:cNvSpPr txBox="1"/>
                  <p:nvPr/>
                </p:nvSpPr>
                <p:spPr>
                  <a:xfrm>
                    <a:off x="7142847" y="2215565"/>
                    <a:ext cx="190862" cy="18890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1600" i="1" smtClean="0">
                                  <a:solidFill>
                                    <a:schemeClr val="bg1"/>
                                  </a:solidFill>
                                  <a:latin typeface="Cambria Math" panose="02040503050406030204" pitchFamily="18" charset="0"/>
                                  <a:ea typeface="华文楷体" charset="0"/>
                                </a:rPr>
                              </m:ctrlPr>
                            </m:sSubPr>
                            <m:e>
                              <m:r>
                                <a:rPr kumimoji="1" lang="en-US" altLang="zh-CN" sz="1600" b="0" i="1" smtClean="0">
                                  <a:solidFill>
                                    <a:schemeClr val="bg1"/>
                                  </a:solidFill>
                                  <a:latin typeface="Cambria Math" panose="02040503050406030204" pitchFamily="18" charset="0"/>
                                  <a:ea typeface="华文楷体" charset="0"/>
                                </a:rPr>
                                <m:t>𝐴</m:t>
                              </m:r>
                            </m:e>
                            <m:sub>
                              <m:r>
                                <a:rPr kumimoji="1" lang="en-US" altLang="zh-CN" sz="1600" b="0" i="1" smtClean="0">
                                  <a:solidFill>
                                    <a:schemeClr val="bg1"/>
                                  </a:solidFill>
                                  <a:latin typeface="Cambria Math" panose="02040503050406030204" pitchFamily="18" charset="0"/>
                                  <a:ea typeface="华文楷体" charset="0"/>
                                </a:rPr>
                                <m:t>4</m:t>
                              </m:r>
                            </m:sub>
                          </m:sSub>
                        </m:oMath>
                      </m:oMathPara>
                    </a14:m>
                    <a:endParaRPr kumimoji="1" lang="zh-CN" altLang="en-US" sz="1600" dirty="0">
                      <a:solidFill>
                        <a:schemeClr val="bg1"/>
                      </a:solidFill>
                      <a:ea typeface="华文楷体" charset="0"/>
                    </a:endParaRPr>
                  </a:p>
                </p:txBody>
              </p:sp>
            </mc:Choice>
            <mc:Fallback>
              <p:sp>
                <p:nvSpPr>
                  <p:cNvPr id="70" name="文本框 69"/>
                  <p:cNvSpPr txBox="1">
                    <a:spLocks noRot="1" noChangeAspect="1" noMove="1" noResize="1" noEditPoints="1" noAdjustHandles="1" noChangeArrowheads="1" noChangeShapeType="1" noTextEdit="1"/>
                  </p:cNvSpPr>
                  <p:nvPr/>
                </p:nvSpPr>
                <p:spPr>
                  <a:xfrm>
                    <a:off x="7142847" y="2215565"/>
                    <a:ext cx="190862" cy="188909"/>
                  </a:xfrm>
                  <a:prstGeom prst="rect">
                    <a:avLst/>
                  </a:prstGeom>
                  <a:blipFill rotWithShape="1">
                    <a:blip r:embed="rId8"/>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1" name="文本框 70"/>
                  <p:cNvSpPr txBox="1"/>
                  <p:nvPr/>
                </p:nvSpPr>
                <p:spPr>
                  <a:xfrm>
                    <a:off x="4913556" y="2286285"/>
                    <a:ext cx="116177" cy="18890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sz="1600" b="0" i="1" smtClean="0">
                              <a:solidFill>
                                <a:schemeClr val="bg1"/>
                              </a:solidFill>
                              <a:latin typeface="Cambria Math" panose="02040503050406030204" pitchFamily="18" charset="0"/>
                              <a:ea typeface="华文楷体" charset="0"/>
                            </a:rPr>
                            <m:t>𝐶</m:t>
                          </m:r>
                        </m:oMath>
                      </m:oMathPara>
                    </a14:m>
                    <a:endParaRPr kumimoji="1" lang="zh-CN" altLang="en-US" sz="1600" dirty="0">
                      <a:solidFill>
                        <a:schemeClr val="bg1"/>
                      </a:solidFill>
                      <a:ea typeface="华文楷体" charset="0"/>
                    </a:endParaRPr>
                  </a:p>
                </p:txBody>
              </p:sp>
            </mc:Choice>
            <mc:Fallback>
              <p:sp>
                <p:nvSpPr>
                  <p:cNvPr id="71" name="文本框 70"/>
                  <p:cNvSpPr txBox="1">
                    <a:spLocks noRot="1" noChangeAspect="1" noMove="1" noResize="1" noEditPoints="1" noAdjustHandles="1" noChangeArrowheads="1" noChangeShapeType="1" noTextEdit="1"/>
                  </p:cNvSpPr>
                  <p:nvPr/>
                </p:nvSpPr>
                <p:spPr>
                  <a:xfrm>
                    <a:off x="4913556" y="2286285"/>
                    <a:ext cx="116177" cy="188909"/>
                  </a:xfrm>
                  <a:prstGeom prst="rect">
                    <a:avLst/>
                  </a:prstGeom>
                  <a:blipFill rotWithShape="1">
                    <a:blip r:embed="rId9"/>
                  </a:blipFill>
                </p:spPr>
                <p:txBody>
                  <a:bodyPr/>
                  <a:lstStyle/>
                  <a:p>
                    <a:r>
                      <a:rPr lang="zh-CN" altLang="en-US">
                        <a:noFill/>
                      </a:rPr>
                      <a:t> </a:t>
                    </a:r>
                  </a:p>
                </p:txBody>
              </p:sp>
            </mc:Fallback>
          </mc:AlternateContent>
          <p:cxnSp>
            <p:nvCxnSpPr>
              <p:cNvPr id="72" name="直线连接符 71"/>
              <p:cNvCxnSpPr>
                <a:stCxn id="73" idx="6"/>
                <a:endCxn id="74" idx="2"/>
              </p:cNvCxnSpPr>
              <p:nvPr/>
            </p:nvCxnSpPr>
            <p:spPr>
              <a:xfrm flipV="1">
                <a:off x="5397075" y="2339782"/>
                <a:ext cx="411102" cy="147856"/>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5364814" y="2471507"/>
                <a:ext cx="32261" cy="322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ea typeface="华文楷体" charset="0"/>
                </a:endParaRPr>
              </a:p>
            </p:txBody>
          </p:sp>
          <p:sp>
            <p:nvSpPr>
              <p:cNvPr id="74" name="椭圆 73"/>
              <p:cNvSpPr/>
              <p:nvPr/>
            </p:nvSpPr>
            <p:spPr>
              <a:xfrm>
                <a:off x="5808177" y="2323651"/>
                <a:ext cx="32261" cy="322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ea typeface="华文楷体" charset="0"/>
                </a:endParaRPr>
              </a:p>
            </p:txBody>
          </p:sp>
          <p:cxnSp>
            <p:nvCxnSpPr>
              <p:cNvPr id="75" name="直线连接符 74"/>
              <p:cNvCxnSpPr>
                <a:stCxn id="76" idx="2"/>
                <a:endCxn id="77" idx="2"/>
              </p:cNvCxnSpPr>
              <p:nvPr/>
            </p:nvCxnSpPr>
            <p:spPr>
              <a:xfrm flipV="1">
                <a:off x="4207594" y="2390322"/>
                <a:ext cx="397241" cy="52077"/>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flipH="1">
                <a:off x="4168959" y="2423081"/>
                <a:ext cx="38635" cy="386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ea typeface="华文楷体" charset="0"/>
                </a:endParaRPr>
              </a:p>
            </p:txBody>
          </p:sp>
          <p:sp>
            <p:nvSpPr>
              <p:cNvPr id="77" name="椭圆 76"/>
              <p:cNvSpPr/>
              <p:nvPr/>
            </p:nvSpPr>
            <p:spPr>
              <a:xfrm>
                <a:off x="4604835" y="2374192"/>
                <a:ext cx="32261" cy="322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ea typeface="华文楷体" charset="0"/>
                </a:endParaRPr>
              </a:p>
            </p:txBody>
          </p:sp>
          <p:cxnSp>
            <p:nvCxnSpPr>
              <p:cNvPr id="78" name="直线连接符 77"/>
              <p:cNvCxnSpPr/>
              <p:nvPr/>
            </p:nvCxnSpPr>
            <p:spPr>
              <a:xfrm>
                <a:off x="5840438" y="2223265"/>
                <a:ext cx="0" cy="25363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直线连接符 78"/>
              <p:cNvCxnSpPr/>
              <p:nvPr/>
            </p:nvCxnSpPr>
            <p:spPr>
              <a:xfrm flipH="1">
                <a:off x="5283434" y="2428554"/>
                <a:ext cx="128800" cy="1317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直线连接符 79"/>
              <p:cNvCxnSpPr/>
              <p:nvPr/>
            </p:nvCxnSpPr>
            <p:spPr>
              <a:xfrm flipH="1">
                <a:off x="4128944" y="2396190"/>
                <a:ext cx="75588" cy="7732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直线连接符 80"/>
              <p:cNvCxnSpPr/>
              <p:nvPr/>
            </p:nvCxnSpPr>
            <p:spPr>
              <a:xfrm>
                <a:off x="4637096" y="2174920"/>
                <a:ext cx="0" cy="3853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直线连接符 81"/>
              <p:cNvCxnSpPr/>
              <p:nvPr/>
            </p:nvCxnSpPr>
            <p:spPr>
              <a:xfrm>
                <a:off x="3582954" y="2215565"/>
                <a:ext cx="0" cy="2559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直线连接符 82"/>
              <p:cNvCxnSpPr/>
              <p:nvPr/>
            </p:nvCxnSpPr>
            <p:spPr>
              <a:xfrm>
                <a:off x="2846137" y="2554816"/>
                <a:ext cx="27988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线连接符 83"/>
              <p:cNvCxnSpPr>
                <a:stCxn id="86" idx="6"/>
                <a:endCxn id="85" idx="3"/>
              </p:cNvCxnSpPr>
              <p:nvPr/>
            </p:nvCxnSpPr>
            <p:spPr>
              <a:xfrm flipV="1">
                <a:off x="3152178" y="2463809"/>
                <a:ext cx="400357" cy="9105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3547810" y="2436273"/>
                <a:ext cx="32261" cy="322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ea typeface="华文楷体" charset="0"/>
                </a:endParaRPr>
              </a:p>
            </p:txBody>
          </p:sp>
          <p:sp>
            <p:nvSpPr>
              <p:cNvPr id="86" name="椭圆 85"/>
              <p:cNvSpPr/>
              <p:nvPr/>
            </p:nvSpPr>
            <p:spPr>
              <a:xfrm>
                <a:off x="3119917" y="2538732"/>
                <a:ext cx="32261" cy="322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ea typeface="华文楷体" charset="0"/>
                </a:endParaRPr>
              </a:p>
            </p:txBody>
          </p:sp>
          <p:cxnSp>
            <p:nvCxnSpPr>
              <p:cNvPr id="87" name="直线连接符 86"/>
              <p:cNvCxnSpPr/>
              <p:nvPr/>
            </p:nvCxnSpPr>
            <p:spPr>
              <a:xfrm flipH="1">
                <a:off x="6389281" y="2381892"/>
                <a:ext cx="90418" cy="798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直线连接符 87"/>
              <p:cNvCxnSpPr/>
              <p:nvPr/>
            </p:nvCxnSpPr>
            <p:spPr>
              <a:xfrm>
                <a:off x="6980635" y="2145018"/>
                <a:ext cx="0" cy="3166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直线连接符 88"/>
              <p:cNvCxnSpPr>
                <a:stCxn id="91" idx="7"/>
                <a:endCxn id="90" idx="2"/>
              </p:cNvCxnSpPr>
              <p:nvPr/>
            </p:nvCxnSpPr>
            <p:spPr>
              <a:xfrm flipV="1">
                <a:off x="6473990" y="2290284"/>
                <a:ext cx="471906" cy="134582"/>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90" name="椭圆 89"/>
              <p:cNvSpPr/>
              <p:nvPr/>
            </p:nvSpPr>
            <p:spPr>
              <a:xfrm>
                <a:off x="6945895" y="2274153"/>
                <a:ext cx="32261" cy="322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ea typeface="华文楷体" charset="0"/>
                </a:endParaRPr>
              </a:p>
            </p:txBody>
          </p:sp>
          <p:sp>
            <p:nvSpPr>
              <p:cNvPr id="91" name="椭圆 90"/>
              <p:cNvSpPr/>
              <p:nvPr/>
            </p:nvSpPr>
            <p:spPr>
              <a:xfrm>
                <a:off x="6446453" y="2420142"/>
                <a:ext cx="32261" cy="322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ea typeface="华文楷体" charset="0"/>
                </a:endParaRPr>
              </a:p>
            </p:txBody>
          </p:sp>
        </p:grpSp>
        <p:sp>
          <p:nvSpPr>
            <p:cNvPr id="92" name="文本框 91"/>
            <p:cNvSpPr txBox="1"/>
            <p:nvPr/>
          </p:nvSpPr>
          <p:spPr>
            <a:xfrm>
              <a:off x="6057" y="2679"/>
              <a:ext cx="2996" cy="580"/>
            </a:xfrm>
            <a:prstGeom prst="rect">
              <a:avLst/>
            </a:prstGeom>
            <a:noFill/>
          </p:spPr>
          <p:txBody>
            <a:bodyPr wrap="square">
              <a:spAutoFit/>
            </a:bodyPr>
            <a:lstStyle/>
            <a:p>
              <a:r>
                <a:rPr kumimoji="1" lang="en-US" altLang="zh-CN"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Auxilary Tensor</a:t>
              </a:r>
              <a:endParaRPr kumimoji="1" lang="en-US" altLang="zh-CN"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4" name="文本框 93"/>
            <p:cNvSpPr txBox="1"/>
            <p:nvPr/>
          </p:nvSpPr>
          <p:spPr>
            <a:xfrm>
              <a:off x="12514" y="2679"/>
              <a:ext cx="2918" cy="580"/>
            </a:xfrm>
            <a:prstGeom prst="rect">
              <a:avLst/>
            </a:prstGeom>
            <a:noFill/>
          </p:spPr>
          <p:txBody>
            <a:bodyPr wrap="square">
              <a:spAutoFit/>
            </a:bodyPr>
            <a:lstStyle/>
            <a:p>
              <a:r>
                <a:rPr kumimoji="1" lang="en-US" altLang="zh-CN" sz="18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Auxiliary Tensor</a:t>
              </a:r>
              <a:endParaRPr kumimoji="1" lang="en-US" altLang="zh-CN" sz="1800" b="1"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5" name="左大括号 94"/>
            <p:cNvSpPr/>
            <p:nvPr/>
          </p:nvSpPr>
          <p:spPr>
            <a:xfrm rot="16200000">
              <a:off x="13809" y="3996"/>
              <a:ext cx="290" cy="126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ea typeface="华文楷体" charset="0"/>
              </a:endParaRPr>
            </a:p>
          </p:txBody>
        </p:sp>
        <p:sp>
          <p:nvSpPr>
            <p:cNvPr id="96" name="文本框 95"/>
            <p:cNvSpPr txBox="1"/>
            <p:nvPr/>
          </p:nvSpPr>
          <p:spPr>
            <a:xfrm>
              <a:off x="9192" y="2679"/>
              <a:ext cx="3278" cy="580"/>
            </a:xfrm>
            <a:prstGeom prst="rect">
              <a:avLst/>
            </a:prstGeom>
            <a:noFill/>
          </p:spPr>
          <p:txBody>
            <a:bodyPr wrap="square">
              <a:spAutoFit/>
            </a:bodyPr>
            <a:lstStyle/>
            <a:p>
              <a:r>
                <a:rPr kumimoji="1" lang="en-US" altLang="zh-CN" b="1"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Central Tensor</a:t>
              </a:r>
              <a:endParaRPr kumimoji="1" lang="en-US" altLang="zh-CN" sz="1800" b="1"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9" name="文本框 98"/>
            <p:cNvSpPr txBox="1"/>
            <p:nvPr/>
          </p:nvSpPr>
          <p:spPr>
            <a:xfrm>
              <a:off x="4359" y="7500"/>
              <a:ext cx="5036" cy="822"/>
            </a:xfrm>
            <a:prstGeom prst="rect">
              <a:avLst/>
            </a:prstGeom>
            <a:solidFill>
              <a:schemeClr val="accent1">
                <a:lumMod val="20000"/>
                <a:lumOff val="80000"/>
              </a:schemeClr>
            </a:solidFill>
          </p:spPr>
          <p:txBody>
            <a:bodyPr wrap="square">
              <a:spAutoFit/>
            </a:bodyPr>
            <a:lstStyle/>
            <a:p>
              <a:r>
                <a:rPr sz="1400">
                  <a:solidFill>
                    <a:schemeClr val="tx1"/>
                  </a:solidFill>
                </a:rPr>
                <a:t>Each expert contains a different auxiliary tensor</a:t>
              </a:r>
              <a:endParaRPr sz="1400">
                <a:solidFill>
                  <a:schemeClr val="tx1"/>
                </a:solidFill>
              </a:endParaRPr>
            </a:p>
          </p:txBody>
        </p:sp>
        <p:sp>
          <p:nvSpPr>
            <p:cNvPr id="100" name="矩形 99"/>
            <p:cNvSpPr/>
            <p:nvPr/>
          </p:nvSpPr>
          <p:spPr>
            <a:xfrm>
              <a:off x="4565" y="5534"/>
              <a:ext cx="11042" cy="1333"/>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ea typeface="华文楷体" charset="0"/>
              </a:endParaRPr>
            </a:p>
          </p:txBody>
        </p:sp>
        <p:sp>
          <p:nvSpPr>
            <p:cNvPr id="101" name="文本框 100"/>
            <p:cNvSpPr txBox="1"/>
            <p:nvPr/>
          </p:nvSpPr>
          <p:spPr>
            <a:xfrm>
              <a:off x="13161" y="5911"/>
              <a:ext cx="2271" cy="580"/>
            </a:xfrm>
            <a:prstGeom prst="rect">
              <a:avLst/>
            </a:prstGeom>
            <a:solidFill>
              <a:schemeClr val="tx2">
                <a:lumMod val="20000"/>
                <a:lumOff val="80000"/>
              </a:schemeClr>
            </a:solidFill>
          </p:spPr>
          <p:txBody>
            <a:bodyPr wrap="square">
              <a:spAutoFit/>
            </a:bodyPr>
            <a:lstStyle/>
            <a:p>
              <a:r>
                <a:rPr kumimoji="1" lang="en-US" altLang="zh-CN" sz="18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MPO Feature</a:t>
              </a:r>
              <a:endParaRPr lang="zh-CN" altLang="en-US" dirty="0">
                <a:ea typeface="华文楷体" charset="0"/>
              </a:endParaRPr>
            </a:p>
          </p:txBody>
        </p:sp>
        <p:sp>
          <p:nvSpPr>
            <p:cNvPr id="102" name="文本框 101"/>
            <p:cNvSpPr txBox="1"/>
            <p:nvPr/>
          </p:nvSpPr>
          <p:spPr>
            <a:xfrm>
              <a:off x="9998" y="7500"/>
              <a:ext cx="4249" cy="822"/>
            </a:xfrm>
            <a:prstGeom prst="rect">
              <a:avLst/>
            </a:prstGeom>
            <a:solidFill>
              <a:schemeClr val="accent2">
                <a:lumMod val="20000"/>
                <a:lumOff val="80000"/>
              </a:schemeClr>
            </a:solidFill>
          </p:spPr>
          <p:txBody>
            <a:bodyPr wrap="square">
              <a:spAutoFit/>
            </a:bodyPr>
            <a:lstStyle/>
            <a:p>
              <a:pPr algn="l">
                <a:buClrTx/>
                <a:buSzTx/>
                <a:buFontTx/>
              </a:pPr>
              <a:r>
                <a:rPr sz="1400"/>
                <a:t>Different experts share the center tensor</a:t>
              </a:r>
              <a:endParaRPr sz="1400"/>
            </a:p>
          </p:txBody>
        </p:sp>
        <p:sp>
          <p:nvSpPr>
            <p:cNvPr id="97" name="文本框 96"/>
            <p:cNvSpPr txBox="1"/>
            <p:nvPr/>
          </p:nvSpPr>
          <p:spPr>
            <a:xfrm>
              <a:off x="9261" y="5731"/>
              <a:ext cx="3426" cy="822"/>
            </a:xfrm>
            <a:prstGeom prst="rect">
              <a:avLst/>
            </a:prstGeom>
            <a:solidFill>
              <a:schemeClr val="accent2">
                <a:lumMod val="40000"/>
                <a:lumOff val="60000"/>
              </a:schemeClr>
            </a:solidFill>
            <a:ln>
              <a:solidFill>
                <a:schemeClr val="tx1"/>
              </a:solidFill>
            </a:ln>
          </p:spPr>
          <p:txBody>
            <a:bodyPr wrap="square">
              <a:spAutoFit/>
            </a:bodyPr>
            <a:lstStyle/>
            <a:p>
              <a:pPr algn="ctr"/>
              <a:r>
                <a:rPr kumimoji="1" lang="en-US" altLang="zh-CN" sz="1400" dirty="0">
                  <a:latin typeface="Times New Roman" panose="02020603050405020304" pitchFamily="18" charset="0"/>
                  <a:ea typeface="楷体" panose="02010609060101010101" pitchFamily="49" charset="-122"/>
                  <a:cs typeface="Times New Roman" panose="02020603050405020304" pitchFamily="18" charset="0"/>
                </a:rPr>
                <a:t>Contain most parameters and main information</a:t>
              </a:r>
              <a:endParaRPr kumimoji="1" lang="en-US" altLang="zh-CN" sz="1400" dirty="0">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8" name="文本框 97"/>
                <p:cNvSpPr txBox="1"/>
                <p:nvPr/>
              </p:nvSpPr>
              <p:spPr>
                <a:xfrm>
                  <a:off x="4679" y="5686"/>
                  <a:ext cx="4226" cy="872"/>
                </a:xfrm>
                <a:prstGeom prst="rect">
                  <a:avLst/>
                </a:prstGeom>
                <a:solidFill>
                  <a:schemeClr val="accent1">
                    <a:lumMod val="40000"/>
                    <a:lumOff val="60000"/>
                  </a:schemeClr>
                </a:solidFill>
                <a:ln>
                  <a:solidFill>
                    <a:schemeClr val="tx1"/>
                  </a:solidFill>
                </a:ln>
              </p:spPr>
              <p:txBody>
                <a:bodyPr wrap="square">
                  <a:spAutoFit/>
                </a:bodyPr>
                <a:lstStyle/>
                <a:p>
                  <a:pPr algn="ctr"/>
                  <a:r>
                    <a:rPr sz="1400"/>
                    <a:t>Any tensor change will affect the reconstruction matrix</a:t>
                  </a:r>
                  <a14:m>
                    <m:oMath xmlns:m="http://schemas.openxmlformats.org/officeDocument/2006/math">
                      <m:r>
                        <a:rPr lang="en-US" sz="1400">
                          <a:latin typeface="Cambria Math" panose="02040503050406030204" pitchFamily="18" charset="0"/>
                        </a:rPr>
                        <m:t> </m:t>
                      </m:r>
                      <m:sSub>
                        <m:sSubPr>
                          <m:ctrlPr>
                            <a:rPr kumimoji="1" lang="en-US" altLang="zh-CN" sz="1400" i="1">
                              <a:solidFill>
                                <a:schemeClr val="tx1"/>
                              </a:solidFill>
                              <a:latin typeface="Cambria Math" panose="02040503050406030204" pitchFamily="18" charset="0"/>
                              <a:ea typeface="华文楷体" charset="0"/>
                            </a:rPr>
                          </m:ctrlPr>
                        </m:sSubPr>
                        <m:e>
                          <m:r>
                            <a:rPr kumimoji="1" lang="en-US" altLang="zh-CN" sz="1400" b="0" i="1" smtClean="0">
                              <a:solidFill>
                                <a:schemeClr val="tx1"/>
                              </a:solidFill>
                              <a:latin typeface="Cambria Math" panose="02040503050406030204" pitchFamily="18" charset="0"/>
                              <a:ea typeface="华文楷体" charset="0"/>
                            </a:rPr>
                            <m:t>𝑀</m:t>
                          </m:r>
                        </m:e>
                        <m:sub>
                          <m:r>
                            <a:rPr kumimoji="1" lang="en-US" altLang="zh-CN" sz="1400" b="0" i="1" smtClean="0">
                              <a:solidFill>
                                <a:schemeClr val="tx1"/>
                              </a:solidFill>
                              <a:latin typeface="Cambria Math" panose="02040503050406030204" pitchFamily="18" charset="0"/>
                              <a:ea typeface="华文楷体" charset="0"/>
                            </a:rPr>
                            <m:t>𝐼</m:t>
                          </m:r>
                          <m:r>
                            <a:rPr kumimoji="1" lang="en-US" altLang="zh-CN" sz="1400" b="0" i="1" smtClean="0">
                              <a:solidFill>
                                <a:schemeClr val="tx1"/>
                              </a:solidFill>
                              <a:latin typeface="Cambria Math" panose="02040503050406030204" pitchFamily="18" charset="0"/>
                              <a:ea typeface="Cambria Math" panose="02040503050406030204" pitchFamily="18" charset="0"/>
                            </a:rPr>
                            <m:t>×</m:t>
                          </m:r>
                          <m:r>
                            <a:rPr kumimoji="1" lang="en-US" altLang="zh-CN" sz="1400" b="0" i="1" smtClean="0">
                              <a:solidFill>
                                <a:schemeClr val="tx1"/>
                              </a:solidFill>
                              <a:latin typeface="Cambria Math" panose="02040503050406030204" pitchFamily="18" charset="0"/>
                              <a:ea typeface="Cambria Math" panose="02040503050406030204" pitchFamily="18" charset="0"/>
                            </a:rPr>
                            <m:t>𝐽</m:t>
                          </m:r>
                        </m:sub>
                      </m:sSub>
                    </m:oMath>
                  </a14:m>
                  <a:endParaRPr lang="zh-CN" altLang="en-US" sz="1400" dirty="0">
                    <a:solidFill>
                      <a:schemeClr val="tx1"/>
                    </a:solidFill>
                    <a:ea typeface="华文楷体" charset="0"/>
                  </a:endParaRPr>
                </a:p>
              </p:txBody>
            </p:sp>
          </mc:Choice>
          <mc:Fallback>
            <p:sp>
              <p:nvSpPr>
                <p:cNvPr id="98" name="文本框 97"/>
                <p:cNvSpPr txBox="1">
                  <a:spLocks noRot="1" noChangeAspect="1" noMove="1" noResize="1" noEditPoints="1" noAdjustHandles="1" noChangeArrowheads="1" noChangeShapeType="1" noTextEdit="1"/>
                </p:cNvSpPr>
                <p:nvPr/>
              </p:nvSpPr>
              <p:spPr>
                <a:xfrm>
                  <a:off x="4679" y="5686"/>
                  <a:ext cx="4226" cy="872"/>
                </a:xfrm>
                <a:prstGeom prst="rect">
                  <a:avLst/>
                </a:prstGeom>
                <a:blipFill rotWithShape="1">
                  <a:blip r:embed="rId10"/>
                </a:blipFill>
                <a:ln>
                  <a:solidFill>
                    <a:schemeClr val="tx1"/>
                  </a:solidFill>
                </a:ln>
              </p:spPr>
              <p:txBody>
                <a:bodyPr/>
                <a:lstStyle/>
                <a:p>
                  <a:r>
                    <a:rPr lang="zh-CN" altLang="en-US">
                      <a:noFill/>
                    </a:rPr>
                    <a:t> </a:t>
                  </a:r>
                </a:p>
              </p:txBody>
            </p:sp>
          </mc:Fallback>
        </mc:AlternateContent>
        <p:sp>
          <p:nvSpPr>
            <p:cNvPr id="106" name="左大括号 105"/>
            <p:cNvSpPr/>
            <p:nvPr/>
          </p:nvSpPr>
          <p:spPr>
            <a:xfrm rot="16200000">
              <a:off x="7119" y="4049"/>
              <a:ext cx="290" cy="126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ea typeface="华文楷体" charset="0"/>
              </a:endParaRPr>
            </a:p>
          </p:txBody>
        </p:sp>
      </p:grpSp>
      <p:sp>
        <p:nvSpPr>
          <p:cNvPr id="64" name="文本框 63"/>
          <p:cNvSpPr txBox="1"/>
          <p:nvPr/>
        </p:nvSpPr>
        <p:spPr>
          <a:xfrm>
            <a:off x="1524000" y="6548616"/>
            <a:ext cx="9143999" cy="275590"/>
          </a:xfrm>
          <a:prstGeom prst="rect">
            <a:avLst/>
          </a:prstGeom>
          <a:noFill/>
        </p:spPr>
        <p:txBody>
          <a:bodyPr wrap="square" rtlCol="0">
            <a:spAutoFit/>
          </a:bodyPr>
          <a:lstStyle/>
          <a:p>
            <a:pPr lvl="0" algn="ctr">
              <a:defRPr/>
            </a:pPr>
            <a:r>
              <a:rPr lang="en-US" altLang="zh-CN" sz="1200" dirty="0">
                <a:solidFill>
                  <a:prstClr val="white">
                    <a:lumMod val="65000"/>
                  </a:prstClr>
                </a:solidFill>
                <a:latin typeface="Times New Roman" panose="02020603050405020304" pitchFamily="18" charset="0"/>
                <a:ea typeface="楷体" panose="02010609060101010101" pitchFamily="49" charset="-122"/>
              </a:rPr>
              <a:t>Enabling Lightweight Fine-tuning for Pre-trained Language Model Compression based on Matrix Product Operators. </a:t>
            </a:r>
            <a:r>
              <a:rPr kumimoji="0" lang="en-US" altLang="zh-CN" sz="1200" b="1" i="0" u="none" strike="noStrike" kern="1200" cap="none" spc="0" normalizeH="0" baseline="0" noProof="0" dirty="0">
                <a:ln>
                  <a:noFill/>
                </a:ln>
                <a:solidFill>
                  <a:prstClr val="white">
                    <a:lumMod val="65000"/>
                  </a:prstClr>
                </a:solidFill>
                <a:effectLst/>
                <a:uLnTx/>
                <a:uFillTx/>
                <a:latin typeface="Times New Roman" panose="02020603050405020304" pitchFamily="18" charset="0"/>
                <a:ea typeface="楷体" panose="02010609060101010101" pitchFamily="49" charset="-122"/>
                <a:cs typeface="+mn-cs"/>
              </a:rPr>
              <a:t>ACL 2021.</a:t>
            </a:r>
            <a:endParaRPr kumimoji="0" lang="zh-CN" altLang="en-US" sz="1200" b="1" i="0" u="none" strike="noStrike" kern="1200" cap="none" spc="0" normalizeH="0" baseline="0" noProof="0" dirty="0">
              <a:ln>
                <a:noFill/>
              </a:ln>
              <a:solidFill>
                <a:prstClr val="white">
                  <a:lumMod val="65000"/>
                </a:prstClr>
              </a:solidFill>
              <a:effectLst/>
              <a:uLnTx/>
              <a:uFillTx/>
              <a:latin typeface="Times New Roman" panose="02020603050405020304" pitchFamily="18" charset="0"/>
              <a:ea typeface="楷体" panose="02010609060101010101" pitchFamily="49" charset="-122"/>
              <a:cs typeface="+mn-cs"/>
            </a:endParaRPr>
          </a:p>
        </p:txBody>
      </p:sp>
      <p:sp>
        <p:nvSpPr>
          <p:cNvPr id="8" name="标题 7"/>
          <p:cNvSpPr>
            <a:spLocks noGrp="1"/>
          </p:cNvSpPr>
          <p:nvPr>
            <p:ph type="title"/>
          </p:nvPr>
        </p:nvSpPr>
        <p:spPr>
          <a:xfrm>
            <a:off x="686435" y="228600"/>
            <a:ext cx="10859770" cy="1325880"/>
          </a:xfrm>
        </p:spPr>
        <p:txBody>
          <a:bodyPr/>
          <a:lstStyle/>
          <a:p>
            <a:r>
              <a:rPr kumimoji="1" lang="en-US" altLang="zh-CN" sz="3800" dirty="0">
                <a:latin typeface="Times New Roman" panose="02020603050405020304" pitchFamily="18" charset="0"/>
                <a:cs typeface="Times New Roman" panose="02020603050405020304" pitchFamily="18" charset="0"/>
                <a:sym typeface="+mn-ea"/>
              </a:rPr>
              <a:t>Preliminary</a:t>
            </a:r>
            <a:r>
              <a:rPr kumimoji="1" lang="en-US" altLang="zh-CN" sz="3800" dirty="0">
                <a:latin typeface="Times New Roman" panose="02020603050405020304" pitchFamily="18" charset="0"/>
                <a:cs typeface="Times New Roman" panose="02020603050405020304" pitchFamily="18" charset="0"/>
              </a:rPr>
              <a:t>: </a:t>
            </a:r>
            <a:r>
              <a:rPr kumimoji="1" lang="en-US" altLang="zh-CN" sz="3805" dirty="0">
                <a:latin typeface="Times New Roman" panose="02020603050405020304" pitchFamily="18" charset="0"/>
                <a:cs typeface="Times New Roman" panose="02020603050405020304" pitchFamily="18" charset="0"/>
                <a:sym typeface="+mn-ea"/>
              </a:rPr>
              <a:t>Details of MPO decomposition</a:t>
            </a:r>
            <a:endParaRPr kumimoji="1" lang="zh-CN" altLang="en-US"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6435" y="228600"/>
            <a:ext cx="10859770" cy="1325880"/>
          </a:xfrm>
        </p:spPr>
        <p:txBody>
          <a:bodyPr/>
          <a:lstStyle/>
          <a:p>
            <a:r>
              <a:rPr kumimoji="1" lang="en-US" altLang="zh-CN" sz="3800" dirty="0">
                <a:latin typeface="Times New Roman" panose="02020603050405020304" pitchFamily="18" charset="0"/>
                <a:cs typeface="Times New Roman" panose="02020603050405020304" pitchFamily="18" charset="0"/>
                <a:sym typeface="+mn-ea"/>
              </a:rPr>
              <a:t>Preliminary</a:t>
            </a:r>
            <a:r>
              <a:rPr kumimoji="1" lang="en-US" altLang="zh-CN" sz="3800" dirty="0">
                <a:latin typeface="Times New Roman" panose="02020603050405020304" pitchFamily="18" charset="0"/>
                <a:cs typeface="Times New Roman" panose="02020603050405020304" pitchFamily="18" charset="0"/>
              </a:rPr>
              <a:t>: </a:t>
            </a:r>
            <a:r>
              <a:rPr kumimoji="1" lang="en-US" altLang="zh-CN" sz="3805" dirty="0">
                <a:latin typeface="Times New Roman" panose="02020603050405020304" pitchFamily="18" charset="0"/>
                <a:cs typeface="Times New Roman" panose="02020603050405020304" pitchFamily="18" charset="0"/>
                <a:sym typeface="+mn-ea"/>
              </a:rPr>
              <a:t>Details of MPO decomposition</a:t>
            </a:r>
            <a:endParaRPr kumimoji="1"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矩形 5"/>
              <p:cNvSpPr/>
              <p:nvPr/>
            </p:nvSpPr>
            <p:spPr>
              <a:xfrm>
                <a:off x="775610" y="1783794"/>
                <a:ext cx="10770704" cy="3416320"/>
              </a:xfrm>
              <a:prstGeom prst="rect">
                <a:avLst/>
              </a:prstGeom>
            </p:spPr>
            <p:txBody>
              <a:bodyPr wrap="square">
                <a:spAutoFit/>
              </a:bodyPr>
              <a:lstStyle/>
              <a:p>
                <a:r>
                  <a:rPr lang="en-GB" altLang="zh-CN" sz="2400" dirty="0">
                    <a:latin typeface="Times New Roman" panose="02020603050405020304" pitchFamily="18" charset="0"/>
                    <a:cs typeface="Times New Roman" panose="02020603050405020304" pitchFamily="18" charset="0"/>
                  </a:rPr>
                  <a:t>MPO: matrix product operator technique from quantum many-body physics for compressing PLMs. </a:t>
                </a:r>
                <a:endParaRPr lang="en-GB" altLang="zh-CN" sz="2400" dirty="0">
                  <a:latin typeface="Times New Roman" panose="02020603050405020304" pitchFamily="18" charset="0"/>
                  <a:cs typeface="Times New Roman" panose="02020603050405020304" pitchFamily="18" charset="0"/>
                </a:endParaRPr>
              </a:p>
              <a:p>
                <a:pPr lvl="1"/>
                <a:endParaRPr lang="en-GB" altLang="zh-CN" sz="2400" dirty="0">
                  <a:latin typeface="Times New Roman" panose="02020603050405020304" pitchFamily="18" charset="0"/>
                  <a:cs typeface="Times New Roman" panose="02020603050405020304" pitchFamily="18" charset="0"/>
                </a:endParaRPr>
              </a:p>
              <a:p>
                <a:pPr marL="0" lvl="1"/>
                <a:r>
                  <a:rPr lang="en-GB" altLang="zh-CN" sz="2400" dirty="0">
                    <a:latin typeface="Times New Roman" panose="02020603050405020304" pitchFamily="18" charset="0"/>
                    <a:cs typeface="Times New Roman" panose="02020603050405020304" pitchFamily="18" charset="0"/>
                  </a:rPr>
                  <a:t>Matrix decomposition with MPO:</a:t>
                </a:r>
                <a:endParaRPr lang="en-GB"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altLang="zh-CN" sz="2400" dirty="0">
                  <a:latin typeface="Times New Roman" panose="02020603050405020304" pitchFamily="18" charset="0"/>
                  <a:cs typeface="Times New Roman" panose="02020603050405020304" pitchFamily="18" charset="0"/>
                </a:endParaRPr>
              </a:p>
              <a:p>
                <a:pPr lvl="1"/>
                <a:endParaRPr lang="en-GB" altLang="zh-CN" sz="2400" dirty="0">
                  <a:latin typeface="Times New Roman" panose="02020603050405020304" pitchFamily="18" charset="0"/>
                  <a:cs typeface="Times New Roman" panose="02020603050405020304" pitchFamily="18" charset="0"/>
                </a:endParaRPr>
              </a:p>
              <a:p>
                <a:pPr marL="0" lvl="1"/>
                <a:r>
                  <a:rPr lang="en-GB" altLang="zh-CN" sz="2400" dirty="0">
                    <a:latin typeface="Times New Roman" panose="02020603050405020304" pitchFamily="18" charset="0"/>
                    <a:cs typeface="Times New Roman" panose="02020603050405020304" pitchFamily="18" charset="0"/>
                  </a:rPr>
                  <a:t>The bond dimension </a:t>
                </a:r>
                <a14:m>
                  <m:oMath xmlns:m="http://schemas.openxmlformats.org/officeDocument/2006/math">
                    <m:sSub>
                      <m:sSubPr>
                        <m:ctrlPr>
                          <a:rPr lang="en-GB" altLang="zh-CN" sz="240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𝑑</m:t>
                        </m:r>
                      </m:e>
                      <m:sub>
                        <m:r>
                          <a:rPr lang="en-US" altLang="zh-CN" sz="2400" b="0" i="1" smtClean="0">
                            <a:latin typeface="Cambria Math" panose="02040503050406030204" pitchFamily="18" charset="0"/>
                            <a:cs typeface="Times New Roman" panose="02020603050405020304" pitchFamily="18" charset="0"/>
                          </a:rPr>
                          <m:t>𝑘</m:t>
                        </m:r>
                      </m:sub>
                    </m:sSub>
                  </m:oMath>
                </a14:m>
                <a:r>
                  <a:rPr lang="en-GB" altLang="zh-CN" sz="2400" dirty="0">
                    <a:latin typeface="Times New Roman" panose="02020603050405020304" pitchFamily="18" charset="0"/>
                    <a:cs typeface="Times New Roman" panose="02020603050405020304" pitchFamily="18" charset="0"/>
                  </a:rPr>
                  <a:t> is defined by:</a:t>
                </a:r>
                <a:endParaRPr lang="en-GB" altLang="zh-CN" sz="2400" dirty="0">
                  <a:latin typeface="Times New Roman" panose="02020603050405020304" pitchFamily="18" charset="0"/>
                  <a:cs typeface="Times New Roman" panose="02020603050405020304" pitchFamily="18" charset="0"/>
                </a:endParaRPr>
              </a:p>
              <a:p>
                <a:endParaRPr lang="en-GB" altLang="zh-CN" sz="2400" dirty="0">
                  <a:latin typeface="Times New Roman" panose="02020603050405020304" pitchFamily="18" charset="0"/>
                  <a:cs typeface="Times New Roman" panose="02020603050405020304" pitchFamily="18" charset="0"/>
                </a:endParaRPr>
              </a:p>
            </p:txBody>
          </p:sp>
        </mc:Choice>
        <mc:Fallback>
          <p:sp>
            <p:nvSpPr>
              <p:cNvPr id="6" name="矩形 5"/>
              <p:cNvSpPr>
                <a:spLocks noRot="1" noChangeAspect="1" noMove="1" noResize="1" noEditPoints="1" noAdjustHandles="1" noChangeArrowheads="1" noChangeShapeType="1" noTextEdit="1"/>
              </p:cNvSpPr>
              <p:nvPr/>
            </p:nvSpPr>
            <p:spPr>
              <a:xfrm>
                <a:off x="775610" y="1783794"/>
                <a:ext cx="10770704" cy="3416320"/>
              </a:xfrm>
              <a:prstGeom prst="rect">
                <a:avLst/>
              </a:prstGeom>
              <a:blipFill rotWithShape="1">
                <a:blip r:embed="rId1"/>
                <a:stretch>
                  <a:fillRect l="-3" t="-2" r="1" b="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p:cNvSpPr txBox="1"/>
              <p:nvPr/>
            </p:nvSpPr>
            <p:spPr>
              <a:xfrm>
                <a:off x="824963" y="3383346"/>
                <a:ext cx="5219891" cy="100822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kumimoji="1" lang="en-US" altLang="zh-CN" sz="2400" i="1" smtClean="0">
                          <a:latin typeface="Cambria Math" panose="02040503050406030204" pitchFamily="18" charset="0"/>
                        </a:rPr>
                        <m:t>MPO</m:t>
                      </m:r>
                      <m:d>
                        <m:dPr>
                          <m:ctrlPr>
                            <a:rPr kumimoji="1" lang="en-US" altLang="zh-CN" sz="2400" b="0" i="1" smtClean="0">
                              <a:latin typeface="Cambria Math" panose="02040503050406030204" pitchFamily="18" charset="0"/>
                            </a:rPr>
                          </m:ctrlPr>
                        </m:dPr>
                        <m:e>
                          <m:r>
                            <m:rPr>
                              <m:sty m:val="p"/>
                            </m:rPr>
                            <a:rPr kumimoji="1" lang="en-US" altLang="zh-CN" sz="2400" i="1">
                              <a:latin typeface="Cambria Math" panose="02040503050406030204" pitchFamily="18" charset="0"/>
                            </a:rPr>
                            <m:t>M</m:t>
                          </m:r>
                        </m:e>
                      </m:d>
                      <m:r>
                        <a:rPr kumimoji="1" lang="en-US" altLang="zh-CN" sz="2400" b="0" i="1" smtClean="0">
                          <a:latin typeface="Cambria Math" panose="02040503050406030204" pitchFamily="18" charset="0"/>
                        </a:rPr>
                        <m:t>=</m:t>
                      </m:r>
                      <m:nary>
                        <m:naryPr>
                          <m:chr m:val="∏"/>
                          <m:ctrlPr>
                            <a:rPr kumimoji="1" lang="en-US" altLang="zh-CN" sz="2400" b="0" i="1" smtClean="0">
                              <a:latin typeface="Cambria Math" panose="02040503050406030204" pitchFamily="18" charset="0"/>
                            </a:rPr>
                          </m:ctrlPr>
                        </m:naryPr>
                        <m:sub>
                          <m:r>
                            <m:rPr>
                              <m:brk m:alnAt="23"/>
                            </m:rPr>
                            <a:rPr kumimoji="1" lang="en-US" altLang="zh-CN" sz="2400" b="0" i="1" smtClean="0">
                              <a:latin typeface="Cambria Math" panose="02040503050406030204" pitchFamily="18" charset="0"/>
                            </a:rPr>
                            <m:t>𝑘</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1</m:t>
                          </m:r>
                        </m:sub>
                        <m:sup>
                          <m:r>
                            <a:rPr kumimoji="1" lang="en-US" altLang="zh-CN" sz="2400" b="0" i="1" smtClean="0">
                              <a:latin typeface="Cambria Math" panose="02040503050406030204" pitchFamily="18" charset="0"/>
                            </a:rPr>
                            <m:t>𝑛</m:t>
                          </m:r>
                        </m:sup>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𝒯</m:t>
                              </m:r>
                            </m:e>
                            <m: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𝑘</m:t>
                              </m:r>
                              <m:r>
                                <a:rPr kumimoji="1" lang="en-US" altLang="zh-CN" sz="2400" b="0" i="1" smtClean="0">
                                  <a:latin typeface="Cambria Math" panose="02040503050406030204" pitchFamily="18" charset="0"/>
                                </a:rPr>
                                <m:t>)</m:t>
                              </m:r>
                            </m:sub>
                          </m:sSub>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𝑑</m:t>
                                  </m:r>
                                </m:e>
                                <m:sub>
                                  <m:r>
                                    <a:rPr kumimoji="1" lang="en-US" altLang="zh-CN" sz="2400" b="0" i="1" smtClean="0">
                                      <a:latin typeface="Cambria Math" panose="02040503050406030204" pitchFamily="18" charset="0"/>
                                    </a:rPr>
                                    <m:t>𝑘</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𝑖</m:t>
                                  </m:r>
                                </m:e>
                                <m:sub>
                                  <m:r>
                                    <a:rPr kumimoji="1" lang="en-US" altLang="zh-CN" sz="2400" b="0" i="1" smtClean="0">
                                      <a:latin typeface="Cambria Math" panose="02040503050406030204" pitchFamily="18" charset="0"/>
                                    </a:rPr>
                                    <m:t>𝑘</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𝑗</m:t>
                                  </m:r>
                                </m:e>
                                <m:sub>
                                  <m:r>
                                    <a:rPr kumimoji="1" lang="en-US" altLang="zh-CN" sz="2400" b="0" i="1" smtClean="0">
                                      <a:latin typeface="Cambria Math" panose="02040503050406030204" pitchFamily="18" charset="0"/>
                                    </a:rPr>
                                    <m:t>𝑘</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𝑑</m:t>
                                  </m:r>
                                </m:e>
                                <m:sub>
                                  <m:r>
                                    <a:rPr kumimoji="1" lang="en-US" altLang="zh-CN" sz="2400" b="0" i="1" smtClean="0">
                                      <a:latin typeface="Cambria Math" panose="02040503050406030204" pitchFamily="18" charset="0"/>
                                    </a:rPr>
                                    <m:t>𝑘</m:t>
                                  </m:r>
                                </m:sub>
                              </m:sSub>
                            </m:e>
                          </m:d>
                        </m:e>
                      </m:nary>
                      <m:r>
                        <a:rPr kumimoji="1" lang="en-US" altLang="zh-CN" sz="2400" b="0" i="1" smtClean="0">
                          <a:latin typeface="Cambria Math" panose="02040503050406030204" pitchFamily="18" charset="0"/>
                        </a:rPr>
                        <m:t>, (</m:t>
                      </m:r>
                      <m:r>
                        <a:rPr kumimoji="1" lang="en-US" altLang="zh-CN" sz="2400" b="0" i="1" smtClean="0">
                          <a:latin typeface="Cambria Math" panose="02040503050406030204" pitchFamily="18" charset="0"/>
                        </a:rPr>
                        <m:t>1</m:t>
                      </m:r>
                      <m:r>
                        <a:rPr kumimoji="1" lang="en-US" altLang="zh-CN" sz="2400" b="0" i="1" smtClean="0">
                          <a:latin typeface="Cambria Math" panose="02040503050406030204" pitchFamily="18" charset="0"/>
                        </a:rPr>
                        <m:t>)</m:t>
                      </m:r>
                    </m:oMath>
                  </m:oMathPara>
                </a14:m>
                <a:endParaRPr kumimoji="1" lang="zh-CN" altLang="en-US" sz="2400" dirty="0"/>
              </a:p>
            </p:txBody>
          </p:sp>
        </mc:Choice>
        <mc:Fallback>
          <p:sp>
            <p:nvSpPr>
              <p:cNvPr id="3" name="文本框 2"/>
              <p:cNvSpPr txBox="1">
                <a:spLocks noRot="1" noChangeAspect="1" noMove="1" noResize="1" noEditPoints="1" noAdjustHandles="1" noChangeArrowheads="1" noChangeShapeType="1" noTextEdit="1"/>
              </p:cNvSpPr>
              <p:nvPr/>
            </p:nvSpPr>
            <p:spPr>
              <a:xfrm>
                <a:off x="824963" y="3383346"/>
                <a:ext cx="5219891" cy="1008225"/>
              </a:xfrm>
              <a:prstGeom prst="rect">
                <a:avLst/>
              </a:prstGeom>
              <a:blipFill rotWithShape="1">
                <a:blip r:embed="rId2"/>
                <a:stretch>
                  <a:fillRect l="-2" t="-7" r="-1649" b="5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p:cNvSpPr txBox="1"/>
              <p:nvPr/>
            </p:nvSpPr>
            <p:spPr>
              <a:xfrm>
                <a:off x="824963" y="5054033"/>
                <a:ext cx="5550558" cy="104592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2400" i="1" smtClean="0">
                              <a:latin typeface="Cambria Math" panose="02040503050406030204" pitchFamily="18" charset="0"/>
                            </a:rPr>
                          </m:ctrlPr>
                        </m:sSubPr>
                        <m:e>
                          <m:r>
                            <a:rPr kumimoji="1" lang="en-US" altLang="zh-CN" sz="2400" b="0" i="1" smtClean="0">
                              <a:latin typeface="Cambria Math" panose="02040503050406030204" pitchFamily="18" charset="0"/>
                            </a:rPr>
                            <m:t>𝑑</m:t>
                          </m:r>
                        </m:e>
                        <m:sub>
                          <m:r>
                            <a:rPr kumimoji="1" lang="en-US" altLang="zh-CN" sz="2400" b="0" i="1" smtClean="0">
                              <a:latin typeface="Cambria Math" panose="02040503050406030204" pitchFamily="18" charset="0"/>
                            </a:rPr>
                            <m:t>𝑘</m:t>
                          </m:r>
                        </m:sub>
                      </m:sSub>
                      <m:r>
                        <a:rPr kumimoji="1" lang="en-US" altLang="zh-CN" sz="2400" b="0" i="1" smtClean="0">
                          <a:latin typeface="Cambria Math" panose="02040503050406030204" pitchFamily="18" charset="0"/>
                        </a:rPr>
                        <m:t>=</m:t>
                      </m:r>
                      <m:r>
                        <m:rPr>
                          <m:nor/>
                        </m:rPr>
                        <a:rPr kumimoji="1" lang="en-US" altLang="zh-CN" sz="2400" b="0" i="0" smtClean="0">
                          <a:latin typeface="Cambria Math" panose="02040503050406030204" pitchFamily="18" charset="0"/>
                        </a:rPr>
                        <m:t>min</m:t>
                      </m:r>
                      <m:r>
                        <m:rPr>
                          <m:nor/>
                        </m:rPr>
                        <a:rPr kumimoji="1" lang="en-US" altLang="zh-CN" sz="2400" b="0" i="0" smtClean="0">
                          <a:latin typeface="Cambria Math" panose="02040503050406030204" pitchFamily="18" charset="0"/>
                        </a:rPr>
                        <m:t>(</m:t>
                      </m:r>
                      <m:nary>
                        <m:naryPr>
                          <m:chr m:val="∏"/>
                          <m:ctrlPr>
                            <a:rPr kumimoji="1" lang="en-US" altLang="zh-CN" sz="2400" b="0" i="1" smtClean="0">
                              <a:latin typeface="Cambria Math" panose="02040503050406030204" pitchFamily="18" charset="0"/>
                            </a:rPr>
                          </m:ctrlPr>
                        </m:naryPr>
                        <m:sub>
                          <m:r>
                            <m:rPr>
                              <m:brk m:alnAt="23"/>
                            </m:rPr>
                            <a:rPr kumimoji="1" lang="en-US" altLang="zh-CN" sz="2400" b="0" i="1" smtClean="0">
                              <a:latin typeface="Cambria Math" panose="02040503050406030204" pitchFamily="18" charset="0"/>
                            </a:rPr>
                            <m:t>𝑚</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1</m:t>
                          </m:r>
                        </m:sub>
                        <m:sup>
                          <m:r>
                            <a:rPr kumimoji="1" lang="en-US" altLang="zh-CN" sz="2400" b="0" i="1" smtClean="0">
                              <a:latin typeface="Cambria Math" panose="02040503050406030204" pitchFamily="18" charset="0"/>
                            </a:rPr>
                            <m:t>𝑘</m:t>
                          </m:r>
                        </m:sup>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𝑖</m:t>
                              </m:r>
                            </m:e>
                            <m:sub>
                              <m:r>
                                <a:rPr kumimoji="1" lang="en-US" altLang="zh-CN" sz="2400" b="0" i="1" smtClean="0">
                                  <a:latin typeface="Cambria Math" panose="02040503050406030204" pitchFamily="18" charset="0"/>
                                </a:rPr>
                                <m:t>𝑚</m:t>
                              </m:r>
                            </m:sub>
                          </m:sSub>
                          <m:r>
                            <a:rPr kumimoji="1" lang="en-US" altLang="zh-CN" sz="2400" b="0" i="1" smtClean="0">
                              <a:latin typeface="Cambria Math" panose="02040503050406030204" pitchFamily="18" charset="0"/>
                              <a:ea typeface="Cambria Math" panose="02040503050406030204" pitchFamily="18" charset="0"/>
                            </a:rPr>
                            <m:t>×</m:t>
                          </m:r>
                          <m:sSub>
                            <m:sSubPr>
                              <m:ctrlPr>
                                <a:rPr kumimoji="1" lang="en-US" altLang="zh-CN" sz="2400" b="0" i="1" smtClean="0">
                                  <a:latin typeface="Cambria Math" panose="02040503050406030204" pitchFamily="18" charset="0"/>
                                  <a:ea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𝑗</m:t>
                              </m:r>
                            </m:e>
                            <m:sub>
                              <m:r>
                                <a:rPr kumimoji="1" lang="en-US" altLang="zh-CN" sz="2400" b="0" i="1" smtClean="0">
                                  <a:latin typeface="Cambria Math" panose="02040503050406030204" pitchFamily="18" charset="0"/>
                                  <a:ea typeface="Cambria Math" panose="02040503050406030204" pitchFamily="18" charset="0"/>
                                </a:rPr>
                                <m:t>𝑚</m:t>
                              </m:r>
                            </m:sub>
                          </m:sSub>
                        </m:e>
                      </m:nary>
                      <m:r>
                        <a:rPr kumimoji="1" lang="en-US" altLang="zh-CN" sz="2400" b="0" i="1" smtClean="0">
                          <a:latin typeface="Cambria Math" panose="02040503050406030204" pitchFamily="18" charset="0"/>
                        </a:rPr>
                        <m:t>,</m:t>
                      </m:r>
                      <m:nary>
                        <m:naryPr>
                          <m:chr m:val="∏"/>
                          <m:ctrlPr>
                            <a:rPr kumimoji="1" lang="en-US" altLang="zh-CN" sz="2400" i="1">
                              <a:latin typeface="Cambria Math" panose="02040503050406030204" pitchFamily="18" charset="0"/>
                            </a:rPr>
                          </m:ctrlPr>
                        </m:naryPr>
                        <m:sub>
                          <m:r>
                            <m:rPr>
                              <m:brk m:alnAt="23"/>
                            </m:rPr>
                            <a:rPr kumimoji="1" lang="en-US" altLang="zh-CN" sz="2400" i="1">
                              <a:latin typeface="Cambria Math" panose="02040503050406030204" pitchFamily="18" charset="0"/>
                            </a:rPr>
                            <m:t>𝑚</m:t>
                          </m:r>
                          <m:r>
                            <a:rPr kumimoji="1" lang="en-US" altLang="zh-CN" sz="2400" i="1">
                              <a:latin typeface="Cambria Math" panose="02040503050406030204" pitchFamily="18" charset="0"/>
                            </a:rPr>
                            <m:t>=</m:t>
                          </m:r>
                          <m:r>
                            <a:rPr kumimoji="1" lang="en-US" altLang="zh-CN" sz="2400" b="0" i="1" smtClean="0">
                              <a:latin typeface="Cambria Math" panose="02040503050406030204" pitchFamily="18" charset="0"/>
                            </a:rPr>
                            <m:t>𝑘</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1</m:t>
                          </m:r>
                        </m:sub>
                        <m:sup>
                          <m:r>
                            <a:rPr kumimoji="1" lang="en-US" altLang="zh-CN" sz="2400" b="0" i="1" smtClean="0">
                              <a:latin typeface="Cambria Math" panose="02040503050406030204" pitchFamily="18" charset="0"/>
                            </a:rPr>
                            <m:t>𝑛</m:t>
                          </m:r>
                        </m:sup>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𝑖</m:t>
                              </m:r>
                            </m:e>
                            <m:sub>
                              <m:r>
                                <a:rPr kumimoji="1" lang="en-US" altLang="zh-CN" sz="2400" i="1">
                                  <a:latin typeface="Cambria Math" panose="02040503050406030204" pitchFamily="18" charset="0"/>
                                </a:rPr>
                                <m:t>𝑚</m:t>
                              </m:r>
                            </m:sub>
                          </m:sSub>
                          <m:r>
                            <a:rPr kumimoji="1" lang="en-US" altLang="zh-CN" sz="2400" i="1">
                              <a:latin typeface="Cambria Math" panose="02040503050406030204" pitchFamily="18" charset="0"/>
                              <a:ea typeface="Cambria Math" panose="02040503050406030204" pitchFamily="18" charset="0"/>
                            </a:rPr>
                            <m:t>×</m:t>
                          </m:r>
                          <m:sSub>
                            <m:sSubPr>
                              <m:ctrlPr>
                                <a:rPr kumimoji="1" lang="en-US" altLang="zh-CN" sz="2400" i="1">
                                  <a:latin typeface="Cambria Math" panose="02040503050406030204" pitchFamily="18" charset="0"/>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𝑗</m:t>
                              </m:r>
                            </m:e>
                            <m:sub>
                              <m:r>
                                <a:rPr kumimoji="1" lang="en-US" altLang="zh-CN" sz="2400" i="1">
                                  <a:latin typeface="Cambria Math" panose="02040503050406030204" pitchFamily="18" charset="0"/>
                                  <a:ea typeface="Cambria Math" panose="02040503050406030204" pitchFamily="18" charset="0"/>
                                </a:rPr>
                                <m:t>𝑚</m:t>
                              </m:r>
                            </m:sub>
                          </m:sSub>
                        </m:e>
                      </m:nary>
                      <m:r>
                        <m:rPr>
                          <m:nor/>
                        </m:rPr>
                        <a:rPr kumimoji="1" lang="en-US" altLang="zh-CN" sz="2400" b="0" i="0" smtClean="0">
                          <a:latin typeface="Cambria Math" panose="02040503050406030204" pitchFamily="18" charset="0"/>
                        </a:rPr>
                        <m:t>). (</m:t>
                      </m:r>
                      <m:r>
                        <m:rPr>
                          <m:nor/>
                        </m:rPr>
                        <a:rPr kumimoji="1" lang="en-US" altLang="zh-CN" sz="2400" b="0" i="0" smtClean="0">
                          <a:latin typeface="Cambria Math" panose="02040503050406030204" pitchFamily="18" charset="0"/>
                        </a:rPr>
                        <m:t>2</m:t>
                      </m:r>
                      <m:r>
                        <m:rPr>
                          <m:nor/>
                        </m:rPr>
                        <a:rPr kumimoji="1" lang="en-US" altLang="zh-CN" sz="2400" b="0" i="0" smtClean="0">
                          <a:latin typeface="Cambria Math" panose="02040503050406030204" pitchFamily="18" charset="0"/>
                        </a:rPr>
                        <m:t>)</m:t>
                      </m:r>
                    </m:oMath>
                  </m:oMathPara>
                </a14:m>
                <a:endParaRPr kumimoji="1" lang="zh-CN" altLang="en-US" sz="2400" dirty="0"/>
              </a:p>
            </p:txBody>
          </p:sp>
        </mc:Choice>
        <mc:Fallback>
          <p:sp>
            <p:nvSpPr>
              <p:cNvPr id="9" name="文本框 8"/>
              <p:cNvSpPr txBox="1">
                <a:spLocks noRot="1" noChangeAspect="1" noMove="1" noResize="1" noEditPoints="1" noAdjustHandles="1" noChangeArrowheads="1" noChangeShapeType="1" noTextEdit="1"/>
              </p:cNvSpPr>
              <p:nvPr/>
            </p:nvSpPr>
            <p:spPr>
              <a:xfrm>
                <a:off x="824963" y="5054033"/>
                <a:ext cx="5550558" cy="1045927"/>
              </a:xfrm>
              <a:prstGeom prst="rect">
                <a:avLst/>
              </a:prstGeom>
              <a:blipFill rotWithShape="1">
                <a:blip r:embed="rId3"/>
                <a:stretch>
                  <a:fillRect l="-2" t="-7" r="-3224" b="-1139"/>
                </a:stretch>
              </a:blipFill>
            </p:spPr>
            <p:txBody>
              <a:bodyPr/>
              <a:lstStyle/>
              <a:p>
                <a:r>
                  <a:rPr lang="zh-CN" altLang="en-US">
                    <a:noFill/>
                  </a:rPr>
                  <a:t> </a:t>
                </a:r>
              </a:p>
            </p:txBody>
          </p:sp>
        </mc:Fallback>
      </mc:AlternateContent>
      <p:pic>
        <p:nvPicPr>
          <p:cNvPr id="12" name="图片 11"/>
          <p:cNvPicPr>
            <a:picLocks noChangeAspect="1"/>
          </p:cNvPicPr>
          <p:nvPr/>
        </p:nvPicPr>
        <p:blipFill>
          <a:blip r:embed="rId4"/>
          <a:stretch>
            <a:fillRect/>
          </a:stretch>
        </p:blipFill>
        <p:spPr>
          <a:xfrm>
            <a:off x="6460499" y="2668992"/>
            <a:ext cx="5135168" cy="3430968"/>
          </a:xfrm>
          <a:prstGeom prst="rect">
            <a:avLst/>
          </a:prstGeom>
        </p:spPr>
      </p:pic>
      <p:pic>
        <p:nvPicPr>
          <p:cNvPr id="7" name="图片 6"/>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28285" y="144421"/>
            <a:ext cx="2359468" cy="433632"/>
          </a:xfrm>
          <a:prstGeom prst="rect">
            <a:avLst/>
          </a:prstGeom>
        </p:spPr>
      </p:pic>
    </p:spTree>
  </p:cSld>
  <p:clrMapOvr>
    <a:masterClrMapping/>
  </p:clrMapOvr>
  <p:transition spd="med"/>
</p:sld>
</file>

<file path=ppt/tags/tag1.xml><?xml version="1.0" encoding="utf-8"?>
<p:tagLst xmlns:p="http://schemas.openxmlformats.org/presentationml/2006/main">
  <p:tag name="KSO_WM_UNIT_PLACING_PICTURE_USER_VIEWPORT" val="{&quot;height&quot;:10798.346456692912,&quot;width&quot;:19228.24881889764}"/>
</p:tagLst>
</file>

<file path=ppt/tags/tag2.xml><?xml version="1.0" encoding="utf-8"?>
<p:tagLst xmlns:p="http://schemas.openxmlformats.org/presentationml/2006/main">
  <p:tag name="KSO_WM_UNIT_TABLE_BEAUTIFY" val="smartTable{caedce8e-5a12-4366-8b7b-894db7dca52e}"/>
  <p:tag name="TABLE_ENDDRAG_ORIGIN_RECT" val="577*88"/>
  <p:tag name="TABLE_ENDDRAG_RECT" val="188*397*577*88"/>
</p:tagLst>
</file>

<file path=ppt/tags/tag3.xml><?xml version="1.0" encoding="utf-8"?>
<p:tagLst xmlns:p="http://schemas.openxmlformats.org/presentationml/2006/main">
  <p:tag name="KSO_WM_UNIT_TABLE_BEAUTIFY" val="smartTable{caedce8e-5a12-4366-8b7b-894db7dca52e}"/>
  <p:tag name="TABLE_ENDDRAG_ORIGIN_RECT" val="577*88"/>
  <p:tag name="TABLE_ENDDRAG_RECT" val="188*397*577*88"/>
</p:tagLst>
</file>

<file path=ppt/tags/tag4.xml><?xml version="1.0" encoding="utf-8"?>
<p:tagLst xmlns:p="http://schemas.openxmlformats.org/presentationml/2006/main">
  <p:tag name="COMMONDATA" val="eyJoZGlkIjoiNWI0OTA1YzA2YjFiYWQzM2IyMWMwY2ZkOWEyZTFmZT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自定义 5">
      <a:majorFont>
        <a:latin typeface="Cambria"/>
        <a:ea typeface="华文楷体"/>
        <a:cs typeface=""/>
      </a:majorFont>
      <a:minorFont>
        <a:latin typeface="Georgia"/>
        <a:ea typeface="华文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人大_李军毅_29号下午_SIGIR</Template>
  <TotalTime>0</TotalTime>
  <Words>5590</Words>
  <Application>WPS 演示</Application>
  <PresentationFormat>宽屏</PresentationFormat>
  <Paragraphs>299</Paragraphs>
  <Slides>21</Slides>
  <Notes>23</Notes>
  <HiddenSlides>0</HiddenSlides>
  <MMClips>26</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21</vt:i4>
      </vt:variant>
    </vt:vector>
  </HeadingPairs>
  <TitlesOfParts>
    <vt:vector size="40" baseType="lpstr">
      <vt:lpstr>Arial</vt:lpstr>
      <vt:lpstr>宋体</vt:lpstr>
      <vt:lpstr>Wingdings</vt:lpstr>
      <vt:lpstr>楷体</vt:lpstr>
      <vt:lpstr>Calibri</vt:lpstr>
      <vt:lpstr>方正小标宋简体</vt:lpstr>
      <vt:lpstr>Times New Roman</vt:lpstr>
      <vt:lpstr>微软雅黑</vt:lpstr>
      <vt:lpstr>Cambria Math</vt:lpstr>
      <vt:lpstr>等线</vt:lpstr>
      <vt:lpstr>Corbel</vt:lpstr>
      <vt:lpstr>Georgia</vt:lpstr>
      <vt:lpstr>Cambria</vt:lpstr>
      <vt:lpstr>华文楷体</vt:lpstr>
      <vt:lpstr>Arial Unicode MS</vt:lpstr>
      <vt:lpstr>Microsoft Sans Serif</vt:lpstr>
      <vt:lpstr>Sitka Small Semibold</vt:lpstr>
      <vt:lpstr>Office 主题</vt:lpstr>
      <vt:lpstr>Office 主题​​</vt:lpstr>
      <vt:lpstr>PowerPoint 演示文稿</vt:lpstr>
      <vt:lpstr>Outline</vt:lpstr>
      <vt:lpstr>Introduction-Background</vt:lpstr>
      <vt:lpstr>Introduction-Background</vt:lpstr>
      <vt:lpstr>Our Observation:</vt:lpstr>
      <vt:lpstr>Introduction-Motivation</vt:lpstr>
      <vt:lpstr>Outline</vt:lpstr>
      <vt:lpstr>Preliminary: Details of MPO decomposition</vt:lpstr>
      <vt:lpstr>Details of MPO decomposition</vt:lpstr>
      <vt:lpstr>Outline</vt:lpstr>
      <vt:lpstr>Approach</vt:lpstr>
      <vt:lpstr>模型扩容</vt:lpstr>
      <vt:lpstr>Part1: Sharing Central tensor across experts</vt:lpstr>
      <vt:lpstr>Outline</vt:lpstr>
      <vt:lpstr>Experimental Results</vt:lpstr>
      <vt:lpstr>PowerPoint 演示文稿</vt:lpstr>
      <vt:lpstr>Experimental Results</vt:lpstr>
      <vt:lpstr>Experimental Results</vt:lpstr>
      <vt:lpstr>Outline</vt:lpstr>
      <vt:lpstr>Conclusion</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草稿</dc:title>
  <dc:creator>lpyhdzx lpyhdzx</dc:creator>
  <cp:lastModifiedBy>高泽峰</cp:lastModifiedBy>
  <cp:revision>124</cp:revision>
  <dcterms:created xsi:type="dcterms:W3CDTF">2021-05-27T05:39:00Z</dcterms:created>
  <dcterms:modified xsi:type="dcterms:W3CDTF">2022-09-20T11:49:56Z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4305DE4FB3E041B297BE8375DCF2CE11</vt:lpwstr>
  </property>
  <property fmtid="{D5CDD505-2E9C-101B-9397-08002B2CF9AE}" pid="3" name="KSOProductBuildVer">
    <vt:lpwstr>2052-11.1.0.12358</vt:lpwstr>
  </property>
</Properties>
</file>